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09" r:id="rId4"/>
    <p:sldId id="257" r:id="rId5"/>
    <p:sldId id="312" r:id="rId6"/>
    <p:sldId id="319" r:id="rId7"/>
    <p:sldId id="325" r:id="rId8"/>
    <p:sldId id="326" r:id="rId9"/>
    <p:sldId id="258" r:id="rId10"/>
    <p:sldId id="259" r:id="rId11"/>
    <p:sldId id="260" r:id="rId12"/>
    <p:sldId id="316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8159-9F87-44A2-B507-EE82285AC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FD4B-AED8-4F7F-8B3C-3575C865A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9BA0-4D17-4D7F-BA38-A61D9037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E8E3-D5EA-4039-8682-655B87DB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29637-87DA-4368-86BE-DE901FDF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6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58D0-602D-4DD3-BCFC-1D639917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28312-D8CF-41F4-8D5E-13AB7D229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BE0FB-2CA4-4BE5-AA7B-ACCF19AD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86D6-FD6C-4701-A2AE-1162AC2F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B504-2E9C-41AA-89DC-C59A9CFB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0AC9F-8883-45DA-A243-96D2111F2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24C2D-B48D-4A52-961E-BF98D2D9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7BDE-1329-4004-8B52-4CEF5200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EBE11-2562-4001-ABC0-60059F9A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9493-2C5C-4E78-8E00-EBF99D1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5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22B5-E2F4-4BD7-97C3-C95980B8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7E2F-394A-4046-90CC-87002C0E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5B9A-5C10-41DE-8E7F-5E559001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1668-7D3F-4F09-B3F8-4F593E36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FB86-8B77-4E73-B73E-1F671483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5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4953-240E-4A33-8BDC-6903EB7B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7C53-362C-4B40-AA6B-2CA21A91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9129-C511-42A9-8D45-7D95B4B4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F875-1E8D-4216-A37F-2EBA4DF8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E8DD-34DE-4EF3-937E-5E2E1E75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3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DA8D-F320-41DD-8EF2-1A2C1DC9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D0AA-9BD7-4E65-A74D-C0471E0A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FC388-3058-4D79-BFCA-D866E26DD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83D5-1D45-4991-99D7-4495902C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31DD-F96C-47D0-A2FE-C6729CF9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99F5-67DC-41AF-A78B-A9452FB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8990-E457-46FB-B1F7-01B14D9F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7611-2D07-4ACC-A8D4-4CC4BBD0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84AD-2DB3-4BB3-A91F-96CF29F1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DA4F6-8FF0-4A2E-98C3-D34ED1BA6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AFC73-188E-4106-8CA5-A0A4824D9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E341E-278A-4403-B5F8-22D3A24A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F6544-7882-4589-8604-5F04329A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9BD03-7690-41FF-B38D-71C33AE1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7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C59F-C00E-4EBD-9D36-8E2AE89E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80F5D-B64E-419F-AAA3-45655781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62260-B2A4-4EA3-8B56-D8203FF5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7B81-0B21-4EF7-85BA-8EBF0AF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7BCF6-DFAA-4AF2-90B3-FD3A4F16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CA988-444C-4718-A0E9-D4E749A1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A4D4-5E28-4709-B0B1-8D2C3B3B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03B6-ECF1-46DA-8EEE-C6CA9558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876F0-62E5-4BFE-95A9-A671DFCE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4050-DBBF-4E59-B894-B139ECC1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D2239-6F75-46CD-9BDA-6F875460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1BFC7-147E-4271-BADE-7F63E9F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CEE27-AB9B-4455-9E4A-266F8C08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0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323-329D-4E19-92DE-865CC77C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2C78C-916C-4028-9298-74FF4C182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0F0AC-77D1-4610-B301-F7039A75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8E15-711A-4EC1-B202-0C26243E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72277-27E2-4A7D-AF5B-D9164A3B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8E5C-447F-449F-9D0B-7A777BDE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D8888-5B88-4F94-AE7A-9CF4AB95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3B50-0CB9-4A85-A6E4-02D6C444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7CEE-6647-4BA0-9BAA-348597A3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4EB4-2014-48E9-A150-F0E474B2E30D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7838-B8C3-465B-9724-228F7933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CDFB-8A8A-4EA7-ACEB-6A0086374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8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Year 1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Term 4 Week 1 Thursday</a:t>
            </a:r>
          </a:p>
          <a:p>
            <a:r>
              <a:rPr lang="en-GB" dirty="0">
                <a:solidFill>
                  <a:schemeClr val="bg1"/>
                </a:solidFill>
              </a:rPr>
              <a:t>Compare Mass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G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G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BC55-77D2-4073-A655-4E8AC641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>
                <a:solidFill>
                  <a:schemeClr val="bg1"/>
                </a:solidFill>
              </a:rPr>
              <a:t>Investigate!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3720-7BD9-4591-A316-6B9662A4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Choose an object from around the room to weigh. Find one object that is heavier and one object that is lighter.</a:t>
            </a:r>
          </a:p>
        </p:txBody>
      </p:sp>
    </p:spTree>
    <p:extLst>
      <p:ext uri="{BB962C8B-B14F-4D97-AF65-F5344CB8AC3E}">
        <p14:creationId xmlns:p14="http://schemas.microsoft.com/office/powerpoint/2010/main" val="412589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F3D4-5ACF-4FE1-B435-EA545F56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D351B-2569-4AD8-A356-B384F0C8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BFE7C-ED2F-4B2A-AB3C-92DEE82E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9" y="139499"/>
            <a:ext cx="9641930" cy="6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4A90-9205-4DF4-A25C-29AA6AFF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F7CB-BE58-4A4D-B5E3-01BDB82B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5312D-E2FA-4990-A338-65904E12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61925"/>
            <a:ext cx="9715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9CFD-4B92-4B28-80B0-E27E0A47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2386608" cy="7060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96CA-BD96-47F5-B013-96D1F90B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0769"/>
            <a:ext cx="8507288" cy="504055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Coin recognition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money coins uk">
            <a:extLst>
              <a:ext uri="{FF2B5EF4-FFF2-40B4-BE49-F238E27FC236}">
                <a16:creationId xmlns:a16="http://schemas.microsoft.com/office/drawing/2014/main" id="{469F9C36-F2E0-4F72-960D-B219B0EAE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4111" r="6031" b="11804"/>
          <a:stretch/>
        </p:blipFill>
        <p:spPr bwMode="auto">
          <a:xfrm>
            <a:off x="1979142" y="2536810"/>
            <a:ext cx="1450504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C08AC769-E1ED-487D-AC38-E8CEC7855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4" t="-7486" r="-19527" b="-48219"/>
          <a:stretch/>
        </p:blipFill>
        <p:spPr bwMode="auto">
          <a:xfrm>
            <a:off x="3623145" y="2104550"/>
            <a:ext cx="3275805" cy="29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5p">
            <a:extLst>
              <a:ext uri="{FF2B5EF4-FFF2-40B4-BE49-F238E27FC236}">
                <a16:creationId xmlns:a16="http://schemas.microsoft.com/office/drawing/2014/main" id="{28E60A9E-E4A3-4366-A0C6-BA56FB20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94" y="2870654"/>
            <a:ext cx="9334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10p">
            <a:extLst>
              <a:ext uri="{FF2B5EF4-FFF2-40B4-BE49-F238E27FC236}">
                <a16:creationId xmlns:a16="http://schemas.microsoft.com/office/drawing/2014/main" id="{41C30B95-8FE0-4DB9-8121-E7CCA950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20" y="1763357"/>
            <a:ext cx="1899289" cy="19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20p">
            <a:extLst>
              <a:ext uri="{FF2B5EF4-FFF2-40B4-BE49-F238E27FC236}">
                <a16:creationId xmlns:a16="http://schemas.microsoft.com/office/drawing/2014/main" id="{4E6E0B48-44E4-4090-AC9E-66279EDC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81" y="4771742"/>
            <a:ext cx="1368728" cy="13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50p">
            <a:extLst>
              <a:ext uri="{FF2B5EF4-FFF2-40B4-BE49-F238E27FC236}">
                <a16:creationId xmlns:a16="http://schemas.microsoft.com/office/drawing/2014/main" id="{3E00ADD6-C1AA-4A50-AF3D-D4EC15AC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22" y="4401118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1 pound">
            <a:extLst>
              <a:ext uri="{FF2B5EF4-FFF2-40B4-BE49-F238E27FC236}">
                <a16:creationId xmlns:a16="http://schemas.microsoft.com/office/drawing/2014/main" id="{458326CB-7F43-4E03-B76E-3739DAB8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9" y="4771741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2 pound">
            <a:extLst>
              <a:ext uri="{FF2B5EF4-FFF2-40B4-BE49-F238E27FC236}">
                <a16:creationId xmlns:a16="http://schemas.microsoft.com/office/drawing/2014/main" id="{2EC542D1-C974-4FFD-9AAD-3DDA1D55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79" y="4127670"/>
            <a:ext cx="2312088" cy="23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2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8458-C25F-4DC6-9B3D-A5AAC5B5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many different ways can you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2C5E-A23B-4EF8-B14C-F971A4F6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5p</a:t>
            </a:r>
          </a:p>
          <a:p>
            <a:r>
              <a:rPr lang="en-GB" sz="4400" dirty="0">
                <a:solidFill>
                  <a:schemeClr val="bg1"/>
                </a:solidFill>
              </a:rPr>
              <a:t>10p</a:t>
            </a:r>
          </a:p>
          <a:p>
            <a:r>
              <a:rPr lang="en-GB" sz="4400" dirty="0">
                <a:solidFill>
                  <a:schemeClr val="bg1"/>
                </a:solidFill>
              </a:rPr>
              <a:t>20p</a:t>
            </a:r>
          </a:p>
          <a:p>
            <a:r>
              <a:rPr lang="en-GB" sz="4400" dirty="0">
                <a:solidFill>
                  <a:schemeClr val="bg1"/>
                </a:solidFill>
              </a:rPr>
              <a:t>50p</a:t>
            </a:r>
          </a:p>
        </p:txBody>
      </p:sp>
    </p:spTree>
    <p:extLst>
      <p:ext uri="{BB962C8B-B14F-4D97-AF65-F5344CB8AC3E}">
        <p14:creationId xmlns:p14="http://schemas.microsoft.com/office/powerpoint/2010/main" val="290862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chemeClr val="bg1"/>
                </a:solidFill>
              </a:rPr>
              <a:t>25.02.2021</a:t>
            </a:r>
            <a:br>
              <a:rPr lang="en-US" dirty="0"/>
            </a:br>
            <a:r>
              <a:rPr lang="en-US" u="sng" dirty="0">
                <a:solidFill>
                  <a:schemeClr val="bg1"/>
                </a:solidFill>
              </a:rPr>
              <a:t>LI:  To Compare mass.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25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I can use words such as: more than, less than, heavier, lighter.</a:t>
            </a:r>
          </a:p>
          <a:p>
            <a:r>
              <a:rPr lang="en-GB" dirty="0">
                <a:solidFill>
                  <a:schemeClr val="bg1"/>
                </a:solidFill>
              </a:rPr>
              <a:t>I can explain how I know something is heavier or lighter.</a:t>
            </a:r>
          </a:p>
          <a:p>
            <a:r>
              <a:rPr lang="en-GB" dirty="0">
                <a:solidFill>
                  <a:schemeClr val="bg1"/>
                </a:solidFill>
              </a:rPr>
              <a:t>If two objects weigh the same I understand the scales will be balanced.</a:t>
            </a:r>
          </a:p>
          <a:p>
            <a:r>
              <a:rPr lang="en-GB" dirty="0">
                <a:solidFill>
                  <a:schemeClr val="bg1"/>
                </a:solidFill>
              </a:rPr>
              <a:t>I can use scales to weigh everyday objects.</a:t>
            </a:r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08E3-BEB2-422B-9BD8-D63AEF1C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What are Weight and Mass?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7718-3D2B-4D0F-A69E-9EB5518E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weight of an object is how hard gravity pulls down on it.</a:t>
            </a:r>
          </a:p>
          <a:p>
            <a:r>
              <a:rPr lang="en-GB" sz="3600" dirty="0">
                <a:solidFill>
                  <a:schemeClr val="bg1"/>
                </a:solidFill>
              </a:rPr>
              <a:t>The mass of an object is how much stuff is inside something.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0" i="0" dirty="0">
                <a:solidFill>
                  <a:schemeClr val="bg1"/>
                </a:solidFill>
                <a:effectLst/>
                <a:latin typeface="Lato"/>
              </a:rPr>
              <a:t>We can place a scale on the moon and weigh an object there. The weight will be different because the strength of gravity is different. But the mass will be the same.</a:t>
            </a:r>
          </a:p>
          <a:p>
            <a:endParaRPr lang="en-GB" sz="3600" dirty="0">
              <a:solidFill>
                <a:schemeClr val="bg1"/>
              </a:solidFill>
              <a:latin typeface="Lato"/>
            </a:endParaRPr>
          </a:p>
          <a:p>
            <a:r>
              <a:rPr lang="en-GB" sz="3600" dirty="0">
                <a:solidFill>
                  <a:schemeClr val="bg1"/>
                </a:solidFill>
                <a:latin typeface="Lato"/>
              </a:rPr>
              <a:t>We use them to discover how heavy/</a:t>
            </a:r>
            <a:r>
              <a:rPr lang="en-GB" sz="3600">
                <a:solidFill>
                  <a:schemeClr val="bg1"/>
                </a:solidFill>
                <a:latin typeface="Lato"/>
              </a:rPr>
              <a:t>light objects are.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3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chemeClr val="bg1"/>
                </a:solidFill>
              </a:rPr>
              <a:t>25.02.2021</a:t>
            </a:r>
            <a:br>
              <a:rPr lang="en-US" dirty="0"/>
            </a:br>
            <a:r>
              <a:rPr lang="en-US" u="sng" dirty="0">
                <a:solidFill>
                  <a:schemeClr val="bg1"/>
                </a:solidFill>
              </a:rPr>
              <a:t>LI:  </a:t>
            </a:r>
            <a:r>
              <a:rPr lang="en-US" u="sng">
                <a:solidFill>
                  <a:schemeClr val="bg1"/>
                </a:solidFill>
              </a:rPr>
              <a:t>To compare </a:t>
            </a:r>
            <a:r>
              <a:rPr lang="en-US" u="sng" dirty="0">
                <a:solidFill>
                  <a:schemeClr val="bg1"/>
                </a:solidFill>
              </a:rPr>
              <a:t>mass.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25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I can use words such as: more than, less than, heavier, lighter.</a:t>
            </a:r>
          </a:p>
          <a:p>
            <a:r>
              <a:rPr lang="en-GB" dirty="0">
                <a:solidFill>
                  <a:schemeClr val="bg1"/>
                </a:solidFill>
              </a:rPr>
              <a:t>I can explain how I know something is heavier or lighter.</a:t>
            </a:r>
          </a:p>
          <a:p>
            <a:r>
              <a:rPr lang="en-GB" dirty="0">
                <a:solidFill>
                  <a:schemeClr val="bg1"/>
                </a:solidFill>
              </a:rPr>
              <a:t>If two objects weigh the same I understand the scales will be balanced.</a:t>
            </a:r>
          </a:p>
          <a:p>
            <a:r>
              <a:rPr lang="en-GB">
                <a:solidFill>
                  <a:schemeClr val="bg1"/>
                </a:solidFill>
              </a:rPr>
              <a:t>I can use scales to weigh everyday objects.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4137F-C302-4013-8BBD-09E2D6818C3F}"/>
              </a:ext>
            </a:extLst>
          </p:cNvPr>
          <p:cNvSpPr txBox="1"/>
          <p:nvPr/>
        </p:nvSpPr>
        <p:spPr>
          <a:xfrm>
            <a:off x="3431705" y="5445225"/>
            <a:ext cx="505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rgbClr val="FFFF00"/>
                </a:solidFill>
              </a:rPr>
              <a:t>Activity Time</a:t>
            </a:r>
          </a:p>
        </p:txBody>
      </p:sp>
    </p:spTree>
    <p:extLst>
      <p:ext uri="{BB962C8B-B14F-4D97-AF65-F5344CB8AC3E}">
        <p14:creationId xmlns:p14="http://schemas.microsoft.com/office/powerpoint/2010/main" val="3024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G_B4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G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G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262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Office Theme</vt:lpstr>
      <vt:lpstr>Year 1 Maths</vt:lpstr>
      <vt:lpstr>Warm up</vt:lpstr>
      <vt:lpstr>How many different ways can you make?</vt:lpstr>
      <vt:lpstr>25.02.2021 LI:  To Compare mass.</vt:lpstr>
      <vt:lpstr>What are Weight and Mass?</vt:lpstr>
      <vt:lpstr>25.02.2021 LI:  To compare mass.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Anna Birkby</dc:creator>
  <cp:lastModifiedBy>Anna Birkby</cp:lastModifiedBy>
  <cp:revision>55</cp:revision>
  <dcterms:created xsi:type="dcterms:W3CDTF">2021-02-07T11:08:37Z</dcterms:created>
  <dcterms:modified xsi:type="dcterms:W3CDTF">2021-02-21T14:15:21Z</dcterms:modified>
</cp:coreProperties>
</file>