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notesMasterIdLst>
    <p:notesMasterId r:id="rId14"/>
  </p:notesMasterIdLst>
  <p:sldIdLst>
    <p:sldId id="256" r:id="rId2"/>
    <p:sldId id="257" r:id="rId3"/>
    <p:sldId id="268" r:id="rId4"/>
    <p:sldId id="258"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08"/>
    <p:restoredTop sz="94698"/>
  </p:normalViewPr>
  <p:slideViewPr>
    <p:cSldViewPr snapToGrid="0" snapToObjects="1">
      <p:cViewPr>
        <p:scale>
          <a:sx n="113" d="100"/>
          <a:sy n="113" d="100"/>
        </p:scale>
        <p:origin x="-14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D91D2-1839-41A7-85D3-64D7A5E52986}" type="datetimeFigureOut">
              <a:rPr lang="en-GB" smtClean="0"/>
              <a:t>14/10/2020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A01CB0-100A-4B60-8FB0-278BCB89EF78}" type="slidenum">
              <a:rPr lang="en-GB" smtClean="0"/>
              <a:t>‹#›</a:t>
            </a:fld>
            <a:endParaRPr lang="en-GB"/>
          </a:p>
        </p:txBody>
      </p:sp>
    </p:spTree>
    <p:extLst>
      <p:ext uri="{BB962C8B-B14F-4D97-AF65-F5344CB8AC3E}">
        <p14:creationId xmlns:p14="http://schemas.microsoft.com/office/powerpoint/2010/main" val="7061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DA01CB0-100A-4B60-8FB0-278BCB89EF78}" type="slidenum">
              <a:rPr lang="en-GB" smtClean="0"/>
              <a:t>2</a:t>
            </a:fld>
            <a:endParaRPr lang="en-GB"/>
          </a:p>
        </p:txBody>
      </p:sp>
    </p:spTree>
    <p:extLst>
      <p:ext uri="{BB962C8B-B14F-4D97-AF65-F5344CB8AC3E}">
        <p14:creationId xmlns:p14="http://schemas.microsoft.com/office/powerpoint/2010/main" val="1833170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0AB67EEB-ABA8-4DA9-803B-0C6CD8A1284C}"/>
              </a:ext>
            </a:extLst>
          </p:cNvPr>
          <p:cNvSpPr>
            <a:spLocks noGrp="1"/>
          </p:cNvSpPr>
          <p:nvPr>
            <p:ph type="dt" sz="half" idx="10"/>
          </p:nvPr>
        </p:nvSpPr>
        <p:spPr/>
        <p:txBody>
          <a:bodyPr anchor="b" anchorCtr="0"/>
          <a:lstStyle/>
          <a:p>
            <a:fld id="{F4D57BDD-E64A-4D27-8978-82FFCA18A12C}" type="datetimeFigureOut">
              <a:rPr lang="en-US" smtClean="0"/>
              <a:t>10/14/2020</a:t>
            </a:fld>
            <a:endParaRPr lang="en-US"/>
          </a:p>
        </p:txBody>
      </p:sp>
      <p:sp>
        <p:nvSpPr>
          <p:cNvPr id="5" name="Footer Placeholder 4">
            <a:extLst>
              <a:ext uri="{FF2B5EF4-FFF2-40B4-BE49-F238E27FC236}">
                <a16:creationId xmlns:a16="http://schemas.microsoft.com/office/drawing/2014/main" xmlns=""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971866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3B9D7D8-1932-4215-A6E0-C16DA0DDB8B8}"/>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5" name="Footer Placeholder 4">
            <a:extLst>
              <a:ext uri="{FF2B5EF4-FFF2-40B4-BE49-F238E27FC236}">
                <a16:creationId xmlns:a16="http://schemas.microsoft.com/office/drawing/2014/main" xmlns=""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140588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122A1D5-B7EF-43A4-81EF-B5A7EA35616B}"/>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5" name="Footer Placeholder 4">
            <a:extLst>
              <a:ext uri="{FF2B5EF4-FFF2-40B4-BE49-F238E27FC236}">
                <a16:creationId xmlns:a16="http://schemas.microsoft.com/office/drawing/2014/main" xmlns=""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95906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A90C990-05C1-4ECD-A899-722057AEA630}"/>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5" name="Footer Placeholder 4">
            <a:extLst>
              <a:ext uri="{FF2B5EF4-FFF2-40B4-BE49-F238E27FC236}">
                <a16:creationId xmlns:a16="http://schemas.microsoft.com/office/drawing/2014/main" xmlns=""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93364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A145166-621E-4C71-A40F-64E514536729}"/>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5" name="Footer Placeholder 4">
            <a:extLst>
              <a:ext uri="{FF2B5EF4-FFF2-40B4-BE49-F238E27FC236}">
                <a16:creationId xmlns:a16="http://schemas.microsoft.com/office/drawing/2014/main" xmlns=""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52749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555DB51-20DA-4BEF-90BA-DDD37DC080CF}"/>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6" name="Footer Placeholder 5">
            <a:extLst>
              <a:ext uri="{FF2B5EF4-FFF2-40B4-BE49-F238E27FC236}">
                <a16:creationId xmlns:a16="http://schemas.microsoft.com/office/drawing/2014/main" xmlns=""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78348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6B78494-ECE0-41D2-97E2-CFAC0434A8B8}"/>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8" name="Footer Placeholder 7">
            <a:extLst>
              <a:ext uri="{FF2B5EF4-FFF2-40B4-BE49-F238E27FC236}">
                <a16:creationId xmlns:a16="http://schemas.microsoft.com/office/drawing/2014/main" xmlns=""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80463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F9E71AAD-C5B9-485B-84DD-60DAFD5F18BC}"/>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4" name="Footer Placeholder 3">
            <a:extLst>
              <a:ext uri="{FF2B5EF4-FFF2-40B4-BE49-F238E27FC236}">
                <a16:creationId xmlns:a16="http://schemas.microsoft.com/office/drawing/2014/main" xmlns=""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64844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EC8FE4C-64F1-4C88-9D30-17F8131ED627}"/>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3" name="Footer Placeholder 2">
            <a:extLst>
              <a:ext uri="{FF2B5EF4-FFF2-40B4-BE49-F238E27FC236}">
                <a16:creationId xmlns:a16="http://schemas.microsoft.com/office/drawing/2014/main" xmlns=""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94640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FAB1E11-97B6-42FD-9F45-6EDC3B83FABD}"/>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6" name="Footer Placeholder 5">
            <a:extLst>
              <a:ext uri="{FF2B5EF4-FFF2-40B4-BE49-F238E27FC236}">
                <a16:creationId xmlns:a16="http://schemas.microsoft.com/office/drawing/2014/main" xmlns=""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32336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79304B6-48DF-41FA-A089-8C83BBA63673}"/>
              </a:ext>
            </a:extLst>
          </p:cNvPr>
          <p:cNvSpPr>
            <a:spLocks noGrp="1"/>
          </p:cNvSpPr>
          <p:nvPr>
            <p:ph type="dt" sz="half" idx="10"/>
          </p:nvPr>
        </p:nvSpPr>
        <p:spPr/>
        <p:txBody>
          <a:bodyPr/>
          <a:lstStyle/>
          <a:p>
            <a:fld id="{F4D57BDD-E64A-4D27-8978-82FFCA18A12C}" type="datetimeFigureOut">
              <a:rPr lang="en-US" smtClean="0"/>
              <a:t>10/14/2020</a:t>
            </a:fld>
            <a:endParaRPr lang="en-US"/>
          </a:p>
        </p:txBody>
      </p:sp>
      <p:sp>
        <p:nvSpPr>
          <p:cNvPr id="6" name="Footer Placeholder 5">
            <a:extLst>
              <a:ext uri="{FF2B5EF4-FFF2-40B4-BE49-F238E27FC236}">
                <a16:creationId xmlns:a16="http://schemas.microsoft.com/office/drawing/2014/main" xmlns=""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10961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1000">
                <a:solidFill>
                  <a:schemeClr val="tx1"/>
                </a:solidFill>
              </a:defRPr>
            </a:lvl1pPr>
          </a:lstStyle>
          <a:p>
            <a:fld id="{F4D57BDD-E64A-4D27-8978-82FFCA18A12C}" type="datetimeFigureOut">
              <a:rPr lang="en-US" smtClean="0"/>
              <a:pPr/>
              <a:t>10/14/2020</a:t>
            </a:fld>
            <a:endParaRPr lang="en-US" dirty="0"/>
          </a:p>
        </p:txBody>
      </p:sp>
      <p:sp>
        <p:nvSpPr>
          <p:cNvPr id="5" name="Footer Placeholder 4">
            <a:extLst>
              <a:ext uri="{FF2B5EF4-FFF2-40B4-BE49-F238E27FC236}">
                <a16:creationId xmlns:a16="http://schemas.microsoft.com/office/drawing/2014/main" xmlns=""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xmlns=""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40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4197821744"/>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4"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www.southendreform.co.uk/images/sukkah.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bc.co.uk/bitesize/clips/zcfgkq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www.questrails.com/images/BJ_210_Dome_Tent_Junior.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http://web.mit.edu/mitir/-img/2007/spring/articles/refugees-tents-lg.jp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1">
            <a:extLst>
              <a:ext uri="{FF2B5EF4-FFF2-40B4-BE49-F238E27FC236}">
                <a16:creationId xmlns:a16="http://schemas.microsoft.com/office/drawing/2014/main" xmlns="" id="{9B37791B-B040-4694-BFDC-8DD132D86E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a:extLst>
              <a:ext uri="{FF2B5EF4-FFF2-40B4-BE49-F238E27FC236}">
                <a16:creationId xmlns:a16="http://schemas.microsoft.com/office/drawing/2014/main" xmlns="" id="{9763ECA9-E664-4ACE-8A3D-D75CFC11D2D5}"/>
              </a:ext>
            </a:extLst>
          </p:cNvPr>
          <p:cNvPicPr>
            <a:picLocks noChangeAspect="1"/>
          </p:cNvPicPr>
          <p:nvPr/>
        </p:nvPicPr>
        <p:blipFill rotWithShape="1">
          <a:blip r:embed="rId2"/>
          <a:srcRect t="18310" r="1" b="5675"/>
          <a:stretch/>
        </p:blipFill>
        <p:spPr>
          <a:xfrm>
            <a:off x="20" y="10"/>
            <a:ext cx="12191435" cy="6857989"/>
          </a:xfrm>
          <a:prstGeom prst="rect">
            <a:avLst/>
          </a:prstGeom>
        </p:spPr>
      </p:pic>
      <p:sp>
        <p:nvSpPr>
          <p:cNvPr id="31" name="Rectangle 23">
            <a:extLst>
              <a:ext uri="{FF2B5EF4-FFF2-40B4-BE49-F238E27FC236}">
                <a16:creationId xmlns:a16="http://schemas.microsoft.com/office/drawing/2014/main" xmlns="" id="{F0F395FD-89E0-4B7B-95B1-C6DC06DE9D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362074"/>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B6AF567-F499-A24D-9C82-883710446EC6}"/>
              </a:ext>
            </a:extLst>
          </p:cNvPr>
          <p:cNvSpPr>
            <a:spLocks noGrp="1"/>
          </p:cNvSpPr>
          <p:nvPr>
            <p:ph type="ctrTitle"/>
          </p:nvPr>
        </p:nvSpPr>
        <p:spPr>
          <a:xfrm>
            <a:off x="762000" y="1523999"/>
            <a:ext cx="5334000" cy="3535018"/>
          </a:xfrm>
        </p:spPr>
        <p:txBody>
          <a:bodyPr anchor="ctr">
            <a:normAutofit/>
          </a:bodyPr>
          <a:lstStyle/>
          <a:p>
            <a:pPr algn="l"/>
            <a:r>
              <a:rPr lang="en-US" sz="8000" dirty="0">
                <a:solidFill>
                  <a:srgbClr val="FFFFFF"/>
                </a:solidFill>
              </a:rPr>
              <a:t>RE Day</a:t>
            </a:r>
          </a:p>
        </p:txBody>
      </p:sp>
      <p:sp>
        <p:nvSpPr>
          <p:cNvPr id="3" name="Subtitle 2">
            <a:extLst>
              <a:ext uri="{FF2B5EF4-FFF2-40B4-BE49-F238E27FC236}">
                <a16:creationId xmlns:a16="http://schemas.microsoft.com/office/drawing/2014/main" xmlns="" id="{5A0DB43E-4A84-164A-9B38-8BCD2951AD53}"/>
              </a:ext>
            </a:extLst>
          </p:cNvPr>
          <p:cNvSpPr>
            <a:spLocks noGrp="1"/>
          </p:cNvSpPr>
          <p:nvPr>
            <p:ph type="subTitle" idx="1"/>
          </p:nvPr>
        </p:nvSpPr>
        <p:spPr>
          <a:xfrm>
            <a:off x="762000" y="5333998"/>
            <a:ext cx="5334000" cy="762000"/>
          </a:xfrm>
        </p:spPr>
        <p:txBody>
          <a:bodyPr anchor="t">
            <a:normAutofit/>
          </a:bodyPr>
          <a:lstStyle/>
          <a:p>
            <a:pPr algn="l"/>
            <a:endParaRPr lang="en-US">
              <a:solidFill>
                <a:srgbClr val="FFFFFF"/>
              </a:solidFill>
            </a:endParaRPr>
          </a:p>
        </p:txBody>
      </p:sp>
    </p:spTree>
    <p:extLst>
      <p:ext uri="{BB962C8B-B14F-4D97-AF65-F5344CB8AC3E}">
        <p14:creationId xmlns:p14="http://schemas.microsoft.com/office/powerpoint/2010/main" val="262011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C2D0E7F-4096-844D-BE04-F6AF30CEAE9A}"/>
              </a:ext>
            </a:extLst>
          </p:cNvPr>
          <p:cNvSpPr>
            <a:spLocks noGrp="1"/>
          </p:cNvSpPr>
          <p:nvPr>
            <p:ph idx="1"/>
          </p:nvPr>
        </p:nvSpPr>
        <p:spPr>
          <a:xfrm>
            <a:off x="762000" y="491067"/>
            <a:ext cx="10668000" cy="5604933"/>
          </a:xfrm>
        </p:spPr>
        <p:txBody>
          <a:bodyPr/>
          <a:lstStyle/>
          <a:p>
            <a:r>
              <a:rPr lang="en-US" dirty="0"/>
              <a:t>A sukkah is a dwelling where the roof is open to the sky.</a:t>
            </a:r>
          </a:p>
          <a:p>
            <a:r>
              <a:rPr lang="en-US" dirty="0"/>
              <a:t>Jewish families live in or use a sukkah for the period of the festival.</a:t>
            </a:r>
          </a:p>
          <a:p>
            <a:r>
              <a:rPr lang="en-US" dirty="0"/>
              <a:t>Today, Jewish families might eat meals, study or socialize in the booths.</a:t>
            </a:r>
          </a:p>
          <a:p>
            <a:r>
              <a:rPr lang="en-US" dirty="0"/>
              <a:t>Some families sleep in the booths (especially children)!</a:t>
            </a:r>
          </a:p>
        </p:txBody>
      </p:sp>
    </p:spTree>
    <p:extLst>
      <p:ext uri="{BB962C8B-B14F-4D97-AF65-F5344CB8AC3E}">
        <p14:creationId xmlns:p14="http://schemas.microsoft.com/office/powerpoint/2010/main" val="2268112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AEB526-0AC3-FC40-A16F-D0317AFA0E0E}"/>
              </a:ext>
            </a:extLst>
          </p:cNvPr>
          <p:cNvSpPr>
            <a:spLocks noGrp="1"/>
          </p:cNvSpPr>
          <p:nvPr>
            <p:ph type="title"/>
          </p:nvPr>
        </p:nvSpPr>
        <p:spPr>
          <a:xfrm>
            <a:off x="762000" y="130175"/>
            <a:ext cx="9144000" cy="1263649"/>
          </a:xfrm>
        </p:spPr>
        <p:txBody>
          <a:bodyPr/>
          <a:lstStyle/>
          <a:p>
            <a:r>
              <a:rPr lang="en-US" dirty="0"/>
              <a:t>We are going to build a Sukkah!</a:t>
            </a:r>
          </a:p>
        </p:txBody>
      </p:sp>
      <p:sp>
        <p:nvSpPr>
          <p:cNvPr id="3" name="Content Placeholder 2">
            <a:extLst>
              <a:ext uri="{FF2B5EF4-FFF2-40B4-BE49-F238E27FC236}">
                <a16:creationId xmlns:a16="http://schemas.microsoft.com/office/drawing/2014/main" xmlns="" id="{097F54B9-94C2-EA41-A3CA-45BAA97BA285}"/>
              </a:ext>
            </a:extLst>
          </p:cNvPr>
          <p:cNvSpPr>
            <a:spLocks noGrp="1"/>
          </p:cNvSpPr>
          <p:nvPr>
            <p:ph idx="1"/>
          </p:nvPr>
        </p:nvSpPr>
        <p:spPr>
          <a:xfrm>
            <a:off x="186267" y="761999"/>
            <a:ext cx="10668000" cy="3048001"/>
          </a:xfrm>
        </p:spPr>
        <p:txBody>
          <a:bodyPr/>
          <a:lstStyle/>
          <a:p>
            <a:r>
              <a:rPr lang="en-US" dirty="0"/>
              <a:t>There are special rules for building a sukkah.</a:t>
            </a:r>
          </a:p>
          <a:p>
            <a:endParaRPr lang="en-US" dirty="0"/>
          </a:p>
        </p:txBody>
      </p:sp>
      <p:sp>
        <p:nvSpPr>
          <p:cNvPr id="4" name="Rectangle 3">
            <a:extLst>
              <a:ext uri="{FF2B5EF4-FFF2-40B4-BE49-F238E27FC236}">
                <a16:creationId xmlns:a16="http://schemas.microsoft.com/office/drawing/2014/main" xmlns="" id="{659A09BB-0595-AF47-9006-E2FE3D0B8A91}"/>
              </a:ext>
            </a:extLst>
          </p:cNvPr>
          <p:cNvSpPr/>
          <p:nvPr/>
        </p:nvSpPr>
        <p:spPr>
          <a:xfrm>
            <a:off x="-1" y="1288509"/>
            <a:ext cx="11870267" cy="4893647"/>
          </a:xfrm>
          <a:prstGeom prst="rect">
            <a:avLst/>
          </a:prstGeom>
        </p:spPr>
        <p:txBody>
          <a:bodyPr wrap="square">
            <a:spAutoFit/>
          </a:bodyPr>
          <a:lstStyle/>
          <a:p>
            <a:r>
              <a:rPr lang="en-GB" sz="2400" i="1" u="sng" dirty="0">
                <a:latin typeface="Times New Roman" panose="02020603050405020304" pitchFamily="18" charset="0"/>
                <a:ea typeface="Times New Roman" panose="02020603050405020304" pitchFamily="18" charset="0"/>
              </a:rPr>
              <a:t>The Roof:</a:t>
            </a:r>
            <a:r>
              <a:rPr lang="en-GB" sz="2400" i="1" dirty="0">
                <a:latin typeface="Times New Roman" panose="02020603050405020304" pitchFamily="18" charset="0"/>
                <a:ea typeface="Times New Roman" panose="02020603050405020304" pitchFamily="18" charset="0"/>
              </a:rPr>
              <a:t> must grow from the earth (the plants).  Must provide more shade than sunlight. Must allow the rain in and be open to the stars. No opening must exceed 11 inches.</a:t>
            </a:r>
            <a:endParaRPr lang="en-GB" sz="2400" dirty="0">
              <a:latin typeface="Times New Roman" panose="02020603050405020304" pitchFamily="18" charset="0"/>
              <a:ea typeface="Times New Roman" panose="02020603050405020304" pitchFamily="18" charset="0"/>
            </a:endParaRPr>
          </a:p>
          <a:p>
            <a:r>
              <a:rPr lang="en-GB" sz="2400" i="1" u="sng" dirty="0">
                <a:latin typeface="Times New Roman" panose="02020603050405020304" pitchFamily="18" charset="0"/>
                <a:ea typeface="Times New Roman" panose="02020603050405020304" pitchFamily="18" charset="0"/>
              </a:rPr>
              <a:t>The Walls:</a:t>
            </a:r>
            <a:r>
              <a:rPr lang="en-GB" sz="2400" i="1" dirty="0">
                <a:latin typeface="Times New Roman" panose="02020603050405020304" pitchFamily="18" charset="0"/>
                <a:ea typeface="Times New Roman" panose="02020603050405020304" pitchFamily="18" charset="0"/>
              </a:rPr>
              <a:t> there are no restrictions on the material used.  There should be three walls.  The fourth can be left open.   Minimum height 35 inches, maximum height 35’3”.  </a:t>
            </a:r>
            <a:endParaRPr lang="en-GB" sz="2400" dirty="0">
              <a:latin typeface="Times New Roman" panose="02020603050405020304" pitchFamily="18" charset="0"/>
              <a:ea typeface="Times New Roman" panose="02020603050405020304" pitchFamily="18" charset="0"/>
            </a:endParaRPr>
          </a:p>
          <a:p>
            <a:r>
              <a:rPr lang="en-GB" sz="2400" i="1" dirty="0">
                <a:latin typeface="Times New Roman" panose="02020603050405020304" pitchFamily="18" charset="0"/>
                <a:ea typeface="Times New Roman" panose="02020603050405020304" pitchFamily="18" charset="0"/>
              </a:rPr>
              <a:t>A sukkah can be built for one person or a family. </a:t>
            </a:r>
            <a:endParaRPr lang="en-GB" sz="2400" dirty="0">
              <a:latin typeface="Times New Roman" panose="02020603050405020304" pitchFamily="18" charset="0"/>
              <a:ea typeface="Times New Roman" panose="02020603050405020304" pitchFamily="18" charset="0"/>
            </a:endParaRPr>
          </a:p>
          <a:p>
            <a:r>
              <a:rPr lang="en-GB" sz="2400" i="1" dirty="0">
                <a:latin typeface="Times New Roman" panose="02020603050405020304" pitchFamily="18" charset="0"/>
                <a:ea typeface="Times New Roman" panose="02020603050405020304" pitchFamily="18" charset="0"/>
              </a:rPr>
              <a:t>The roof and walls can be decorated with fruit and nuts.</a:t>
            </a:r>
            <a:endParaRPr lang="en-GB" sz="2400" dirty="0">
              <a:latin typeface="Times New Roman" panose="02020603050405020304" pitchFamily="18" charset="0"/>
              <a:ea typeface="Times New Roman" panose="02020603050405020304" pitchFamily="18" charset="0"/>
            </a:endParaRPr>
          </a:p>
          <a:p>
            <a:r>
              <a:rPr lang="en-GB" sz="2400" i="1" dirty="0">
                <a:latin typeface="Times New Roman" panose="02020603050405020304" pitchFamily="18" charset="0"/>
                <a:ea typeface="Times New Roman" panose="02020603050405020304" pitchFamily="18" charset="0"/>
              </a:rPr>
              <a:t>The sukkah should have 4 special species (</a:t>
            </a:r>
            <a:r>
              <a:rPr lang="en-GB" sz="2400" i="1" dirty="0" err="1">
                <a:latin typeface="Times New Roman" panose="02020603050405020304" pitchFamily="18" charset="0"/>
                <a:ea typeface="Times New Roman" panose="02020603050405020304" pitchFamily="18" charset="0"/>
              </a:rPr>
              <a:t>Arba’at</a:t>
            </a:r>
            <a:r>
              <a:rPr lang="en-GB" sz="2400" i="1" dirty="0">
                <a:latin typeface="Times New Roman" panose="02020603050405020304" pitchFamily="18" charset="0"/>
                <a:ea typeface="Times New Roman" panose="02020603050405020304" pitchFamily="18" charset="0"/>
              </a:rPr>
              <a:t> </a:t>
            </a:r>
            <a:r>
              <a:rPr lang="en-GB" sz="2400" i="1" dirty="0" err="1">
                <a:latin typeface="Times New Roman" panose="02020603050405020304" pitchFamily="18" charset="0"/>
                <a:ea typeface="Times New Roman" panose="02020603050405020304" pitchFamily="18" charset="0"/>
              </a:rPr>
              <a:t>haminim</a:t>
            </a:r>
            <a:r>
              <a:rPr lang="en-GB" sz="2400" i="1" dirty="0">
                <a:latin typeface="Times New Roman" panose="02020603050405020304" pitchFamily="18" charset="0"/>
                <a:ea typeface="Times New Roman" panose="02020603050405020304" pitchFamily="18" charset="0"/>
              </a:rPr>
              <a:t>) to symbolise the fertility of the land( Leviticus 23:40</a:t>
            </a:r>
            <a:endParaRPr lang="en-GB" sz="2400" dirty="0">
              <a:latin typeface="Times New Roman" panose="02020603050405020304" pitchFamily="18" charset="0"/>
              <a:ea typeface="Times New Roman" panose="02020603050405020304" pitchFamily="18" charset="0"/>
            </a:endParaRPr>
          </a:p>
          <a:p>
            <a:r>
              <a:rPr lang="en-GB" sz="2400" i="1" dirty="0">
                <a:latin typeface="Times New Roman" panose="02020603050405020304" pitchFamily="18" charset="0"/>
                <a:ea typeface="Times New Roman" panose="02020603050405020304" pitchFamily="18" charset="0"/>
              </a:rPr>
              <a:t>Lulav—a young shoot from a palm tree.</a:t>
            </a:r>
            <a:endParaRPr lang="en-GB" sz="2400" dirty="0">
              <a:latin typeface="Times New Roman" panose="02020603050405020304" pitchFamily="18" charset="0"/>
              <a:ea typeface="Times New Roman" panose="02020603050405020304" pitchFamily="18" charset="0"/>
            </a:endParaRPr>
          </a:p>
          <a:p>
            <a:r>
              <a:rPr lang="en-GB" sz="2400" i="1" dirty="0" err="1">
                <a:latin typeface="Times New Roman" panose="02020603050405020304" pitchFamily="18" charset="0"/>
                <a:ea typeface="Times New Roman" panose="02020603050405020304" pitchFamily="18" charset="0"/>
              </a:rPr>
              <a:t>Arravot</a:t>
            </a:r>
            <a:r>
              <a:rPr lang="en-GB" sz="2400" i="1" dirty="0">
                <a:latin typeface="Times New Roman" panose="02020603050405020304" pitchFamily="18" charset="0"/>
                <a:ea typeface="Times New Roman" panose="02020603050405020304" pitchFamily="18" charset="0"/>
              </a:rPr>
              <a:t>—a branch of a willow which grows near water.</a:t>
            </a:r>
            <a:endParaRPr lang="en-GB" sz="2400" dirty="0">
              <a:latin typeface="Times New Roman" panose="02020603050405020304" pitchFamily="18" charset="0"/>
              <a:ea typeface="Times New Roman" panose="02020603050405020304" pitchFamily="18" charset="0"/>
            </a:endParaRPr>
          </a:p>
          <a:p>
            <a:r>
              <a:rPr lang="en-GB" sz="2400" i="1" dirty="0" err="1">
                <a:latin typeface="Times New Roman" panose="02020603050405020304" pitchFamily="18" charset="0"/>
                <a:ea typeface="Times New Roman" panose="02020603050405020304" pitchFamily="18" charset="0"/>
              </a:rPr>
              <a:t>Hadassim</a:t>
            </a:r>
            <a:r>
              <a:rPr lang="en-GB" sz="2400" i="1" dirty="0">
                <a:latin typeface="Times New Roman" panose="02020603050405020304" pitchFamily="18" charset="0"/>
                <a:ea typeface="Times New Roman" panose="02020603050405020304" pitchFamily="18" charset="0"/>
              </a:rPr>
              <a:t>—branches of myrtle bush.</a:t>
            </a:r>
            <a:endParaRPr lang="en-GB" sz="2400" dirty="0">
              <a:latin typeface="Times New Roman" panose="02020603050405020304" pitchFamily="18" charset="0"/>
              <a:ea typeface="Times New Roman" panose="02020603050405020304" pitchFamily="18" charset="0"/>
            </a:endParaRPr>
          </a:p>
          <a:p>
            <a:r>
              <a:rPr lang="en-GB" sz="2400" i="1" dirty="0">
                <a:latin typeface="Times New Roman" panose="02020603050405020304" pitchFamily="18" charset="0"/>
                <a:ea typeface="Times New Roman" panose="02020603050405020304" pitchFamily="18" charset="0"/>
              </a:rPr>
              <a:t>Etrog—a citron—a fruit that looks like but is bigger that a lemon.</a:t>
            </a:r>
            <a:endParaRPr lang="en-GB" sz="2400" dirty="0">
              <a:latin typeface="Times New Roman" panose="02020603050405020304" pitchFamily="18" charset="0"/>
              <a:ea typeface="Times New Roman" panose="02020603050405020304" pitchFamily="18" charset="0"/>
            </a:endParaRPr>
          </a:p>
          <a:p>
            <a:r>
              <a:rPr lang="en-GB" sz="2400" i="1" dirty="0">
                <a:latin typeface="Times New Roman" panose="02020603050405020304" pitchFamily="18" charset="0"/>
                <a:ea typeface="Times New Roman" panose="02020603050405020304" pitchFamily="18" charset="0"/>
              </a:rPr>
              <a:t>(Remember these plants are common in the Middle East).</a:t>
            </a:r>
            <a:endParaRPr lang="en-GB"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78757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31C386-0CCD-674F-A798-C03D31617255}"/>
              </a:ext>
            </a:extLst>
          </p:cNvPr>
          <p:cNvSpPr>
            <a:spLocks noGrp="1"/>
          </p:cNvSpPr>
          <p:nvPr>
            <p:ph type="title"/>
          </p:nvPr>
        </p:nvSpPr>
        <p:spPr>
          <a:xfrm>
            <a:off x="762000" y="130175"/>
            <a:ext cx="9144000" cy="1263649"/>
          </a:xfrm>
        </p:spPr>
        <p:txBody>
          <a:bodyPr/>
          <a:lstStyle/>
          <a:p>
            <a:r>
              <a:rPr lang="en-US" dirty="0"/>
              <a:t>Sukkah</a:t>
            </a:r>
          </a:p>
        </p:txBody>
      </p:sp>
      <p:sp>
        <p:nvSpPr>
          <p:cNvPr id="3" name="Content Placeholder 2">
            <a:extLst>
              <a:ext uri="{FF2B5EF4-FFF2-40B4-BE49-F238E27FC236}">
                <a16:creationId xmlns:a16="http://schemas.microsoft.com/office/drawing/2014/main" xmlns="" id="{D20203B1-8806-404F-BA05-142703B74929}"/>
              </a:ext>
            </a:extLst>
          </p:cNvPr>
          <p:cNvSpPr>
            <a:spLocks noGrp="1"/>
          </p:cNvSpPr>
          <p:nvPr>
            <p:ph idx="1"/>
          </p:nvPr>
        </p:nvSpPr>
        <p:spPr>
          <a:xfrm>
            <a:off x="0" y="931332"/>
            <a:ext cx="11430000" cy="3048001"/>
          </a:xfrm>
        </p:spPr>
        <p:txBody>
          <a:bodyPr>
            <a:normAutofit/>
          </a:bodyPr>
          <a:lstStyle/>
          <a:p>
            <a:r>
              <a:rPr lang="en-US" sz="2400" dirty="0" err="1"/>
              <a:t>Consdier</a:t>
            </a:r>
            <a:r>
              <a:rPr lang="en-US" sz="2400" dirty="0"/>
              <a:t> how you might build one in the classroom, what plants and fruits might you use?</a:t>
            </a:r>
          </a:p>
          <a:p>
            <a:r>
              <a:rPr lang="en-US" sz="2400" dirty="0"/>
              <a:t>We are going to build a sukkah and decorate it.</a:t>
            </a:r>
          </a:p>
          <a:p>
            <a:r>
              <a:rPr lang="en-US" sz="2400" dirty="0"/>
              <a:t>Then, we are going to bless it in 6 directions. N,S,E,W, up and down.</a:t>
            </a:r>
          </a:p>
          <a:p>
            <a:r>
              <a:rPr lang="en-US" sz="2400" dirty="0"/>
              <a:t>A fruit tower is often built as a </a:t>
            </a:r>
            <a:r>
              <a:rPr lang="en-US" sz="2400" dirty="0" err="1"/>
              <a:t>centre</a:t>
            </a:r>
            <a:r>
              <a:rPr lang="en-US" sz="2400" dirty="0"/>
              <a:t> piece for the table during Sukkot.</a:t>
            </a:r>
          </a:p>
          <a:p>
            <a:r>
              <a:rPr lang="en-US" sz="2400" dirty="0"/>
              <a:t>Use your Sukkah to have a special celebration.</a:t>
            </a:r>
          </a:p>
        </p:txBody>
      </p:sp>
      <p:sp>
        <p:nvSpPr>
          <p:cNvPr id="4" name="Rectangle 2">
            <a:extLst>
              <a:ext uri="{FF2B5EF4-FFF2-40B4-BE49-F238E27FC236}">
                <a16:creationId xmlns:a16="http://schemas.microsoft.com/office/drawing/2014/main" xmlns="" id="{CFC2C4B3-7043-674A-905D-7C4603DB7734}"/>
              </a:ext>
            </a:extLst>
          </p:cNvPr>
          <p:cNvSpPr>
            <a:spLocks noChangeArrowheads="1"/>
          </p:cNvSpPr>
          <p:nvPr/>
        </p:nvSpPr>
        <p:spPr bwMode="auto">
          <a:xfrm>
            <a:off x="6891866" y="3259667"/>
            <a:ext cx="1756898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97" name="Picture 1">
            <a:extLst>
              <a:ext uri="{FF2B5EF4-FFF2-40B4-BE49-F238E27FC236}">
                <a16:creationId xmlns:a16="http://schemas.microsoft.com/office/drawing/2014/main" xmlns="" id="{D4914690-17DC-094F-BB6D-0B4FAC66E517}"/>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49998" y="2650067"/>
            <a:ext cx="5266269" cy="425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232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98480C-6E4D-714B-8A37-223A064DFAEC}"/>
              </a:ext>
            </a:extLst>
          </p:cNvPr>
          <p:cNvSpPr>
            <a:spLocks noGrp="1"/>
          </p:cNvSpPr>
          <p:nvPr>
            <p:ph type="title"/>
          </p:nvPr>
        </p:nvSpPr>
        <p:spPr/>
        <p:txBody>
          <a:bodyPr>
            <a:normAutofit fontScale="90000"/>
          </a:bodyPr>
          <a:lstStyle/>
          <a:p>
            <a:r>
              <a:rPr lang="en-US" dirty="0"/>
              <a:t>Title of unit: Sukkot</a:t>
            </a:r>
            <a:br>
              <a:rPr lang="en-US" dirty="0"/>
            </a:br>
            <a:r>
              <a:rPr lang="en-US" dirty="0" smtClean="0"/>
              <a:t>Journey/Covenant</a:t>
            </a:r>
            <a:endParaRPr lang="en-US" dirty="0"/>
          </a:p>
        </p:txBody>
      </p:sp>
      <p:sp>
        <p:nvSpPr>
          <p:cNvPr id="3" name="Content Placeholder 2">
            <a:extLst>
              <a:ext uri="{FF2B5EF4-FFF2-40B4-BE49-F238E27FC236}">
                <a16:creationId xmlns:a16="http://schemas.microsoft.com/office/drawing/2014/main" xmlns="" id="{57E613B1-5F54-6949-9F70-8EF35FDBF9B8}"/>
              </a:ext>
            </a:extLst>
          </p:cNvPr>
          <p:cNvSpPr>
            <a:spLocks noGrp="1"/>
          </p:cNvSpPr>
          <p:nvPr>
            <p:ph idx="1"/>
          </p:nvPr>
        </p:nvSpPr>
        <p:spPr/>
        <p:txBody>
          <a:bodyPr/>
          <a:lstStyle/>
          <a:p>
            <a:pPr marL="0" indent="0">
              <a:buNone/>
            </a:pPr>
            <a:r>
              <a:rPr lang="en-GB" dirty="0"/>
              <a:t>Key learning: </a:t>
            </a:r>
          </a:p>
          <a:p>
            <a:r>
              <a:rPr lang="en-GB" dirty="0"/>
              <a:t>Can I explain what the Torah is?</a:t>
            </a:r>
          </a:p>
          <a:p>
            <a:r>
              <a:rPr lang="en-GB" dirty="0"/>
              <a:t>Can I understand the concept of the Covenant?</a:t>
            </a:r>
          </a:p>
          <a:p>
            <a:r>
              <a:rPr lang="en-GB" dirty="0"/>
              <a:t>Can I link Sukkot to Harvest Festival?</a:t>
            </a:r>
          </a:p>
          <a:p>
            <a:r>
              <a:rPr lang="en-GB" dirty="0" smtClean="0"/>
              <a:t>Can I explain why Sukkot is important </a:t>
            </a:r>
            <a:r>
              <a:rPr lang="en-GB" dirty="0"/>
              <a:t>and why is it celebrated now?</a:t>
            </a:r>
          </a:p>
          <a:p>
            <a:endParaRPr lang="en-US" dirty="0"/>
          </a:p>
        </p:txBody>
      </p:sp>
    </p:spTree>
    <p:extLst>
      <p:ext uri="{BB962C8B-B14F-4D97-AF65-F5344CB8AC3E}">
        <p14:creationId xmlns:p14="http://schemas.microsoft.com/office/powerpoint/2010/main" val="209316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know about Judaism?</a:t>
            </a:r>
            <a:endParaRPr lang="en-GB" dirty="0"/>
          </a:p>
        </p:txBody>
      </p:sp>
      <p:sp>
        <p:nvSpPr>
          <p:cNvPr id="3" name="Content Placeholder 2"/>
          <p:cNvSpPr>
            <a:spLocks noGrp="1"/>
          </p:cNvSpPr>
          <p:nvPr>
            <p:ph idx="1"/>
          </p:nvPr>
        </p:nvSpPr>
        <p:spPr/>
        <p:txBody>
          <a:bodyPr/>
          <a:lstStyle/>
          <a:p>
            <a:pPr marL="0" indent="0">
              <a:buNone/>
            </a:pPr>
            <a:r>
              <a:rPr lang="en-GB" dirty="0" smtClean="0"/>
              <a:t>Have you got a religion?</a:t>
            </a:r>
          </a:p>
          <a:p>
            <a:pPr marL="0" indent="0">
              <a:buNone/>
            </a:pPr>
            <a:r>
              <a:rPr lang="en-GB" dirty="0" smtClean="0"/>
              <a:t>What is it?</a:t>
            </a:r>
            <a:endParaRPr lang="en-GB" dirty="0"/>
          </a:p>
        </p:txBody>
      </p:sp>
    </p:spTree>
    <p:extLst>
      <p:ext uri="{BB962C8B-B14F-4D97-AF65-F5344CB8AC3E}">
        <p14:creationId xmlns:p14="http://schemas.microsoft.com/office/powerpoint/2010/main" val="91941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BB9F26-AA80-164F-AE1A-9E15AF19454D}"/>
              </a:ext>
            </a:extLst>
          </p:cNvPr>
          <p:cNvSpPr>
            <a:spLocks noGrp="1"/>
          </p:cNvSpPr>
          <p:nvPr>
            <p:ph type="title"/>
          </p:nvPr>
        </p:nvSpPr>
        <p:spPr/>
        <p:txBody>
          <a:bodyPr/>
          <a:lstStyle/>
          <a:p>
            <a:r>
              <a:rPr lang="en-US" dirty="0"/>
              <a:t>The Torah</a:t>
            </a:r>
          </a:p>
        </p:txBody>
      </p:sp>
      <p:sp>
        <p:nvSpPr>
          <p:cNvPr id="3" name="Content Placeholder 2">
            <a:extLst>
              <a:ext uri="{FF2B5EF4-FFF2-40B4-BE49-F238E27FC236}">
                <a16:creationId xmlns:a16="http://schemas.microsoft.com/office/drawing/2014/main" xmlns="" id="{6A871EB3-CD65-F44E-A629-A28B49D67D2A}"/>
              </a:ext>
            </a:extLst>
          </p:cNvPr>
          <p:cNvSpPr>
            <a:spLocks noGrp="1"/>
          </p:cNvSpPr>
          <p:nvPr>
            <p:ph idx="1"/>
          </p:nvPr>
        </p:nvSpPr>
        <p:spPr/>
        <p:txBody>
          <a:bodyPr/>
          <a:lstStyle/>
          <a:p>
            <a:r>
              <a:rPr lang="en-US" dirty="0"/>
              <a:t>Does anybody know what a Torah is?</a:t>
            </a:r>
          </a:p>
          <a:p>
            <a:r>
              <a:rPr lang="en-US" dirty="0"/>
              <a:t>Let’s have a look at a real one!</a:t>
            </a:r>
          </a:p>
        </p:txBody>
      </p:sp>
    </p:spTree>
    <p:extLst>
      <p:ext uri="{BB962C8B-B14F-4D97-AF65-F5344CB8AC3E}">
        <p14:creationId xmlns:p14="http://schemas.microsoft.com/office/powerpoint/2010/main" val="2582267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BB9F26-AA80-164F-AE1A-9E15AF19454D}"/>
              </a:ext>
            </a:extLst>
          </p:cNvPr>
          <p:cNvSpPr>
            <a:spLocks noGrp="1"/>
          </p:cNvSpPr>
          <p:nvPr>
            <p:ph type="title"/>
          </p:nvPr>
        </p:nvSpPr>
        <p:spPr/>
        <p:txBody>
          <a:bodyPr/>
          <a:lstStyle/>
          <a:p>
            <a:r>
              <a:rPr lang="en-US" dirty="0"/>
              <a:t>The Torah</a:t>
            </a:r>
          </a:p>
        </p:txBody>
      </p:sp>
      <p:sp>
        <p:nvSpPr>
          <p:cNvPr id="3" name="Content Placeholder 2">
            <a:extLst>
              <a:ext uri="{FF2B5EF4-FFF2-40B4-BE49-F238E27FC236}">
                <a16:creationId xmlns:a16="http://schemas.microsoft.com/office/drawing/2014/main" xmlns="" id="{6A871EB3-CD65-F44E-A629-A28B49D67D2A}"/>
              </a:ext>
            </a:extLst>
          </p:cNvPr>
          <p:cNvSpPr>
            <a:spLocks noGrp="1"/>
          </p:cNvSpPr>
          <p:nvPr>
            <p:ph idx="1"/>
          </p:nvPr>
        </p:nvSpPr>
        <p:spPr>
          <a:xfrm>
            <a:off x="762000" y="3581400"/>
            <a:ext cx="10668000" cy="2514600"/>
          </a:xfrm>
        </p:spPr>
        <p:txBody>
          <a:bodyPr/>
          <a:lstStyle/>
          <a:p>
            <a:r>
              <a:rPr lang="en-US" dirty="0" smtClean="0"/>
              <a:t>Watch the video. </a:t>
            </a:r>
          </a:p>
          <a:p>
            <a:r>
              <a:rPr lang="en-US" dirty="0" smtClean="0"/>
              <a:t>Discuss something you have learnt from the video.</a:t>
            </a:r>
            <a:endParaRPr lang="en-US" dirty="0"/>
          </a:p>
        </p:txBody>
      </p:sp>
      <p:sp>
        <p:nvSpPr>
          <p:cNvPr id="5" name="Rectangle 4">
            <a:extLst>
              <a:ext uri="{FF2B5EF4-FFF2-40B4-BE49-F238E27FC236}">
                <a16:creationId xmlns:a16="http://schemas.microsoft.com/office/drawing/2014/main" xmlns="" id="{E48EF763-B783-6D4D-8554-F280FC77D20E}"/>
              </a:ext>
            </a:extLst>
          </p:cNvPr>
          <p:cNvSpPr/>
          <p:nvPr/>
        </p:nvSpPr>
        <p:spPr>
          <a:xfrm>
            <a:off x="762000" y="2351904"/>
            <a:ext cx="6096000" cy="646331"/>
          </a:xfrm>
          <a:prstGeom prst="rect">
            <a:avLst/>
          </a:prstGeom>
        </p:spPr>
        <p:txBody>
          <a:bodyPr>
            <a:spAutoFit/>
          </a:bodyPr>
          <a:lstStyle/>
          <a:p>
            <a:r>
              <a:rPr lang="en-US" dirty="0"/>
              <a:t>https://</a:t>
            </a:r>
            <a:r>
              <a:rPr lang="en-US" dirty="0" err="1"/>
              <a:t>www.bbc.co.uk</a:t>
            </a:r>
            <a:r>
              <a:rPr lang="en-US" dirty="0"/>
              <a:t>/teach/class-clips-video/religious-studies-ks2-the-torah/zhs2t39</a:t>
            </a:r>
          </a:p>
        </p:txBody>
      </p:sp>
    </p:spTree>
    <p:extLst>
      <p:ext uri="{BB962C8B-B14F-4D97-AF65-F5344CB8AC3E}">
        <p14:creationId xmlns:p14="http://schemas.microsoft.com/office/powerpoint/2010/main" val="1698076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BB9F26-AA80-164F-AE1A-9E15AF19454D}"/>
              </a:ext>
            </a:extLst>
          </p:cNvPr>
          <p:cNvSpPr>
            <a:spLocks noGrp="1"/>
          </p:cNvSpPr>
          <p:nvPr>
            <p:ph type="title"/>
          </p:nvPr>
        </p:nvSpPr>
        <p:spPr>
          <a:xfrm>
            <a:off x="677333" y="592667"/>
            <a:ext cx="9144000" cy="1263649"/>
          </a:xfrm>
        </p:spPr>
        <p:txBody>
          <a:bodyPr/>
          <a:lstStyle/>
          <a:p>
            <a:r>
              <a:rPr lang="en-US" dirty="0"/>
              <a:t>The Torah</a:t>
            </a:r>
          </a:p>
        </p:txBody>
      </p:sp>
      <p:sp>
        <p:nvSpPr>
          <p:cNvPr id="3" name="Content Placeholder 2">
            <a:extLst>
              <a:ext uri="{FF2B5EF4-FFF2-40B4-BE49-F238E27FC236}">
                <a16:creationId xmlns:a16="http://schemas.microsoft.com/office/drawing/2014/main" xmlns="" id="{6A871EB3-CD65-F44E-A629-A28B49D67D2A}"/>
              </a:ext>
            </a:extLst>
          </p:cNvPr>
          <p:cNvSpPr>
            <a:spLocks noGrp="1"/>
          </p:cNvSpPr>
          <p:nvPr>
            <p:ph idx="1"/>
          </p:nvPr>
        </p:nvSpPr>
        <p:spPr>
          <a:xfrm>
            <a:off x="762000" y="1684867"/>
            <a:ext cx="10668000" cy="4411133"/>
          </a:xfrm>
        </p:spPr>
        <p:txBody>
          <a:bodyPr>
            <a:normAutofit fontScale="92500" lnSpcReduction="10000"/>
          </a:bodyPr>
          <a:lstStyle/>
          <a:p>
            <a:r>
              <a:rPr lang="en-US" sz="2400" dirty="0"/>
              <a:t>We are going to create our own Torah scroll.</a:t>
            </a:r>
          </a:p>
          <a:p>
            <a:r>
              <a:rPr lang="en-US" sz="2400" dirty="0"/>
              <a:t>First, let’s watch this video of a Jewish family visiting a synagogue to observe Shabbat. If you watch carefully, you will see a Torah being taken out from the Ark, then a Rabbi reads from it in Hebrew before the scrolls are carefully put away again </a:t>
            </a:r>
            <a:r>
              <a:rPr lang="en-US" sz="2400" dirty="0">
                <a:hlinkClick r:id="rId2"/>
              </a:rPr>
              <a:t>https://www.bbc.co.uk/bitesize/clips/zcfgkqt</a:t>
            </a:r>
            <a:endParaRPr lang="en-US" sz="2400" dirty="0"/>
          </a:p>
          <a:p>
            <a:r>
              <a:rPr lang="en-US" sz="2400" dirty="0"/>
              <a:t>In Hebrew, letters are formed and written from right to left.</a:t>
            </a:r>
          </a:p>
          <a:p>
            <a:r>
              <a:rPr lang="en-US" sz="2400" dirty="0"/>
              <a:t>Does anybody else in here speak a different language?</a:t>
            </a:r>
          </a:p>
          <a:p>
            <a:r>
              <a:rPr lang="en-US" sz="2400" dirty="0"/>
              <a:t>Jewish children sometimes make small scrolls to take to a special service at the synagogue to give thanks to God.</a:t>
            </a:r>
          </a:p>
          <a:p>
            <a:r>
              <a:rPr lang="en-US" sz="2400" dirty="0"/>
              <a:t>You are going to make small scrolls and use letters from the Hebrew alphabet as decoration. The text will be one rule for living that we can come up with together.</a:t>
            </a:r>
          </a:p>
          <a:p>
            <a:r>
              <a:rPr lang="en-US" sz="2400" dirty="0"/>
              <a:t>Extension: Can you decorate the cover and make it look special like a Torah?</a:t>
            </a:r>
          </a:p>
          <a:p>
            <a:endParaRPr lang="en-US" dirty="0"/>
          </a:p>
        </p:txBody>
      </p:sp>
    </p:spTree>
    <p:extLst>
      <p:ext uri="{BB962C8B-B14F-4D97-AF65-F5344CB8AC3E}">
        <p14:creationId xmlns:p14="http://schemas.microsoft.com/office/powerpoint/2010/main" val="1562416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4F908-E736-C043-8966-D02DDC8B6B02}"/>
              </a:ext>
            </a:extLst>
          </p:cNvPr>
          <p:cNvSpPr>
            <a:spLocks noGrp="1"/>
          </p:cNvSpPr>
          <p:nvPr>
            <p:ph type="title"/>
          </p:nvPr>
        </p:nvSpPr>
        <p:spPr/>
        <p:txBody>
          <a:bodyPr/>
          <a:lstStyle/>
          <a:p>
            <a:r>
              <a:rPr lang="en-US" dirty="0"/>
              <a:t>Sukkot</a:t>
            </a:r>
          </a:p>
        </p:txBody>
      </p:sp>
      <p:sp>
        <p:nvSpPr>
          <p:cNvPr id="3" name="Content Placeholder 2">
            <a:extLst>
              <a:ext uri="{FF2B5EF4-FFF2-40B4-BE49-F238E27FC236}">
                <a16:creationId xmlns:a16="http://schemas.microsoft.com/office/drawing/2014/main" xmlns="" id="{0392232E-9914-4640-B627-3CC278194CCB}"/>
              </a:ext>
            </a:extLst>
          </p:cNvPr>
          <p:cNvSpPr>
            <a:spLocks noGrp="1"/>
          </p:cNvSpPr>
          <p:nvPr>
            <p:ph idx="1"/>
          </p:nvPr>
        </p:nvSpPr>
        <p:spPr/>
        <p:txBody>
          <a:bodyPr/>
          <a:lstStyle/>
          <a:p>
            <a:r>
              <a:rPr lang="en-US" dirty="0"/>
              <a:t>What is it?</a:t>
            </a:r>
          </a:p>
          <a:p>
            <a:r>
              <a:rPr lang="en-US" dirty="0"/>
              <a:t>Who might live in a tent and why?</a:t>
            </a:r>
          </a:p>
          <a:p>
            <a:r>
              <a:rPr lang="en-US" dirty="0"/>
              <a:t>Why might they use a tent?</a:t>
            </a:r>
          </a:p>
          <a:p>
            <a:r>
              <a:rPr lang="en-US" dirty="0"/>
              <a:t>What are the differences between a tent and a home?</a:t>
            </a:r>
          </a:p>
        </p:txBody>
      </p:sp>
      <p:pic>
        <p:nvPicPr>
          <p:cNvPr id="4" name="Picture 3">
            <a:extLst>
              <a:ext uri="{FF2B5EF4-FFF2-40B4-BE49-F238E27FC236}">
                <a16:creationId xmlns:a16="http://schemas.microsoft.com/office/drawing/2014/main" xmlns="" id="{B9682C41-7AC2-A844-A1C8-600EC2603167}"/>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t="21115" b="4382"/>
          <a:stretch>
            <a:fillRect/>
          </a:stretch>
        </p:blipFill>
        <p:spPr bwMode="auto">
          <a:xfrm>
            <a:off x="6617071" y="280402"/>
            <a:ext cx="5507195" cy="3097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35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3333" y="260351"/>
            <a:ext cx="9144000" cy="1263649"/>
          </a:xfrm>
        </p:spPr>
        <p:txBody>
          <a:bodyPr>
            <a:normAutofit/>
          </a:bodyPr>
          <a:lstStyle/>
          <a:p>
            <a:r>
              <a:rPr lang="en-GB" dirty="0" smtClean="0"/>
              <a:t>Sukkot</a:t>
            </a:r>
            <a:endParaRPr lang="en-GB" dirty="0"/>
          </a:p>
        </p:txBody>
      </p:sp>
      <p:sp>
        <p:nvSpPr>
          <p:cNvPr id="3" name="Content Placeholder 2">
            <a:extLst>
              <a:ext uri="{FF2B5EF4-FFF2-40B4-BE49-F238E27FC236}">
                <a16:creationId xmlns:a16="http://schemas.microsoft.com/office/drawing/2014/main" xmlns="" id="{2C60C80C-0E93-A348-BB26-00B6D2C6433E}"/>
              </a:ext>
            </a:extLst>
          </p:cNvPr>
          <p:cNvSpPr>
            <a:spLocks noGrp="1"/>
          </p:cNvSpPr>
          <p:nvPr>
            <p:ph idx="1"/>
          </p:nvPr>
        </p:nvSpPr>
        <p:spPr>
          <a:xfrm>
            <a:off x="762000" y="1066801"/>
            <a:ext cx="8517467" cy="5029200"/>
          </a:xfrm>
        </p:spPr>
        <p:txBody>
          <a:bodyPr>
            <a:normAutofit fontScale="92500" lnSpcReduction="10000"/>
          </a:bodyPr>
          <a:lstStyle/>
          <a:p>
            <a:r>
              <a:rPr lang="en-US" dirty="0"/>
              <a:t>This picture shows refugees living in tents. </a:t>
            </a:r>
          </a:p>
          <a:p>
            <a:r>
              <a:rPr lang="en-US" dirty="0"/>
              <a:t>Consider what life might be like if you did not have homes and had to live in tents all of the time.</a:t>
            </a:r>
          </a:p>
          <a:p>
            <a:endParaRPr lang="en-US" dirty="0"/>
          </a:p>
          <a:p>
            <a:r>
              <a:rPr lang="en-US" dirty="0" smtClean="0"/>
              <a:t>The </a:t>
            </a:r>
            <a:r>
              <a:rPr lang="en-US" dirty="0"/>
              <a:t>Jewish festival of Sukkot is a time when Jews remember how their ancestors, when escaping from the </a:t>
            </a:r>
            <a:r>
              <a:rPr lang="en-US" dirty="0" err="1"/>
              <a:t>Egyptiants</a:t>
            </a:r>
            <a:r>
              <a:rPr lang="en-US" dirty="0"/>
              <a:t>, travelled through the desert and did not have permanent homes.</a:t>
            </a:r>
          </a:p>
          <a:p>
            <a:r>
              <a:rPr lang="en-US" dirty="0"/>
              <a:t>What would you use to build a shelter if you were living in a desert?</a:t>
            </a:r>
          </a:p>
          <a:p>
            <a:r>
              <a:rPr lang="en-US" dirty="0"/>
              <a:t>The Israelites did not have permanent homes and they called the shelters ‘booths’. Sometimes Sukkot is called the ‘Festival of the Booths’.</a:t>
            </a:r>
          </a:p>
        </p:txBody>
      </p:sp>
      <p:sp>
        <p:nvSpPr>
          <p:cNvPr id="4" name="Rectangle 2">
            <a:extLst>
              <a:ext uri="{FF2B5EF4-FFF2-40B4-BE49-F238E27FC236}">
                <a16:creationId xmlns:a16="http://schemas.microsoft.com/office/drawing/2014/main" xmlns="" id="{5A8A04DC-8A5A-DA49-8661-0FFD9E594B58}"/>
              </a:ext>
            </a:extLst>
          </p:cNvPr>
          <p:cNvSpPr>
            <a:spLocks noChangeArrowheads="1"/>
          </p:cNvSpPr>
          <p:nvPr/>
        </p:nvSpPr>
        <p:spPr bwMode="auto">
          <a:xfrm>
            <a:off x="9279467"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a:extLst>
              <a:ext uri="{FF2B5EF4-FFF2-40B4-BE49-F238E27FC236}">
                <a16:creationId xmlns:a16="http://schemas.microsoft.com/office/drawing/2014/main" xmlns="" id="{ACE7D45F-D5F6-D848-A615-04AAFE5475D0}"/>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503728" y="1742018"/>
            <a:ext cx="2688272"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046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0C6FA44-64BC-3145-97A9-7A1B5145F9C3}"/>
              </a:ext>
            </a:extLst>
          </p:cNvPr>
          <p:cNvSpPr>
            <a:spLocks noGrp="1"/>
          </p:cNvSpPr>
          <p:nvPr>
            <p:ph idx="1"/>
          </p:nvPr>
        </p:nvSpPr>
        <p:spPr>
          <a:xfrm>
            <a:off x="762000" y="406401"/>
            <a:ext cx="10668000" cy="5689600"/>
          </a:xfrm>
        </p:spPr>
        <p:txBody>
          <a:bodyPr>
            <a:normAutofit fontScale="92500" lnSpcReduction="10000"/>
          </a:bodyPr>
          <a:lstStyle/>
          <a:p>
            <a:r>
              <a:rPr lang="en-US" dirty="0"/>
              <a:t>God gave Moses the commandment to remember the journey that the Israelites made.</a:t>
            </a:r>
          </a:p>
          <a:p>
            <a:pPr marL="0" indent="0">
              <a:buNone/>
            </a:pPr>
            <a:r>
              <a:rPr lang="en-GB" i="1" dirty="0"/>
              <a:t>‘ You shall live in booths seven days…in order that future generations may know that I made the children of Israel to dwell in booths when I brought them out of the land of Egypt’</a:t>
            </a:r>
            <a:endParaRPr lang="en-GB" dirty="0"/>
          </a:p>
          <a:p>
            <a:pPr marL="0" indent="0">
              <a:buNone/>
            </a:pPr>
            <a:endParaRPr lang="en-US" dirty="0"/>
          </a:p>
          <a:p>
            <a:r>
              <a:rPr lang="en-US" dirty="0"/>
              <a:t>Many years ago the festival was celebrated when the years’ crops were harvested before the winter. it was called the Festival of the ‘in-gathering’ to remember this.</a:t>
            </a:r>
          </a:p>
          <a:p>
            <a:r>
              <a:rPr lang="en-US" dirty="0"/>
              <a:t>The festival lasts for 7 days and as God commanded each family will build a sukkah. Building a sukkah is a commandment from God.</a:t>
            </a:r>
          </a:p>
          <a:p>
            <a:r>
              <a:rPr lang="en-US" dirty="0"/>
              <a:t>What might this mean? Another word for ’commandment’ is ‘Mitzvah’ and there are 613 in Judaism. These are very special rules as Jews believe that they were given to Moses from God and they should be followed.</a:t>
            </a:r>
          </a:p>
          <a:p>
            <a:pPr marL="0" indent="0">
              <a:buNone/>
            </a:pPr>
            <a:endParaRPr lang="en-US" dirty="0"/>
          </a:p>
        </p:txBody>
      </p:sp>
    </p:spTree>
    <p:extLst>
      <p:ext uri="{BB962C8B-B14F-4D97-AF65-F5344CB8AC3E}">
        <p14:creationId xmlns:p14="http://schemas.microsoft.com/office/powerpoint/2010/main" val="3459035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Impact"/>
        <a:ea typeface=""/>
        <a:cs typeface=""/>
      </a:majorFont>
      <a:minorFont>
        <a:latin typeface="Arial Nova C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ornVTI" id="{D93270A2-BAD7-4DCC-9D1D-3427EACCFA88}" vid="{1B17486C-9B79-43FC-98F9-5BF7AA5600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859</Words>
  <Application>Microsoft Office PowerPoint</Application>
  <PresentationFormat>Custom</PresentationFormat>
  <Paragraphs>66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TornVTI</vt:lpstr>
      <vt:lpstr>RE Day</vt:lpstr>
      <vt:lpstr>Title of unit: Sukkot Journey/Covenant</vt:lpstr>
      <vt:lpstr>What do you know about Judaism?</vt:lpstr>
      <vt:lpstr>The Torah</vt:lpstr>
      <vt:lpstr>The Torah</vt:lpstr>
      <vt:lpstr>The Torah</vt:lpstr>
      <vt:lpstr>Sukkot</vt:lpstr>
      <vt:lpstr>Sukkot</vt:lpstr>
      <vt:lpstr>PowerPoint Presentation</vt:lpstr>
      <vt:lpstr>PowerPoint Presentation</vt:lpstr>
      <vt:lpstr>We are going to build a Sukkah!</vt:lpstr>
      <vt:lpstr>Sukkah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Day</dc:title>
  <dc:creator>Chloe Turton</dc:creator>
  <cp:lastModifiedBy>local_admin</cp:lastModifiedBy>
  <cp:revision>5</cp:revision>
  <dcterms:created xsi:type="dcterms:W3CDTF">2020-10-12T16:33:20Z</dcterms:created>
  <dcterms:modified xsi:type="dcterms:W3CDTF">2020-10-14T14:05:58Z</dcterms:modified>
</cp:coreProperties>
</file>