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72" r:id="rId4"/>
    <p:sldId id="273" r:id="rId5"/>
    <p:sldId id="274" r:id="rId6"/>
    <p:sldId id="2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3CF1D8-8E04-2B66-9E23-D60FC01DC403}" v="1118" dt="2020-10-11T18:37:50.043"/>
    <p1510:client id="{E79E1090-0C39-C3C3-052D-34CD5330D314}" v="36" dt="2020-10-05T14:27:06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94" autoAdjust="0"/>
  </p:normalViewPr>
  <p:slideViewPr>
    <p:cSldViewPr snapToGrid="0">
      <p:cViewPr>
        <p:scale>
          <a:sx n="66" d="100"/>
          <a:sy n="66" d="100"/>
        </p:scale>
        <p:origin x="-600" y="-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05C7D-91C9-4B5D-B47D-C26642DA066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A4006-4AD5-4F9F-B470-732D05BCC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757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4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9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4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8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6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55D3AF5-744C-437A-9CB2-07EC20393D34}"/>
              </a:ext>
            </a:extLst>
          </p:cNvPr>
          <p:cNvSpPr/>
          <p:nvPr userDrawn="1"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10/21/2020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9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10/21/2020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1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10/21/2020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8243-6272-4541-B1B1-838DDC187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08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10/21/2020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3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10/21/2020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7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10/21/2020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6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6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rcourtschool.com/activity/elab2004/gr3/4.html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3684C0-0DA6-45B3-B8E9-B9FED9276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182" y="1004553"/>
            <a:ext cx="8035636" cy="5087154"/>
          </a:xfrm>
        </p:spPr>
        <p:txBody>
          <a:bodyPr>
            <a:normAutofit/>
          </a:bodyPr>
          <a:lstStyle/>
          <a:p>
            <a:pPr algn="l"/>
            <a:r>
              <a:rPr lang="en-GB" sz="4800" dirty="0">
                <a:latin typeface="XCCW Joined 1a"/>
              </a:rPr>
              <a:t>Can I </a:t>
            </a:r>
            <a:r>
              <a:rPr lang="en-GB" sz="4800" dirty="0" smtClean="0">
                <a:latin typeface="XCCW Joined 1a"/>
              </a:rPr>
              <a:t>subtract </a:t>
            </a:r>
            <a:r>
              <a:rPr lang="en-GB" sz="4800" dirty="0" smtClean="0">
                <a:latin typeface="XCCW Joined 1a"/>
              </a:rPr>
              <a:t>2-digit </a:t>
            </a:r>
            <a:r>
              <a:rPr lang="en-GB" sz="4800" dirty="0" smtClean="0">
                <a:latin typeface="XCCW Joined 1a"/>
              </a:rPr>
              <a:t>from 3-digit, regrouping </a:t>
            </a:r>
            <a:r>
              <a:rPr lang="en-GB" sz="4800" dirty="0" smtClean="0">
                <a:latin typeface="XCCW Joined 1a"/>
              </a:rPr>
              <a:t>tens</a:t>
            </a:r>
            <a:r>
              <a:rPr lang="en-GB" sz="4800" dirty="0" smtClean="0">
                <a:latin typeface="XCCW Joined 1a"/>
              </a:rPr>
              <a:t>? </a:t>
            </a:r>
            <a:r>
              <a:rPr lang="en-GB" sz="4800" dirty="0" smtClean="0">
                <a:latin typeface="XCCW Joined 1a"/>
              </a:rPr>
              <a:t>(Y3)</a:t>
            </a:r>
            <a:br>
              <a:rPr lang="en-GB" sz="4800" dirty="0" smtClean="0">
                <a:latin typeface="XCCW Joined 1a"/>
              </a:rPr>
            </a:br>
            <a:r>
              <a:rPr lang="en-GB" sz="4800" dirty="0" smtClean="0">
                <a:latin typeface="XCCW Joined 1a"/>
              </a:rPr>
              <a:t/>
            </a:r>
            <a:br>
              <a:rPr lang="en-GB" sz="4800" dirty="0" smtClean="0">
                <a:latin typeface="XCCW Joined 1a"/>
              </a:rPr>
            </a:br>
            <a:r>
              <a:rPr lang="en-GB" sz="4800" dirty="0" smtClean="0">
                <a:latin typeface="XCCW Joined 1a"/>
              </a:rPr>
              <a:t>Can I subtract 4-digit from 4-digit, regrouping </a:t>
            </a:r>
            <a:r>
              <a:rPr lang="en-GB" sz="4800" dirty="0" smtClean="0">
                <a:latin typeface="XCCW Joined 1a"/>
              </a:rPr>
              <a:t>tens? </a:t>
            </a:r>
            <a:r>
              <a:rPr lang="en-GB" sz="4800" dirty="0" smtClean="0">
                <a:latin typeface="XCCW Joined 1a"/>
              </a:rPr>
              <a:t>(Y4)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9396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DCF3442-A1D3-4943-947C-3278EF058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73" y="329283"/>
            <a:ext cx="7462982" cy="547388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B460E7EE-CB46-4367-AAB3-36E4DE53501E}"/>
              </a:ext>
            </a:extLst>
          </p:cNvPr>
          <p:cNvCxnSpPr/>
          <p:nvPr/>
        </p:nvCxnSpPr>
        <p:spPr>
          <a:xfrm>
            <a:off x="1487055" y="360218"/>
            <a:ext cx="0" cy="55233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7D2DD43-48B0-42FF-AA8B-0613A9D3F5B4}"/>
              </a:ext>
            </a:extLst>
          </p:cNvPr>
          <p:cNvSpPr txBox="1"/>
          <p:nvPr/>
        </p:nvSpPr>
        <p:spPr>
          <a:xfrm>
            <a:off x="1487053" y="443287"/>
            <a:ext cx="4008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>
                <a:latin typeface="XCCW Joined 1a" panose="03050602040000000000" pitchFamily="66" charset="0"/>
              </a:rPr>
              <a:t>22.10.20</a:t>
            </a:r>
            <a:endParaRPr lang="en-GB" sz="2400" u="sng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97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3684C0-0DA6-45B3-B8E9-B9FED9276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182" y="321972"/>
            <a:ext cx="8035636" cy="6027070"/>
          </a:xfrm>
        </p:spPr>
        <p:txBody>
          <a:bodyPr>
            <a:noAutofit/>
          </a:bodyPr>
          <a:lstStyle/>
          <a:p>
            <a:pPr algn="l"/>
            <a:r>
              <a:rPr lang="en-GB" sz="2000" dirty="0">
                <a:latin typeface="XCCW Joined 1a"/>
              </a:rPr>
              <a:t>In focus task</a:t>
            </a:r>
            <a:br>
              <a:rPr lang="en-GB" sz="2000" dirty="0">
                <a:latin typeface="XCCW Joined 1a"/>
              </a:rPr>
            </a:br>
            <a:r>
              <a:rPr lang="en-GB" sz="2000" dirty="0" smtClean="0">
                <a:latin typeface="XCCW Joined 1a"/>
              </a:rPr>
              <a:t>Complete these in your books using column subtraction.</a:t>
            </a:r>
            <a:r>
              <a:rPr lang="en-GB" sz="2800" dirty="0" smtClean="0">
                <a:latin typeface="XCCW Joined 1a"/>
              </a:rPr>
              <a:t/>
            </a:r>
            <a:br>
              <a:rPr lang="en-GB" sz="2800" dirty="0" smtClean="0">
                <a:latin typeface="XCCW Joined 1a"/>
              </a:rPr>
            </a:br>
            <a:r>
              <a:rPr lang="en-GB" sz="2400" u="sng" dirty="0" smtClean="0">
                <a:latin typeface="XCCW Joined 1a"/>
              </a:rPr>
              <a:t/>
            </a:r>
            <a:br>
              <a:rPr lang="en-GB" sz="2400" u="sng" dirty="0" smtClean="0">
                <a:latin typeface="XCCW Joined 1a"/>
              </a:rPr>
            </a:br>
            <a:r>
              <a:rPr lang="en-GB" sz="2400" u="sng" dirty="0" smtClean="0">
                <a:latin typeface="XCCW Joined 1a"/>
              </a:rPr>
              <a:t>Year 3</a:t>
            </a:r>
            <a:r>
              <a:rPr lang="en-GB" sz="2400" u="sng" dirty="0">
                <a:latin typeface="XCCW Joined 1a"/>
              </a:rPr>
              <a:t/>
            </a:r>
            <a:br>
              <a:rPr lang="en-GB" sz="2400" u="sng" dirty="0">
                <a:latin typeface="XCCW Joined 1a"/>
              </a:rPr>
            </a:br>
            <a:r>
              <a:rPr lang="en-GB" sz="2400" u="sng" dirty="0" smtClean="0">
                <a:latin typeface="XCCW Joined 1a"/>
              </a:rPr>
              <a:t>1</a:t>
            </a:r>
            <a:r>
              <a:rPr lang="en-GB" sz="2400" dirty="0" smtClean="0">
                <a:latin typeface="XCCW Joined 1a"/>
              </a:rPr>
              <a:t>34 </a:t>
            </a:r>
            <a:r>
              <a:rPr lang="en-GB" sz="2400" dirty="0" smtClean="0">
                <a:latin typeface="XCCW Joined 1a"/>
              </a:rPr>
              <a:t>– </a:t>
            </a:r>
            <a:r>
              <a:rPr lang="en-GB" sz="2400" dirty="0" smtClean="0">
                <a:latin typeface="XCCW Joined 1a"/>
              </a:rPr>
              <a:t>32 </a:t>
            </a:r>
            <a:r>
              <a:rPr lang="en-GB" sz="2400" dirty="0" smtClean="0">
                <a:latin typeface="XCCW Joined 1a"/>
              </a:rPr>
              <a:t>=</a:t>
            </a:r>
            <a:br>
              <a:rPr lang="en-GB" sz="2400" dirty="0" smtClean="0">
                <a:latin typeface="XCCW Joined 1a"/>
              </a:rPr>
            </a:br>
            <a:r>
              <a:rPr lang="en-GB" sz="2400" dirty="0" smtClean="0">
                <a:latin typeface="XCCW Joined 1a"/>
              </a:rPr>
              <a:t>134 – </a:t>
            </a:r>
            <a:r>
              <a:rPr lang="en-GB" sz="2400" dirty="0" smtClean="0">
                <a:latin typeface="XCCW Joined 1a"/>
              </a:rPr>
              <a:t>31 </a:t>
            </a:r>
            <a:r>
              <a:rPr lang="en-GB" sz="2400" dirty="0" smtClean="0">
                <a:latin typeface="XCCW Joined 1a"/>
              </a:rPr>
              <a:t>=</a:t>
            </a:r>
            <a:br>
              <a:rPr lang="en-GB" sz="2400" dirty="0" smtClean="0">
                <a:latin typeface="XCCW Joined 1a"/>
              </a:rPr>
            </a:br>
            <a:r>
              <a:rPr lang="en-GB" sz="2400" dirty="0" smtClean="0">
                <a:latin typeface="XCCW Joined 1a"/>
              </a:rPr>
              <a:t>256 – </a:t>
            </a:r>
            <a:r>
              <a:rPr lang="en-GB" sz="2400" dirty="0" smtClean="0">
                <a:latin typeface="XCCW Joined 1a"/>
              </a:rPr>
              <a:t>51</a:t>
            </a:r>
            <a:r>
              <a:rPr lang="en-GB" sz="2400" dirty="0" smtClean="0">
                <a:latin typeface="XCCW Joined 1a"/>
              </a:rPr>
              <a:t> </a:t>
            </a:r>
            <a:r>
              <a:rPr lang="en-GB" sz="2400" dirty="0" smtClean="0">
                <a:latin typeface="XCCW Joined 1a"/>
              </a:rPr>
              <a:t>=</a:t>
            </a:r>
            <a:br>
              <a:rPr lang="en-GB" sz="2400" dirty="0" smtClean="0">
                <a:latin typeface="XCCW Joined 1a"/>
              </a:rPr>
            </a:br>
            <a:r>
              <a:rPr lang="en-GB" sz="2400" dirty="0" smtClean="0">
                <a:latin typeface="XCCW Joined 1a"/>
              </a:rPr>
              <a:t>384 – </a:t>
            </a:r>
            <a:r>
              <a:rPr lang="en-GB" sz="2400" dirty="0" smtClean="0">
                <a:latin typeface="XCCW Joined 1a"/>
              </a:rPr>
              <a:t>12 </a:t>
            </a:r>
            <a:r>
              <a:rPr lang="en-GB" sz="2400" dirty="0" smtClean="0">
                <a:latin typeface="XCCW Joined 1a"/>
              </a:rPr>
              <a:t>=</a:t>
            </a:r>
            <a:br>
              <a:rPr lang="en-GB" sz="2400" dirty="0" smtClean="0">
                <a:latin typeface="XCCW Joined 1a"/>
              </a:rPr>
            </a:br>
            <a:r>
              <a:rPr lang="en-GB" sz="2400" dirty="0" smtClean="0">
                <a:latin typeface="XCCW Joined 1a"/>
              </a:rPr>
              <a:t>334 </a:t>
            </a:r>
            <a:r>
              <a:rPr lang="en-GB" sz="2400" dirty="0" smtClean="0">
                <a:latin typeface="XCCW Joined 1a"/>
              </a:rPr>
              <a:t>– </a:t>
            </a:r>
            <a:r>
              <a:rPr lang="en-GB" sz="2400" dirty="0" smtClean="0">
                <a:latin typeface="XCCW Joined 1a"/>
              </a:rPr>
              <a:t>14 =</a:t>
            </a:r>
            <a:r>
              <a:rPr lang="en-GB" sz="2400" dirty="0" smtClean="0">
                <a:latin typeface="XCCW Joined 1a"/>
              </a:rPr>
              <a:t/>
            </a:r>
            <a:br>
              <a:rPr lang="en-GB" sz="2400" dirty="0" smtClean="0">
                <a:latin typeface="XCCW Joined 1a"/>
              </a:rPr>
            </a:br>
            <a:r>
              <a:rPr lang="en-GB" sz="2400" dirty="0" smtClean="0">
                <a:latin typeface="XCCW Joined 1a"/>
              </a:rPr>
              <a:t>825 – </a:t>
            </a:r>
            <a:r>
              <a:rPr lang="en-GB" sz="2400" dirty="0" smtClean="0">
                <a:latin typeface="XCCW Joined 1a"/>
              </a:rPr>
              <a:t>15 </a:t>
            </a:r>
            <a:r>
              <a:rPr lang="en-GB" sz="2400" dirty="0" smtClean="0">
                <a:latin typeface="XCCW Joined 1a"/>
              </a:rPr>
              <a:t>= </a:t>
            </a:r>
            <a:br>
              <a:rPr lang="en-GB" sz="2400" dirty="0" smtClean="0">
                <a:latin typeface="XCCW Joined 1a"/>
              </a:rPr>
            </a:br>
            <a:r>
              <a:rPr lang="en-GB" sz="2400" dirty="0">
                <a:latin typeface="XCCW Joined 1a"/>
              </a:rPr>
              <a:t/>
            </a:r>
            <a:br>
              <a:rPr lang="en-GB" sz="2400" dirty="0">
                <a:latin typeface="XCCW Joined 1a"/>
              </a:rPr>
            </a:br>
            <a:r>
              <a:rPr lang="en-GB" sz="2400" u="sng" dirty="0" smtClean="0">
                <a:latin typeface="XCCW Joined 1a"/>
              </a:rPr>
              <a:t>Year 4</a:t>
            </a:r>
            <a:br>
              <a:rPr lang="en-GB" sz="2400" u="sng" dirty="0" smtClean="0">
                <a:latin typeface="XCCW Joined 1a"/>
              </a:rPr>
            </a:br>
            <a:r>
              <a:rPr lang="en-GB" sz="2400" dirty="0" smtClean="0">
                <a:latin typeface="XCCW Joined 1a"/>
              </a:rPr>
              <a:t>3134 </a:t>
            </a:r>
            <a:r>
              <a:rPr lang="en-GB" sz="2400" dirty="0">
                <a:latin typeface="XCCW Joined 1a"/>
              </a:rPr>
              <a:t>– </a:t>
            </a:r>
            <a:r>
              <a:rPr lang="en-GB" sz="2400" dirty="0" smtClean="0">
                <a:latin typeface="XCCW Joined 1a"/>
              </a:rPr>
              <a:t>1111 </a:t>
            </a:r>
            <a:r>
              <a:rPr lang="en-GB" sz="2400" dirty="0">
                <a:latin typeface="XCCW Joined 1a"/>
              </a:rPr>
              <a:t>=</a:t>
            </a:r>
            <a:br>
              <a:rPr lang="en-GB" sz="2400" dirty="0">
                <a:latin typeface="XCCW Joined 1a"/>
              </a:rPr>
            </a:br>
            <a:r>
              <a:rPr lang="en-GB" sz="2400" dirty="0" smtClean="0">
                <a:latin typeface="XCCW Joined 1a"/>
              </a:rPr>
              <a:t>4256 </a:t>
            </a:r>
            <a:r>
              <a:rPr lang="en-GB" sz="2400" dirty="0">
                <a:latin typeface="XCCW Joined 1a"/>
              </a:rPr>
              <a:t>– </a:t>
            </a:r>
            <a:r>
              <a:rPr lang="en-GB" sz="2400" dirty="0" smtClean="0">
                <a:latin typeface="XCCW Joined 1a"/>
              </a:rPr>
              <a:t>1140 </a:t>
            </a:r>
            <a:r>
              <a:rPr lang="en-GB" sz="2400" dirty="0">
                <a:latin typeface="XCCW Joined 1a"/>
              </a:rPr>
              <a:t>=</a:t>
            </a:r>
            <a:br>
              <a:rPr lang="en-GB" sz="2400" dirty="0">
                <a:latin typeface="XCCW Joined 1a"/>
              </a:rPr>
            </a:br>
            <a:r>
              <a:rPr lang="en-GB" sz="2400" dirty="0">
                <a:latin typeface="XCCW Joined 1a"/>
              </a:rPr>
              <a:t>6</a:t>
            </a:r>
            <a:r>
              <a:rPr lang="en-GB" sz="2400" dirty="0" smtClean="0">
                <a:latin typeface="XCCW Joined 1a"/>
              </a:rPr>
              <a:t>384 </a:t>
            </a:r>
            <a:r>
              <a:rPr lang="en-GB" sz="2400" dirty="0">
                <a:latin typeface="XCCW Joined 1a"/>
              </a:rPr>
              <a:t>– </a:t>
            </a:r>
            <a:r>
              <a:rPr lang="en-GB" sz="2400" dirty="0" smtClean="0">
                <a:latin typeface="XCCW Joined 1a"/>
              </a:rPr>
              <a:t>2211 </a:t>
            </a:r>
            <a:r>
              <a:rPr lang="en-GB" sz="2400" dirty="0">
                <a:latin typeface="XCCW Joined 1a"/>
              </a:rPr>
              <a:t>=</a:t>
            </a:r>
            <a:br>
              <a:rPr lang="en-GB" sz="2400" dirty="0">
                <a:latin typeface="XCCW Joined 1a"/>
              </a:rPr>
            </a:br>
            <a:r>
              <a:rPr lang="en-GB" sz="2400" dirty="0" smtClean="0">
                <a:latin typeface="XCCW Joined 1a"/>
              </a:rPr>
              <a:t>7384 </a:t>
            </a:r>
            <a:r>
              <a:rPr lang="en-GB" sz="2400" dirty="0">
                <a:latin typeface="XCCW Joined 1a"/>
              </a:rPr>
              <a:t>– </a:t>
            </a:r>
            <a:r>
              <a:rPr lang="en-GB" sz="2400" dirty="0" smtClean="0">
                <a:latin typeface="XCCW Joined 1a"/>
              </a:rPr>
              <a:t>1122 =</a:t>
            </a:r>
            <a:r>
              <a:rPr lang="en-GB" sz="2400" dirty="0">
                <a:latin typeface="XCCW Joined 1a"/>
              </a:rPr>
              <a:t/>
            </a:r>
            <a:br>
              <a:rPr lang="en-GB" sz="2400" dirty="0">
                <a:latin typeface="XCCW Joined 1a"/>
              </a:rPr>
            </a:br>
            <a:r>
              <a:rPr lang="en-GB" sz="2400" dirty="0" smtClean="0">
                <a:latin typeface="XCCW Joined 1a"/>
              </a:rPr>
              <a:t>2825 </a:t>
            </a:r>
            <a:r>
              <a:rPr lang="en-GB" sz="2400" dirty="0">
                <a:latin typeface="XCCW Joined 1a"/>
              </a:rPr>
              <a:t>– </a:t>
            </a:r>
            <a:r>
              <a:rPr lang="en-GB" sz="2400" dirty="0" smtClean="0">
                <a:latin typeface="XCCW Joined 1a"/>
              </a:rPr>
              <a:t>12</a:t>
            </a:r>
            <a:r>
              <a:rPr lang="en-GB" sz="2400" dirty="0" smtClean="0">
                <a:latin typeface="XCCW Joined 1a"/>
              </a:rPr>
              <a:t>15 </a:t>
            </a:r>
            <a:r>
              <a:rPr lang="en-GB" sz="2400" dirty="0">
                <a:latin typeface="XCCW Joined 1a"/>
              </a:rPr>
              <a:t>=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1595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3684C0-0DA6-45B3-B8E9-B9FED9276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340" y="1176783"/>
            <a:ext cx="8035636" cy="4654850"/>
          </a:xfrm>
        </p:spPr>
        <p:txBody>
          <a:bodyPr>
            <a:normAutofit/>
          </a:bodyPr>
          <a:lstStyle/>
          <a:p>
            <a:pPr algn="l"/>
            <a:r>
              <a:rPr lang="en-GB" sz="2000" dirty="0">
                <a:latin typeface="XCCW Joined 1a"/>
              </a:rPr>
              <a:t>Regrouping </a:t>
            </a: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/>
            </a:r>
            <a:br>
              <a:rPr lang="en-GB" sz="2000" dirty="0">
                <a:latin typeface="XCCW Joined 1a"/>
              </a:rPr>
            </a:br>
            <a:r>
              <a:rPr lang="en-GB" sz="2000" b="1" u="sng" dirty="0">
                <a:latin typeface="XCCW Joined 1a"/>
              </a:rPr>
              <a:t>Whole </a:t>
            </a:r>
            <a:r>
              <a:rPr lang="en-GB" sz="2000" b="1" u="sng" dirty="0" smtClean="0">
                <a:latin typeface="XCCW Joined 1a"/>
              </a:rPr>
              <a:t>class</a:t>
            </a:r>
            <a:br>
              <a:rPr lang="en-GB" sz="2000" b="1" u="sng" dirty="0" smtClean="0">
                <a:latin typeface="XCCW Joined 1a"/>
              </a:rPr>
            </a:br>
            <a:r>
              <a:rPr lang="en-GB" sz="2000" dirty="0">
                <a:latin typeface="XCCW Joined 1a"/>
              </a:rPr>
              <a:t/>
            </a:r>
            <a:br>
              <a:rPr lang="en-GB" sz="2000" dirty="0">
                <a:latin typeface="XCCW Joined 1a"/>
              </a:rPr>
            </a:br>
            <a:r>
              <a:rPr lang="en-GB" sz="2000" dirty="0">
                <a:hlinkClick r:id="rId2"/>
              </a:rPr>
              <a:t>https://www.harcourtschool.com/activity/elab2004/gr3/4.html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000" dirty="0">
                <a:latin typeface="XCCW Joined 1a"/>
              </a:rPr>
              <a:t/>
            </a:r>
            <a:br>
              <a:rPr lang="en-GB" sz="2000" dirty="0">
                <a:latin typeface="XCCW Joined 1a"/>
              </a:rPr>
            </a:br>
            <a:r>
              <a:rPr lang="en-GB" sz="2000" dirty="0" smtClean="0">
                <a:latin typeface="XCCW Joined 1a"/>
              </a:rPr>
              <a:t>We are going to practice subtracting </a:t>
            </a:r>
            <a:r>
              <a:rPr lang="en-GB" sz="2000" dirty="0" smtClean="0">
                <a:latin typeface="XCCW Joined 1a"/>
              </a:rPr>
              <a:t>with regrouping tens.</a:t>
            </a:r>
            <a:r>
              <a:rPr lang="en-GB" sz="2000" dirty="0" smtClean="0">
                <a:latin typeface="XCCW Joined 1a"/>
              </a:rPr>
              <a:t/>
            </a:r>
            <a:br>
              <a:rPr lang="en-GB" sz="2000" dirty="0" smtClean="0">
                <a:latin typeface="XCCW Joined 1a"/>
              </a:rPr>
            </a:br>
            <a:r>
              <a:rPr lang="en-GB" sz="2000" dirty="0">
                <a:latin typeface="XCCW Joined 1a"/>
              </a:rPr>
              <a:t/>
            </a:r>
            <a:br>
              <a:rPr lang="en-GB" sz="2000" dirty="0">
                <a:latin typeface="XCCW Joined 1a"/>
              </a:rPr>
            </a:br>
            <a:r>
              <a:rPr lang="en-GB" sz="2000" dirty="0" smtClean="0">
                <a:latin typeface="XCCW Joined 1a"/>
              </a:rPr>
              <a:t>I will </a:t>
            </a:r>
            <a:r>
              <a:rPr lang="en-GB" sz="2000" dirty="0" smtClean="0">
                <a:latin typeface="XCCW Joined 1a"/>
              </a:rPr>
              <a:t>model </a:t>
            </a:r>
            <a:r>
              <a:rPr lang="en-GB" sz="2000" dirty="0" smtClean="0">
                <a:latin typeface="XCCW Joined 1a"/>
              </a:rPr>
              <a:t>column subtraction number sentences on the flipchart and practice drawing it out pictorially.</a:t>
            </a:r>
            <a:r>
              <a:rPr lang="en-GB" sz="2000" dirty="0">
                <a:latin typeface="XCCW Joined 1a"/>
              </a:rPr>
              <a:t/>
            </a:r>
            <a:br>
              <a:rPr lang="en-GB" sz="2000" dirty="0">
                <a:latin typeface="XCCW Joined 1a"/>
              </a:rPr>
            </a:b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0093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3684C0-0DA6-45B3-B8E9-B9FED9276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340" y="972457"/>
            <a:ext cx="8286394" cy="4601027"/>
          </a:xfrm>
        </p:spPr>
        <p:txBody>
          <a:bodyPr>
            <a:normAutofit/>
          </a:bodyPr>
          <a:lstStyle/>
          <a:p>
            <a:pPr algn="l"/>
            <a:r>
              <a:rPr lang="en-GB" sz="2000" b="1" u="sng" dirty="0">
                <a:latin typeface="XCCW Joined 1a"/>
              </a:rPr>
              <a:t>Independent/talk partners</a:t>
            </a:r>
            <a:r>
              <a:rPr lang="en-GB" sz="2000" u="sng" dirty="0">
                <a:latin typeface="XCCW Joined 1a"/>
              </a:rPr>
              <a:t/>
            </a:r>
            <a:br>
              <a:rPr lang="en-GB" sz="2000" u="sng" dirty="0">
                <a:latin typeface="XCCW Joined 1a"/>
              </a:rPr>
            </a:br>
            <a:r>
              <a:rPr lang="en-GB" sz="2000" u="sng" dirty="0">
                <a:latin typeface="XCCW Joined 1a"/>
              </a:rPr>
              <a:t/>
            </a:r>
            <a:br>
              <a:rPr lang="en-GB" sz="2000" u="sng" dirty="0">
                <a:latin typeface="XCCW Joined 1a"/>
              </a:rPr>
            </a:br>
            <a:r>
              <a:rPr lang="en-GB" sz="2000" dirty="0" smtClean="0">
                <a:latin typeface="XCCW Joined 1a"/>
              </a:rPr>
              <a:t>Year 3s: Your activity is to subtract 2-digits from 3-digits regrouping tens.</a:t>
            </a:r>
            <a:br>
              <a:rPr lang="en-GB" sz="2000" dirty="0" smtClean="0">
                <a:latin typeface="XCCW Joined 1a"/>
              </a:rPr>
            </a:br>
            <a:r>
              <a:rPr lang="en-GB" sz="2000" dirty="0">
                <a:latin typeface="XCCW Joined 1a"/>
              </a:rPr>
              <a:t/>
            </a:r>
            <a:br>
              <a:rPr lang="en-GB" sz="2000" dirty="0">
                <a:latin typeface="XCCW Joined 1a"/>
              </a:rPr>
            </a:br>
            <a:r>
              <a:rPr lang="en-GB" sz="2000" dirty="0" smtClean="0">
                <a:latin typeface="XCCW Joined 1a"/>
              </a:rPr>
              <a:t>Year 4s: Your activity is to subtract 4-digits from 4-digits regrouping tens.</a:t>
            </a:r>
            <a:r>
              <a:rPr lang="en-GB" sz="2000" dirty="0">
                <a:latin typeface="XCCW Joined 1a"/>
              </a:rPr>
              <a:t/>
            </a:r>
            <a:br>
              <a:rPr lang="en-GB" sz="2000" dirty="0">
                <a:latin typeface="XCCW Joined 1a"/>
              </a:rPr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latin typeface="XCCW Joined 1a"/>
              </a:rPr>
              <a:t/>
            </a: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/>
            </a: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/>
            </a:r>
            <a:br>
              <a:rPr lang="en-GB" sz="2000" dirty="0">
                <a:latin typeface="XCCW Joined 1a"/>
              </a:rPr>
            </a:b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0132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3684C0-0DA6-45B3-B8E9-B9FED9276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5557" y="124403"/>
            <a:ext cx="4516015" cy="788633"/>
          </a:xfrm>
        </p:spPr>
        <p:txBody>
          <a:bodyPr>
            <a:normAutofit/>
          </a:bodyPr>
          <a:lstStyle/>
          <a:p>
            <a:pPr algn="l"/>
            <a:r>
              <a:rPr lang="en-GB" sz="2000" b="1" u="sng">
                <a:latin typeface="XCCW Joined 1a"/>
              </a:rPr>
              <a:t>Light bulb challenge</a:t>
            </a:r>
            <a:r>
              <a:rPr lang="en-GB" sz="2000" dirty="0">
                <a:latin typeface="XCCW Joined 1a"/>
              </a:rPr>
              <a:t/>
            </a:r>
            <a:br>
              <a:rPr lang="en-GB" sz="2000" dirty="0">
                <a:latin typeface="XCCW Joined 1a"/>
              </a:rPr>
            </a:br>
            <a:endParaRPr lang="en-GB" sz="200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7354B64-2FC6-452A-AD33-56D76DEE78AF}"/>
              </a:ext>
            </a:extLst>
          </p:cNvPr>
          <p:cNvSpPr txBox="1"/>
          <p:nvPr/>
        </p:nvSpPr>
        <p:spPr>
          <a:xfrm>
            <a:off x="300513" y="791623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Segoe UI"/>
              </a:rPr>
              <a:t>Year </a:t>
            </a:r>
            <a:r>
              <a:rPr lang="en-GB" dirty="0" smtClean="0">
                <a:latin typeface="Segoe UI"/>
              </a:rPr>
              <a:t>3</a:t>
            </a:r>
          </a:p>
          <a:p>
            <a:r>
              <a:rPr lang="en-GB" dirty="0" smtClean="0">
                <a:latin typeface="Segoe UI"/>
              </a:rPr>
              <a:t>Spot the mistake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19821DC-3592-419E-B282-0170324E8FCD}"/>
              </a:ext>
            </a:extLst>
          </p:cNvPr>
          <p:cNvSpPr txBox="1"/>
          <p:nvPr/>
        </p:nvSpPr>
        <p:spPr>
          <a:xfrm>
            <a:off x="4907592" y="791623"/>
            <a:ext cx="362018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Segoe UI"/>
              </a:rPr>
              <a:t>Year </a:t>
            </a:r>
            <a:r>
              <a:rPr lang="en-GB" dirty="0" smtClean="0">
                <a:latin typeface="Segoe UI"/>
              </a:rPr>
              <a:t>4</a:t>
            </a:r>
          </a:p>
          <a:p>
            <a:r>
              <a:rPr lang="en-GB" dirty="0" smtClean="0">
                <a:latin typeface="Segoe UI"/>
                <a:cs typeface="Calibri"/>
              </a:rPr>
              <a:t>Spot the mistake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947" y="1638299"/>
            <a:ext cx="3563710" cy="2375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13" y="1742754"/>
            <a:ext cx="3340406" cy="3322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1777046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chool" id="{4BCCC2B6-BD74-411A-A492-A2EF6C860B9E}" vid="{376D44E6-678C-40D6-93B2-8E13B08062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3903</TotalTime>
  <Words>33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school</vt:lpstr>
      <vt:lpstr>Can I subtract 2-digit from 3-digit, regrouping tens? (Y3)  Can I subtract 4-digit from 4-digit, regrouping tens? (Y4)</vt:lpstr>
      <vt:lpstr>PowerPoint Presentation</vt:lpstr>
      <vt:lpstr>In focus task Complete these in your books using column subtraction.  Year 3 134 – 32 = 134 – 31 = 256 – 51 = 384 – 12 = 334 – 14 = 825 – 15 =   Year 4 3134 – 1111 = 4256 – 1140 = 6384 – 2211 = 7384 – 1122 = 2825 – 1215 =</vt:lpstr>
      <vt:lpstr>Regrouping   Whole class  https://www.harcourtschool.com/activity/elab2004/gr3/4.html  We are going to practice subtracting with regrouping tens.  I will model column subtraction number sentences on the flipchart and practice drawing it out pictorially. </vt:lpstr>
      <vt:lpstr>Independent/talk partners  Year 3s: Your activity is to subtract 2-digits from 3-digits regrouping tens.  Year 4s: Your activity is to subtract 4-digits from 4-digits regrouping tens.      </vt:lpstr>
      <vt:lpstr>Light bulb challenge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find 1, 10, 100 more or less?</dc:title>
  <dc:creator>Sophie Teresa</dc:creator>
  <cp:lastModifiedBy>local_admin</cp:lastModifiedBy>
  <cp:revision>239</cp:revision>
  <dcterms:created xsi:type="dcterms:W3CDTF">2020-09-20T11:46:55Z</dcterms:created>
  <dcterms:modified xsi:type="dcterms:W3CDTF">2020-10-21T09:46:22Z</dcterms:modified>
</cp:coreProperties>
</file>