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7560000" cx="10692000"/>
  <p:notesSz cx="7560000" cy="10692000"/>
  <p:embeddedFontLst>
    <p:embeddedFont>
      <p:font typeface="Quicksan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E27E6A-3B6F-4AFF-AD8F-41C4C1CF11C6}">
  <a:tblStyle styleId="{56E27E6A-3B6F-4AFF-AD8F-41C4C1CF1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FC76E8-720E-4217-958A-F2D7C009289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children-s-plane-red-kids-plane-1789559/" TargetMode="External"/><Relationship Id="rId3" Type="http://schemas.openxmlformats.org/officeDocument/2006/relationships/hyperlink" Target="https://pixabay.com/vectors/bicycle-red-bike-cycle-cycling-311656/" TargetMode="External"/><Relationship Id="rId4" Type="http://schemas.openxmlformats.org/officeDocument/2006/relationships/hyperlink" Target="https://pixabay.com/vectors/car-vintage-red-old-automobile-33633/" TargetMode="External"/><Relationship Id="rId5" Type="http://schemas.openxmlformats.org/officeDocument/2006/relationships/hyperlink" Target="https://pixabay.com/vectors/bicycle-blue-vehicle-transportation-26558/" TargetMode="External"/><Relationship Id="rId6" Type="http://schemas.openxmlformats.org/officeDocument/2006/relationships/hyperlink" Target="https://pixabay.com/vectors/bus-travel-transport-vehicle-road-312564/" TargetMode="External"/><Relationship Id="rId7" Type="http://schemas.openxmlformats.org/officeDocument/2006/relationships/hyperlink" Target="https://pixabay.com/vectors/van-camping-automobile-automotive-150081/" TargetMode="External"/><Relationship Id="rId8" Type="http://schemas.openxmlformats.org/officeDocument/2006/relationships/hyperlink" Target="https://pixabay.com/vectors/motor-cycle-motorbike-motorcycle-42422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188853d0_0_0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188853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Red plane: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https://pixabay.com/illustrations/children-s-plane-red-kids-plane-1789559/</a:t>
            </a: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Red bicycle: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https://pixabay.com/vectors/bicycle-red-bike-cycle-cycling-311656/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Red car: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https://pixabay.com/vectors/car-vintage-red-old-automobile-33633/</a:t>
            </a: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Blue bicycle: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https://pixabay.com/vectors/bicycle-blue-vehicle-transportation-26558/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Blue coach: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https://pixabay.com/vectors/bus-travel-transport-vehicle-road-312564/</a:t>
            </a: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Camper van: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7"/>
              </a:rPr>
              <a:t>https://pixabay.com/vectors/van-camping-automobile-automotive-150081/</a:t>
            </a: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Red motorbike: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8"/>
              </a:rPr>
              <a:t>https://pixabay.com/vectors/motor-cycle-motorbike-motorcycle-42422/</a:t>
            </a: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presentation/d/1Mp_PrUQZ31FvpKzpkBXWU8RlWwtF3gaK2GVxyLsTpLs/copy" TargetMode="External"/><Relationship Id="rId9" Type="http://schemas.openxmlformats.org/officeDocument/2006/relationships/hyperlink" Target="https://ncce.io/ogl" TargetMode="External"/><Relationship Id="rId15" Type="http://schemas.openxmlformats.org/officeDocument/2006/relationships/image" Target="../media/image5.png"/><Relationship Id="rId14" Type="http://schemas.openxmlformats.org/officeDocument/2006/relationships/image" Target="../media/image7.png"/><Relationship Id="rId16" Type="http://schemas.openxmlformats.org/officeDocument/2006/relationships/image" Target="../media/image8.png"/><Relationship Id="rId5" Type="http://schemas.openxmlformats.org/officeDocument/2006/relationships/hyperlink" Target="http://ncce.io/dat3-1-a3-w" TargetMode="External"/><Relationship Id="rId6" Type="http://schemas.openxmlformats.org/officeDocument/2006/relationships/hyperlink" Target="http://ncce.io/dat3-1-a3-w" TargetMode="External"/><Relationship Id="rId7" Type="http://schemas.openxmlformats.org/officeDocument/2006/relationships/hyperlink" Target="http://ncce.io/dat3-1-a3-w" TargetMode="External"/><Relationship Id="rId8" Type="http://schemas.openxmlformats.org/officeDocument/2006/relationships/hyperlink" Target="https://ncce.io/og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77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19200" y="914400"/>
            <a:ext cx="8520300" cy="18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Asking questions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 at least two questions that have a yes or no answer. The answer should sort the pictures into two groups that are roughly the same size.</a:t>
            </a:r>
            <a:endParaRPr b="1" sz="13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1219200" y="30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{56E27E6A-3B6F-4AFF-AD8F-41C4C1CF11C6}</a:tableStyleId>
              </a:tblPr>
              <a:tblGrid>
                <a:gridCol w="3485700"/>
                <a:gridCol w="5634350"/>
              </a:tblGrid>
              <a:tr h="546100">
                <a:tc>
                  <a:txBody>
                    <a:bodyPr/>
                    <a:lstStyle/>
                    <a:p>
                      <a:pPr indent="0" lvl="0" marL="571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Year 3 </a:t>
                      </a: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–</a:t>
                      </a: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Branching databases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5715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Lesson 1 – Yes or no </a:t>
                      </a: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questions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9525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Learner </a:t>
                      </a: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worksheet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marR="9525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sng">
                          <a:solidFill>
                            <a:schemeClr val="hlink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  <a:hlinkClick r:id="rId4"/>
                        </a:rPr>
                        <a:t>Save a copy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" name="Google Shape;57;p13"/>
          <p:cNvSpPr txBox="1"/>
          <p:nvPr/>
        </p:nvSpPr>
        <p:spPr>
          <a:xfrm>
            <a:off x="1219200" y="6629400"/>
            <a:ext cx="86055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9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ncce</a:t>
            </a:r>
            <a:r>
              <a:rPr lang="en-GB" sz="9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.io/</a:t>
            </a:r>
            <a:r>
              <a:rPr lang="en-GB" sz="9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7"/>
              </a:rPr>
              <a:t>dat3-1-a3-w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Resources are updated 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regularly — 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please check that you are using the latest version.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8"/>
              </a:rPr>
              <a:t>ncce.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9"/>
              </a:rPr>
              <a:t>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952500" y="240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{FAFC76E8-720E-4217-958A-F2D7C0092892}</a:tableStyleId>
              </a:tblPr>
              <a:tblGrid>
                <a:gridCol w="2803625"/>
                <a:gridCol w="669300"/>
                <a:gridCol w="669300"/>
                <a:gridCol w="669300"/>
                <a:gridCol w="669300"/>
                <a:gridCol w="669300"/>
                <a:gridCol w="669300"/>
                <a:gridCol w="669300"/>
                <a:gridCol w="649025"/>
                <a:gridCol w="649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Question</a:t>
                      </a:r>
                      <a:endParaRPr b="1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5B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‘Yes’</a:t>
                      </a:r>
                      <a:endParaRPr b="1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5B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</a:t>
                      </a:r>
                      <a:endParaRPr b="1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‘No’</a:t>
                      </a:r>
                      <a:endParaRPr b="1">
                        <a:solidFill>
                          <a:srgbClr val="FFFFFF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5BA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Example</a:t>
                      </a:r>
                      <a:r>
                        <a:rPr i="1" lang="en-GB" sz="12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: Does it have handlebars?</a:t>
                      </a:r>
                      <a:endParaRPr i="1" sz="12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√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√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√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i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i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49604" y="2602410"/>
            <a:ext cx="466529" cy="27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12796" y="2608878"/>
            <a:ext cx="413624" cy="26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67670" y="2596225"/>
            <a:ext cx="379887" cy="2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23074" y="2596226"/>
            <a:ext cx="541697" cy="29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03900" y="2600175"/>
            <a:ext cx="541698" cy="28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181638" y="2606625"/>
            <a:ext cx="541699" cy="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6">
            <a:alphaModFix/>
          </a:blip>
          <a:srcRect b="0" l="89" r="-89" t="0"/>
          <a:stretch/>
        </p:blipFill>
        <p:spPr>
          <a:xfrm>
            <a:off x="7804800" y="2575750"/>
            <a:ext cx="638275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