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4"/>
  </p:notesMasterIdLst>
  <p:sldIdLst>
    <p:sldId id="256" r:id="rId2"/>
    <p:sldId id="257" r:id="rId3"/>
    <p:sldId id="258" r:id="rId4"/>
    <p:sldId id="259" r:id="rId5"/>
    <p:sldId id="260" r:id="rId6"/>
    <p:sldId id="261" r:id="rId7"/>
    <p:sldId id="262" r:id="rId8"/>
    <p:sldId id="276" r:id="rId9"/>
    <p:sldId id="263" r:id="rId10"/>
    <p:sldId id="265" r:id="rId11"/>
    <p:sldId id="277" r:id="rId12"/>
    <p:sldId id="266" r:id="rId13"/>
    <p:sldId id="278" r:id="rId14"/>
    <p:sldId id="267" r:id="rId15"/>
    <p:sldId id="268" r:id="rId16"/>
    <p:sldId id="269" r:id="rId17"/>
    <p:sldId id="279" r:id="rId18"/>
    <p:sldId id="270" r:id="rId19"/>
    <p:sldId id="271" r:id="rId20"/>
    <p:sldId id="272" r:id="rId21"/>
    <p:sldId id="273" r:id="rId22"/>
    <p:sldId id="275" r:id="rId23"/>
  </p:sldIdLst>
  <p:sldSz cx="6858000" cy="5143500"/>
  <p:notesSz cx="6858000" cy="9144000"/>
  <p:embeddedFontLst>
    <p:embeddedFont>
      <p:font typeface="Quicksand" panose="020B0604020202020204" charset="0"/>
      <p:regular r:id="rId25"/>
      <p:bold r:id="rId26"/>
    </p:embeddedFont>
    <p:embeddedFont>
      <p:font typeface="Quicksand Light"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398EC7-AE23-46B4-A3FB-F915739ACA96}">
  <a:tblStyle styleId="{E5398EC7-AE23-46B4-A3FB-F915739ACA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5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cce.io/dat3-1-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pixabay.com/illustrations/marker-sharpie-office-pen-paint-4643862/" TargetMode="External"/><Relationship Id="rId3" Type="http://schemas.openxmlformats.org/officeDocument/2006/relationships/hyperlink" Target="https://pixabay.com/vectors/school-pencil-pen-write-sketch-153561/" TargetMode="External"/><Relationship Id="rId7" Type="http://schemas.openxmlformats.org/officeDocument/2006/relationships/hyperlink" Target="https://pixabay.com/vectors/ruler-straight-edge-tool-geometry-145940/"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pixabay.com/vectors/cut-scissors-tool-1295044/" TargetMode="External"/><Relationship Id="rId11" Type="http://schemas.openxmlformats.org/officeDocument/2006/relationships/hyperlink" Target="https://pixabay.com/vectors/glue-bottle-orange-blue-fluid-306757/" TargetMode="External"/><Relationship Id="rId5" Type="http://schemas.openxmlformats.org/officeDocument/2006/relationships/hyperlink" Target="https://pixabay.com/vectors/school-exercise-book-study-learn-161701/" TargetMode="External"/><Relationship Id="rId10" Type="http://schemas.openxmlformats.org/officeDocument/2006/relationships/hyperlink" Target="https://pixabay.com/vectors/sharpener-stationery-school-pencil-4704862/" TargetMode="External"/><Relationship Id="rId4" Type="http://schemas.openxmlformats.org/officeDocument/2006/relationships/hyperlink" Target="https://pixabay.com/vectors/eraser-school-supplies-office-23659/" TargetMode="External"/><Relationship Id="rId9" Type="http://schemas.openxmlformats.org/officeDocument/2006/relationships/hyperlink" Target="https://pixabay.com/vectors/pencils-colored-pen-write-pencil-161141/"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pixabay.com/illustrations/marker-sharpie-office-pen-paint-4643862/" TargetMode="External"/><Relationship Id="rId3" Type="http://schemas.openxmlformats.org/officeDocument/2006/relationships/hyperlink" Target="https://pixabay.com/vectors/school-pencil-pen-write-sketch-153561/" TargetMode="External"/><Relationship Id="rId7" Type="http://schemas.openxmlformats.org/officeDocument/2006/relationships/hyperlink" Target="https://pixabay.com/vectors/ruler-straight-edge-tool-geometry-145940/"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ixabay.com/vectors/cut-scissors-tool-1295044/" TargetMode="External"/><Relationship Id="rId11" Type="http://schemas.openxmlformats.org/officeDocument/2006/relationships/hyperlink" Target="https://pixabay.com/vectors/glue-bottle-orange-blue-fluid-306757/" TargetMode="External"/><Relationship Id="rId5" Type="http://schemas.openxmlformats.org/officeDocument/2006/relationships/hyperlink" Target="https://pixabay.com/vectors/school-exercise-book-study-learn-161701/" TargetMode="External"/><Relationship Id="rId10" Type="http://schemas.openxmlformats.org/officeDocument/2006/relationships/hyperlink" Target="https://pixabay.com/vectors/sharpener-stationery-school-pencil-4704862/" TargetMode="External"/><Relationship Id="rId4" Type="http://schemas.openxmlformats.org/officeDocument/2006/relationships/hyperlink" Target="https://pixabay.com/vectors/eraser-school-supplies-office-23659/" TargetMode="External"/><Relationship Id="rId9" Type="http://schemas.openxmlformats.org/officeDocument/2006/relationships/hyperlink" Target="https://pixabay.com/vectors/pencils-colored-pen-write-pencil-161141/"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pixabay.com/illustrations/marker-sharpie-office-pen-paint-4643862/" TargetMode="External"/><Relationship Id="rId3" Type="http://schemas.openxmlformats.org/officeDocument/2006/relationships/hyperlink" Target="https://pixabay.com/vectors/school-pencil-pen-write-sketch-153561/" TargetMode="External"/><Relationship Id="rId7" Type="http://schemas.openxmlformats.org/officeDocument/2006/relationships/hyperlink" Target="https://pixabay.com/vectors/ruler-straight-edge-tool-geometry-14594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ixabay.com/vectors/cut-scissors-tool-1295044/" TargetMode="External"/><Relationship Id="rId11" Type="http://schemas.openxmlformats.org/officeDocument/2006/relationships/hyperlink" Target="https://pixabay.com/vectors/glue-bottle-orange-blue-fluid-306757/" TargetMode="External"/><Relationship Id="rId5" Type="http://schemas.openxmlformats.org/officeDocument/2006/relationships/hyperlink" Target="https://pixabay.com/vectors/school-exercise-book-study-learn-161701/" TargetMode="External"/><Relationship Id="rId10" Type="http://schemas.openxmlformats.org/officeDocument/2006/relationships/hyperlink" Target="https://pixabay.com/vectors/sharpener-stationery-school-pencil-4704862/" TargetMode="External"/><Relationship Id="rId4" Type="http://schemas.openxmlformats.org/officeDocument/2006/relationships/hyperlink" Target="https://pixabay.com/vectors/eraser-school-supplies-office-23659/" TargetMode="External"/><Relationship Id="rId9" Type="http://schemas.openxmlformats.org/officeDocument/2006/relationships/hyperlink" Target="https://pixabay.com/vectors/pencils-colored-pen-write-pencil-161141/"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pixabay.com/illustrations/marker-sharpie-office-pen-paint-4643862/" TargetMode="External"/><Relationship Id="rId3" Type="http://schemas.openxmlformats.org/officeDocument/2006/relationships/hyperlink" Target="https://pixabay.com/vectors/school-pencil-pen-write-sketch-153561/" TargetMode="External"/><Relationship Id="rId7" Type="http://schemas.openxmlformats.org/officeDocument/2006/relationships/hyperlink" Target="https://pixabay.com/vectors/ruler-straight-edge-tool-geometry-14594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pixabay.com/vectors/cut-scissors-tool-1295044/" TargetMode="External"/><Relationship Id="rId11" Type="http://schemas.openxmlformats.org/officeDocument/2006/relationships/hyperlink" Target="https://pixabay.com/vectors/glue-bottle-orange-blue-fluid-306757/" TargetMode="External"/><Relationship Id="rId5" Type="http://schemas.openxmlformats.org/officeDocument/2006/relationships/hyperlink" Target="https://pixabay.com/vectors/school-exercise-book-study-learn-161701/" TargetMode="External"/><Relationship Id="rId10" Type="http://schemas.openxmlformats.org/officeDocument/2006/relationships/hyperlink" Target="https://pixabay.com/vectors/sharpener-stationery-school-pencil-4704862/" TargetMode="External"/><Relationship Id="rId4" Type="http://schemas.openxmlformats.org/officeDocument/2006/relationships/hyperlink" Target="https://pixabay.com/vectors/eraser-school-supplies-office-23659/" TargetMode="External"/><Relationship Id="rId9" Type="http://schemas.openxmlformats.org/officeDocument/2006/relationships/hyperlink" Target="https://pixabay.com/vectors/pencils-colored-pen-write-pencil-161141/"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pixabay.com/illustrations/marker-sharpie-office-pen-paint-4643862/" TargetMode="External"/><Relationship Id="rId3" Type="http://schemas.openxmlformats.org/officeDocument/2006/relationships/hyperlink" Target="https://pixabay.com/vectors/school-pencil-pen-write-sketch-153561/" TargetMode="External"/><Relationship Id="rId7" Type="http://schemas.openxmlformats.org/officeDocument/2006/relationships/hyperlink" Target="https://pixabay.com/vectors/ruler-straight-edge-tool-geometry-14594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pixabay.com/vectors/cut-scissors-tool-1295044/" TargetMode="External"/><Relationship Id="rId11" Type="http://schemas.openxmlformats.org/officeDocument/2006/relationships/hyperlink" Target="https://pixabay.com/vectors/glue-bottle-orange-blue-fluid-306757/" TargetMode="External"/><Relationship Id="rId5" Type="http://schemas.openxmlformats.org/officeDocument/2006/relationships/hyperlink" Target="https://pixabay.com/vectors/school-exercise-book-study-learn-161701/" TargetMode="External"/><Relationship Id="rId10" Type="http://schemas.openxmlformats.org/officeDocument/2006/relationships/hyperlink" Target="https://pixabay.com/vectors/sharpener-stationery-school-pencil-4704862/" TargetMode="External"/><Relationship Id="rId4" Type="http://schemas.openxmlformats.org/officeDocument/2006/relationships/hyperlink" Target="https://pixabay.com/vectors/eraser-school-supplies-office-23659/" TargetMode="External"/><Relationship Id="rId9" Type="http://schemas.openxmlformats.org/officeDocument/2006/relationships/hyperlink" Target="https://pixabay.com/vectors/pencils-colored-pen-write-pencil-161141/"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pixabay.com/illustrations/marker-sharpie-office-pen-paint-4643862/" TargetMode="External"/><Relationship Id="rId3" Type="http://schemas.openxmlformats.org/officeDocument/2006/relationships/hyperlink" Target="https://pixabay.com/vectors/school-pencil-pen-write-sketch-153561/" TargetMode="External"/><Relationship Id="rId7" Type="http://schemas.openxmlformats.org/officeDocument/2006/relationships/hyperlink" Target="https://pixabay.com/vectors/ruler-straight-edge-tool-geometry-145940/"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pixabay.com/vectors/cut-scissors-tool-1295044/" TargetMode="External"/><Relationship Id="rId11" Type="http://schemas.openxmlformats.org/officeDocument/2006/relationships/hyperlink" Target="https://pixabay.com/vectors/glue-bottle-orange-blue-fluid-306757/" TargetMode="External"/><Relationship Id="rId5" Type="http://schemas.openxmlformats.org/officeDocument/2006/relationships/hyperlink" Target="https://pixabay.com/vectors/school-exercise-book-study-learn-161701/" TargetMode="External"/><Relationship Id="rId10" Type="http://schemas.openxmlformats.org/officeDocument/2006/relationships/hyperlink" Target="https://pixabay.com/vectors/sharpener-stationery-school-pencil-4704862/" TargetMode="External"/><Relationship Id="rId4" Type="http://schemas.openxmlformats.org/officeDocument/2006/relationships/hyperlink" Target="https://pixabay.com/vectors/eraser-school-supplies-office-23659/" TargetMode="External"/><Relationship Id="rId9" Type="http://schemas.openxmlformats.org/officeDocument/2006/relationships/hyperlink" Target="https://pixabay.com/vectors/pencils-colored-pen-write-pencil-16114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ixabay.com/vectors/motor-cycle-motorbike-motorcycle-4242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pixabay.com/vectors/van-camping-automobile-automotive-150081/" TargetMode="External"/><Relationship Id="rId3" Type="http://schemas.openxmlformats.org/officeDocument/2006/relationships/hyperlink" Target="https://pixabay.com/illustrations/children-s-plane-red-kids-plane-1789559/" TargetMode="External"/><Relationship Id="rId7" Type="http://schemas.openxmlformats.org/officeDocument/2006/relationships/hyperlink" Target="https://pixabay.com/vectors/bus-travel-transport-vehicle-road-312564/"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pixabay.com/vectors/bicycle-blue-vehicle-transportation-26558/" TargetMode="External"/><Relationship Id="rId5" Type="http://schemas.openxmlformats.org/officeDocument/2006/relationships/hyperlink" Target="https://pixabay.com/vectors/car-vintage-red-old-automobile-33633/" TargetMode="External"/><Relationship Id="rId4" Type="http://schemas.openxmlformats.org/officeDocument/2006/relationships/hyperlink" Target="https://pixabay.com/vectors/bicycle-red-bike-cycle-cycling-311656/" TargetMode="External"/><Relationship Id="rId9" Type="http://schemas.openxmlformats.org/officeDocument/2006/relationships/hyperlink" Target="https://pixabay.com/vectors/motor-cycle-motorbike-motorcycle-4242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pixabay.com/vectors/van-camping-automobile-automotive-150081/" TargetMode="External"/><Relationship Id="rId3" Type="http://schemas.openxmlformats.org/officeDocument/2006/relationships/hyperlink" Target="https://pixabay.com/illustrations/children-s-plane-red-kids-plane-1789559/" TargetMode="External"/><Relationship Id="rId7" Type="http://schemas.openxmlformats.org/officeDocument/2006/relationships/hyperlink" Target="https://pixabay.com/vectors/bus-travel-transport-vehicle-road-312564/"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pixabay.com/vectors/bicycle-blue-vehicle-transportation-26558/" TargetMode="External"/><Relationship Id="rId5" Type="http://schemas.openxmlformats.org/officeDocument/2006/relationships/hyperlink" Target="https://pixabay.com/vectors/car-vintage-red-old-automobile-33633/" TargetMode="External"/><Relationship Id="rId4" Type="http://schemas.openxmlformats.org/officeDocument/2006/relationships/hyperlink" Target="https://pixabay.com/vectors/bicycle-red-bike-cycle-cycling-311656/" TargetMode="External"/><Relationship Id="rId9" Type="http://schemas.openxmlformats.org/officeDocument/2006/relationships/hyperlink" Target="https://pixabay.com/vectors/motor-cycle-motorbike-motorcycle-42422/"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vectors/dino-dragon-dinosaur-animal-202696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illustrations/question-mark-why-icon-blue-usa-133206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vectors/dino-dragon-dinosaur-animal-202696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ixabay.com/vectors/dinosaur-cartoon-purple-cute-31209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vectors/dino-dragon-dinosaur-animal-202696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vectors/dinosaur-cartoon-purple-cute-31209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pixabay.com/illustrations/marker-sharpie-office-pen-paint-4643862/" TargetMode="External"/><Relationship Id="rId3" Type="http://schemas.openxmlformats.org/officeDocument/2006/relationships/hyperlink" Target="https://pixabay.com/vectors/school-pencil-pen-write-sketch-153561/" TargetMode="External"/><Relationship Id="rId7" Type="http://schemas.openxmlformats.org/officeDocument/2006/relationships/hyperlink" Target="https://pixabay.com/vectors/ruler-straight-edge-tool-geometry-145940/" TargetMode="External"/><Relationship Id="rId12" Type="http://schemas.openxmlformats.org/officeDocument/2006/relationships/hyperlink" Target="https://pixabay.com/vectors/cross-delete-remove-cancel-abort-296507/"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pixabay.com/vectors/cut-scissors-tool-1295044/" TargetMode="External"/><Relationship Id="rId11" Type="http://schemas.openxmlformats.org/officeDocument/2006/relationships/hyperlink" Target="https://pixabay.com/vectors/glue-bottle-orange-blue-fluid-306757/" TargetMode="External"/><Relationship Id="rId5" Type="http://schemas.openxmlformats.org/officeDocument/2006/relationships/hyperlink" Target="https://pixabay.com/vectors/school-exercise-book-study-learn-161701/" TargetMode="External"/><Relationship Id="rId10" Type="http://schemas.openxmlformats.org/officeDocument/2006/relationships/hyperlink" Target="https://pixabay.com/vectors/sharpener-stationery-school-pencil-4704862/" TargetMode="External"/><Relationship Id="rId4" Type="http://schemas.openxmlformats.org/officeDocument/2006/relationships/hyperlink" Target="https://pixabay.com/vectors/eraser-school-supplies-office-23659/" TargetMode="External"/><Relationship Id="rId9" Type="http://schemas.openxmlformats.org/officeDocument/2006/relationships/hyperlink" Target="https://pixabay.com/vectors/pencils-colored-pen-write-pencil-16114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5eb07e6303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5eb07e630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900">
                <a:solidFill>
                  <a:srgbClr val="666666"/>
                </a:solidFill>
                <a:latin typeface="Quicksand"/>
                <a:ea typeface="Quicksand"/>
                <a:cs typeface="Quicksand"/>
                <a:sym typeface="Quicksand"/>
              </a:rPr>
              <a:t>Last updated: 01-07-20</a:t>
            </a: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900">
                <a:solidFill>
                  <a:srgbClr val="666666"/>
                </a:solidFill>
                <a:latin typeface="Quicksand"/>
                <a:ea typeface="Quicksand"/>
                <a:cs typeface="Quicksand"/>
                <a:sym typeface="Quicksand"/>
              </a:rPr>
              <a:t>This resource is available online at </a:t>
            </a:r>
            <a:r>
              <a:rPr lang="en-GB" sz="900" u="sng">
                <a:solidFill>
                  <a:schemeClr val="hlink"/>
                </a:solidFill>
                <a:latin typeface="Quicksand"/>
                <a:ea typeface="Quicksand"/>
                <a:cs typeface="Quicksand"/>
                <a:sym typeface="Quicksand"/>
                <a:hlinkClick r:id="rId3"/>
              </a:rPr>
              <a:t>ncce.io/dat3-1-s</a:t>
            </a:r>
            <a:r>
              <a:rPr lang="en-GB" sz="900">
                <a:solidFill>
                  <a:schemeClr val="dk1"/>
                </a:solidFill>
                <a:latin typeface="Quicksand"/>
                <a:ea typeface="Quicksand"/>
                <a:cs typeface="Quicksand"/>
                <a:sym typeface="Quicksand"/>
              </a:rPr>
              <a:t>. </a:t>
            </a:r>
            <a:r>
              <a:rPr lang="en-GB" sz="900">
                <a:solidFill>
                  <a:srgbClr val="666666"/>
                </a:solidFill>
                <a:latin typeface="Quicksand"/>
                <a:ea typeface="Quicksand"/>
                <a:cs typeface="Quicksand"/>
                <a:sym typeface="Quicksand"/>
              </a:rPr>
              <a:t>Resources are updated regularly — please check that you are using the latest version.</a:t>
            </a: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900">
                <a:solidFill>
                  <a:srgbClr val="666666"/>
                </a:solidFill>
                <a:latin typeface="Quicksand"/>
                <a:ea typeface="Quicksand"/>
                <a:cs typeface="Quicksand"/>
                <a:sym typeface="Quicksand"/>
              </a:rPr>
              <a:t>This resource is licensed under the Open Government Licence, version 3. For more information on this licence, see </a:t>
            </a:r>
            <a:r>
              <a:rPr lang="en-GB" sz="900" u="sng">
                <a:solidFill>
                  <a:schemeClr val="hlink"/>
                </a:solidFill>
                <a:latin typeface="Quicksand"/>
                <a:ea typeface="Quicksand"/>
                <a:cs typeface="Quicksand"/>
                <a:sym typeface="Quicksand"/>
                <a:hlinkClick r:id="rId4"/>
              </a:rPr>
              <a:t>ncce.io/ogl</a:t>
            </a:r>
            <a:r>
              <a:rPr lang="en-GB" sz="900">
                <a:solidFill>
                  <a:srgbClr val="666666"/>
                </a:solidFill>
                <a:latin typeface="Quicksand"/>
                <a:ea typeface="Quicksand"/>
                <a:cs typeface="Quicksand"/>
                <a:sym typeface="Quicksand"/>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165e1571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165e1571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highlight>
                  <a:srgbClr val="FFFFFF"/>
                </a:highlight>
                <a:latin typeface="Quicksand"/>
                <a:ea typeface="Quicksand"/>
                <a:cs typeface="Quicksand"/>
                <a:sym typeface="Quicksand"/>
              </a:rPr>
              <a:t>Bring the learners back together. </a:t>
            </a:r>
            <a:endParaRPr sz="1000">
              <a:highlight>
                <a:srgbClr val="FFFFFF"/>
              </a:highlight>
              <a:latin typeface="Quicksand"/>
              <a:ea typeface="Quicksand"/>
              <a:cs typeface="Quicksand"/>
              <a:sym typeface="Quicksand"/>
            </a:endParaRPr>
          </a:p>
          <a:p>
            <a:pPr marL="0" lvl="0" indent="0" algn="l" rtl="0">
              <a:spcBef>
                <a:spcPts val="0"/>
              </a:spcBef>
              <a:spcAft>
                <a:spcPts val="0"/>
              </a:spcAft>
              <a:buNone/>
            </a:pPr>
            <a:endParaRPr sz="1000">
              <a:highlight>
                <a:srgbClr val="FFFFFF"/>
              </a:highlight>
              <a:latin typeface="Quicksand"/>
              <a:ea typeface="Quicksand"/>
              <a:cs typeface="Quicksand"/>
              <a:sym typeface="Quicksand"/>
            </a:endParaRPr>
          </a:p>
          <a:p>
            <a:pPr marL="0" lvl="0" indent="0" algn="l" rtl="0">
              <a:spcBef>
                <a:spcPts val="0"/>
              </a:spcBef>
              <a:spcAft>
                <a:spcPts val="0"/>
              </a:spcAft>
              <a:buNone/>
            </a:pPr>
            <a:r>
              <a:rPr lang="en-GB" sz="1000" b="1">
                <a:highlight>
                  <a:srgbClr val="FFFFFF"/>
                </a:highlight>
                <a:latin typeface="Quicksand"/>
                <a:ea typeface="Quicksand"/>
                <a:cs typeface="Quicksand"/>
                <a:sym typeface="Quicksand"/>
              </a:rPr>
              <a:t>Answer:</a:t>
            </a:r>
            <a:r>
              <a:rPr lang="en-GB" sz="1000">
                <a:highlight>
                  <a:srgbClr val="FFFFFF"/>
                </a:highlight>
                <a:latin typeface="Quicksand"/>
                <a:ea typeface="Quicksand"/>
                <a:cs typeface="Quicksand"/>
                <a:sym typeface="Quicksand"/>
              </a:rPr>
              <a:t> Some red and no red. Take suggestions from the learners and click to animate the group labels. Explain that none of the objects are completely red but some have red on them, so the labels reflect this. </a:t>
            </a:r>
            <a:endParaRPr sz="1000">
              <a:highlight>
                <a:srgbClr val="FFFFFF"/>
              </a:highlight>
              <a:latin typeface="Quicksand"/>
              <a:ea typeface="Quicksand"/>
              <a:cs typeface="Quicksand"/>
              <a:sym typeface="Quicksand"/>
            </a:endParaRPr>
          </a:p>
          <a:p>
            <a:pPr marL="0" lvl="0" indent="0" algn="l" rtl="0">
              <a:spcBef>
                <a:spcPts val="0"/>
              </a:spcBef>
              <a:spcAft>
                <a:spcPts val="0"/>
              </a:spcAft>
              <a:buNone/>
            </a:pP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Pencil: </a:t>
            </a:r>
            <a:r>
              <a:rPr lang="en-GB" sz="1000" u="sng">
                <a:solidFill>
                  <a:schemeClr val="hlink"/>
                </a:solidFill>
                <a:highlight>
                  <a:schemeClr val="lt1"/>
                </a:highlight>
                <a:latin typeface="Quicksand"/>
                <a:ea typeface="Quicksand"/>
                <a:cs typeface="Quicksand"/>
                <a:sym typeface="Quicksand"/>
                <a:hlinkClick r:id="rId3"/>
              </a:rPr>
              <a:t>https://pixabay.com/vectors/school-pencil-pen-write-sketch-153561/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Eraser: </a:t>
            </a:r>
            <a:r>
              <a:rPr lang="en-GB" sz="1000" u="sng">
                <a:solidFill>
                  <a:schemeClr val="hlink"/>
                </a:solidFill>
                <a:highlight>
                  <a:schemeClr val="lt1"/>
                </a:highlight>
                <a:latin typeface="Quicksand"/>
                <a:ea typeface="Quicksand"/>
                <a:cs typeface="Quicksand"/>
                <a:sym typeface="Quicksand"/>
                <a:hlinkClick r:id="rId4"/>
              </a:rPr>
              <a:t>https://pixabay.com/vectors/eraser-school-supplies-office-23659/</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Notepad: </a:t>
            </a:r>
            <a:r>
              <a:rPr lang="en-GB" sz="1000" u="sng">
                <a:solidFill>
                  <a:schemeClr val="hlink"/>
                </a:solidFill>
                <a:highlight>
                  <a:schemeClr val="lt1"/>
                </a:highlight>
                <a:latin typeface="Quicksand"/>
                <a:ea typeface="Quicksand"/>
                <a:cs typeface="Quicksand"/>
                <a:sym typeface="Quicksand"/>
                <a:hlinkClick r:id="rId5"/>
              </a:rPr>
              <a:t>https://pixabay.com/vectors/school-exercise-book-study-learn-161701/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Scissors: </a:t>
            </a:r>
            <a:r>
              <a:rPr lang="en-GB" sz="1000" u="sng">
                <a:solidFill>
                  <a:schemeClr val="hlink"/>
                </a:solidFill>
                <a:highlight>
                  <a:schemeClr val="lt1"/>
                </a:highlight>
                <a:latin typeface="Quicksand"/>
                <a:ea typeface="Quicksand"/>
                <a:cs typeface="Quicksand"/>
                <a:sym typeface="Quicksand"/>
                <a:hlinkClick r:id="rId6"/>
              </a:rPr>
              <a:t>https://pixabay.com/vectors/cut-scissors-tool-1295044/</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Ruler: </a:t>
            </a:r>
            <a:r>
              <a:rPr lang="en-GB" sz="1000" u="sng">
                <a:solidFill>
                  <a:schemeClr val="hlink"/>
                </a:solidFill>
                <a:highlight>
                  <a:schemeClr val="lt1"/>
                </a:highlight>
                <a:latin typeface="Quicksand"/>
                <a:ea typeface="Quicksand"/>
                <a:cs typeface="Quicksand"/>
                <a:sym typeface="Quicksand"/>
                <a:hlinkClick r:id="rId7"/>
              </a:rPr>
              <a:t>https://pixabay.com/vectors/ruler-straight-edge-tool-geometry-145940/</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pen: </a:t>
            </a:r>
            <a:r>
              <a:rPr lang="en-GB" sz="1000" u="sng">
                <a:solidFill>
                  <a:schemeClr val="hlink"/>
                </a:solidFill>
                <a:highlight>
                  <a:schemeClr val="lt1"/>
                </a:highlight>
                <a:latin typeface="Quicksand"/>
                <a:ea typeface="Quicksand"/>
                <a:cs typeface="Quicksand"/>
                <a:sym typeface="Quicksand"/>
                <a:hlinkClick r:id="rId8"/>
              </a:rPr>
              <a:t>https://pixabay.com/illustrations/marker-sharpie-office-pen-paint-4643862/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coloured pencil: </a:t>
            </a:r>
            <a:r>
              <a:rPr lang="en-GB" sz="1000" u="sng">
                <a:solidFill>
                  <a:schemeClr val="hlink"/>
                </a:solidFill>
                <a:highlight>
                  <a:schemeClr val="lt1"/>
                </a:highlight>
                <a:latin typeface="Quicksand"/>
                <a:ea typeface="Quicksand"/>
                <a:cs typeface="Quicksand"/>
                <a:sym typeface="Quicksand"/>
                <a:hlinkClick r:id="rId9"/>
              </a:rPr>
              <a:t>https://pixabay.com/vectors/pencils-colored-pen-write-pencil-161141/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Sharpener: </a:t>
            </a:r>
            <a:r>
              <a:rPr lang="en-GB" sz="1000" u="sng">
                <a:solidFill>
                  <a:schemeClr val="hlink"/>
                </a:solidFill>
                <a:highlight>
                  <a:schemeClr val="lt1"/>
                </a:highlight>
                <a:latin typeface="Quicksand"/>
                <a:ea typeface="Quicksand"/>
                <a:cs typeface="Quicksand"/>
                <a:sym typeface="Quicksand"/>
                <a:hlinkClick r:id="rId10"/>
              </a:rPr>
              <a:t>https://pixabay.com/vectors/sharpener-stationery-school-pencil-4704862/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Glue: </a:t>
            </a:r>
            <a:r>
              <a:rPr lang="en-GB" sz="1000" u="sng">
                <a:solidFill>
                  <a:schemeClr val="hlink"/>
                </a:solidFill>
                <a:highlight>
                  <a:schemeClr val="lt1"/>
                </a:highlight>
                <a:latin typeface="Quicksand"/>
                <a:ea typeface="Quicksand"/>
                <a:cs typeface="Quicksand"/>
                <a:sym typeface="Quicksand"/>
                <a:hlinkClick r:id="rId11"/>
              </a:rPr>
              <a:t>https://pixabay.com/vectors/glue-bottle-orange-blue-fluid-306757/</a:t>
            </a:r>
            <a:r>
              <a:rPr lang="en-GB" sz="1000">
                <a:highlight>
                  <a:schemeClr val="lt1"/>
                </a:highlight>
                <a:latin typeface="Quicksand"/>
                <a:ea typeface="Quicksand"/>
                <a:cs typeface="Quicksand"/>
                <a:sym typeface="Quicksand"/>
              </a:rPr>
              <a:t>  </a:t>
            </a:r>
            <a:endParaRPr sz="1000">
              <a:latin typeface="Quicksand"/>
              <a:ea typeface="Quicksand"/>
              <a:cs typeface="Quicksand"/>
              <a:sym typeface="Quicksand"/>
            </a:endParaRPr>
          </a:p>
          <a:p>
            <a:pPr marL="0" lvl="0" indent="0" algn="ctr" rtl="0">
              <a:spcBef>
                <a:spcPts val="0"/>
              </a:spcBef>
              <a:spcAft>
                <a:spcPts val="0"/>
              </a:spcAft>
              <a:buNone/>
            </a:pPr>
            <a:endParaRPr>
              <a:latin typeface="Quicksand"/>
              <a:ea typeface="Quicksand"/>
              <a:cs typeface="Quicksand"/>
              <a:sym typeface="Quicksand"/>
            </a:endParaRPr>
          </a:p>
          <a:p>
            <a:pPr marL="0" lvl="0" indent="0" algn="ctr"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165e1571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165e1571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highlight>
                  <a:srgbClr val="FFFFFF"/>
                </a:highlight>
                <a:latin typeface="Quicksand"/>
                <a:ea typeface="Quicksand"/>
                <a:cs typeface="Quicksand"/>
                <a:sym typeface="Quicksand"/>
              </a:rPr>
              <a:t>Bring the learners back together. </a:t>
            </a:r>
            <a:endParaRPr sz="1000">
              <a:highlight>
                <a:srgbClr val="FFFFFF"/>
              </a:highlight>
              <a:latin typeface="Quicksand"/>
              <a:ea typeface="Quicksand"/>
              <a:cs typeface="Quicksand"/>
              <a:sym typeface="Quicksand"/>
            </a:endParaRPr>
          </a:p>
          <a:p>
            <a:pPr marL="0" lvl="0" indent="0" algn="l" rtl="0">
              <a:spcBef>
                <a:spcPts val="0"/>
              </a:spcBef>
              <a:spcAft>
                <a:spcPts val="0"/>
              </a:spcAft>
              <a:buNone/>
            </a:pPr>
            <a:endParaRPr sz="1000">
              <a:highlight>
                <a:srgbClr val="FFFFFF"/>
              </a:highlight>
              <a:latin typeface="Quicksand"/>
              <a:ea typeface="Quicksand"/>
              <a:cs typeface="Quicksand"/>
              <a:sym typeface="Quicksand"/>
            </a:endParaRPr>
          </a:p>
          <a:p>
            <a:pPr marL="0" lvl="0" indent="0" algn="l" rtl="0">
              <a:spcBef>
                <a:spcPts val="0"/>
              </a:spcBef>
              <a:spcAft>
                <a:spcPts val="0"/>
              </a:spcAft>
              <a:buNone/>
            </a:pPr>
            <a:r>
              <a:rPr lang="en-GB" sz="1000" b="1">
                <a:highlight>
                  <a:srgbClr val="FFFFFF"/>
                </a:highlight>
                <a:latin typeface="Quicksand"/>
                <a:ea typeface="Quicksand"/>
                <a:cs typeface="Quicksand"/>
                <a:sym typeface="Quicksand"/>
              </a:rPr>
              <a:t>Answer:</a:t>
            </a:r>
            <a:r>
              <a:rPr lang="en-GB" sz="1000">
                <a:highlight>
                  <a:srgbClr val="FFFFFF"/>
                </a:highlight>
                <a:latin typeface="Quicksand"/>
                <a:ea typeface="Quicksand"/>
                <a:cs typeface="Quicksand"/>
                <a:sym typeface="Quicksand"/>
              </a:rPr>
              <a:t> Some red and no red. Take suggestions from the learners and click to animate the group labels. Explain that none of the objects are completely red but some have red on them, so the labels reflect this. </a:t>
            </a:r>
            <a:endParaRPr sz="1000">
              <a:highlight>
                <a:srgbClr val="FFFFFF"/>
              </a:highlight>
              <a:latin typeface="Quicksand"/>
              <a:ea typeface="Quicksand"/>
              <a:cs typeface="Quicksand"/>
              <a:sym typeface="Quicksand"/>
            </a:endParaRPr>
          </a:p>
          <a:p>
            <a:pPr marL="0" lvl="0" indent="0" algn="l" rtl="0">
              <a:spcBef>
                <a:spcPts val="0"/>
              </a:spcBef>
              <a:spcAft>
                <a:spcPts val="0"/>
              </a:spcAft>
              <a:buNone/>
            </a:pP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Pencil: </a:t>
            </a:r>
            <a:r>
              <a:rPr lang="en-GB" sz="1000" u="sng">
                <a:solidFill>
                  <a:schemeClr val="hlink"/>
                </a:solidFill>
                <a:highlight>
                  <a:schemeClr val="lt1"/>
                </a:highlight>
                <a:latin typeface="Quicksand"/>
                <a:ea typeface="Quicksand"/>
                <a:cs typeface="Quicksand"/>
                <a:sym typeface="Quicksand"/>
                <a:hlinkClick r:id="rId3"/>
              </a:rPr>
              <a:t>https://pixabay.com/vectors/school-pencil-pen-write-sketch-153561/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Eraser: </a:t>
            </a:r>
            <a:r>
              <a:rPr lang="en-GB" sz="1000" u="sng">
                <a:solidFill>
                  <a:schemeClr val="hlink"/>
                </a:solidFill>
                <a:highlight>
                  <a:schemeClr val="lt1"/>
                </a:highlight>
                <a:latin typeface="Quicksand"/>
                <a:ea typeface="Quicksand"/>
                <a:cs typeface="Quicksand"/>
                <a:sym typeface="Quicksand"/>
                <a:hlinkClick r:id="rId4"/>
              </a:rPr>
              <a:t>https://pixabay.com/vectors/eraser-school-supplies-office-23659/</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Notepad: </a:t>
            </a:r>
            <a:r>
              <a:rPr lang="en-GB" sz="1000" u="sng">
                <a:solidFill>
                  <a:schemeClr val="hlink"/>
                </a:solidFill>
                <a:highlight>
                  <a:schemeClr val="lt1"/>
                </a:highlight>
                <a:latin typeface="Quicksand"/>
                <a:ea typeface="Quicksand"/>
                <a:cs typeface="Quicksand"/>
                <a:sym typeface="Quicksand"/>
                <a:hlinkClick r:id="rId5"/>
              </a:rPr>
              <a:t>https://pixabay.com/vectors/school-exercise-book-study-learn-161701/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Scissors: </a:t>
            </a:r>
            <a:r>
              <a:rPr lang="en-GB" sz="1000" u="sng">
                <a:solidFill>
                  <a:schemeClr val="hlink"/>
                </a:solidFill>
                <a:highlight>
                  <a:schemeClr val="lt1"/>
                </a:highlight>
                <a:latin typeface="Quicksand"/>
                <a:ea typeface="Quicksand"/>
                <a:cs typeface="Quicksand"/>
                <a:sym typeface="Quicksand"/>
                <a:hlinkClick r:id="rId6"/>
              </a:rPr>
              <a:t>https://pixabay.com/vectors/cut-scissors-tool-1295044/</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Ruler: </a:t>
            </a:r>
            <a:r>
              <a:rPr lang="en-GB" sz="1000" u="sng">
                <a:solidFill>
                  <a:schemeClr val="hlink"/>
                </a:solidFill>
                <a:highlight>
                  <a:schemeClr val="lt1"/>
                </a:highlight>
                <a:latin typeface="Quicksand"/>
                <a:ea typeface="Quicksand"/>
                <a:cs typeface="Quicksand"/>
                <a:sym typeface="Quicksand"/>
                <a:hlinkClick r:id="rId7"/>
              </a:rPr>
              <a:t>https://pixabay.com/vectors/ruler-straight-edge-tool-geometry-145940/</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pen: </a:t>
            </a:r>
            <a:r>
              <a:rPr lang="en-GB" sz="1000" u="sng">
                <a:solidFill>
                  <a:schemeClr val="hlink"/>
                </a:solidFill>
                <a:highlight>
                  <a:schemeClr val="lt1"/>
                </a:highlight>
                <a:latin typeface="Quicksand"/>
                <a:ea typeface="Quicksand"/>
                <a:cs typeface="Quicksand"/>
                <a:sym typeface="Quicksand"/>
                <a:hlinkClick r:id="rId8"/>
              </a:rPr>
              <a:t>https://pixabay.com/illustrations/marker-sharpie-office-pen-paint-4643862/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coloured pencil: </a:t>
            </a:r>
            <a:r>
              <a:rPr lang="en-GB" sz="1000" u="sng">
                <a:solidFill>
                  <a:schemeClr val="hlink"/>
                </a:solidFill>
                <a:highlight>
                  <a:schemeClr val="lt1"/>
                </a:highlight>
                <a:latin typeface="Quicksand"/>
                <a:ea typeface="Quicksand"/>
                <a:cs typeface="Quicksand"/>
                <a:sym typeface="Quicksand"/>
                <a:hlinkClick r:id="rId9"/>
              </a:rPr>
              <a:t>https://pixabay.com/vectors/pencils-colored-pen-write-pencil-161141/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Sharpener: </a:t>
            </a:r>
            <a:r>
              <a:rPr lang="en-GB" sz="1000" u="sng">
                <a:solidFill>
                  <a:schemeClr val="hlink"/>
                </a:solidFill>
                <a:highlight>
                  <a:schemeClr val="lt1"/>
                </a:highlight>
                <a:latin typeface="Quicksand"/>
                <a:ea typeface="Quicksand"/>
                <a:cs typeface="Quicksand"/>
                <a:sym typeface="Quicksand"/>
                <a:hlinkClick r:id="rId10"/>
              </a:rPr>
              <a:t>https://pixabay.com/vectors/sharpener-stationery-school-pencil-4704862/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Glue: </a:t>
            </a:r>
            <a:r>
              <a:rPr lang="en-GB" sz="1000" u="sng">
                <a:solidFill>
                  <a:schemeClr val="hlink"/>
                </a:solidFill>
                <a:highlight>
                  <a:schemeClr val="lt1"/>
                </a:highlight>
                <a:latin typeface="Quicksand"/>
                <a:ea typeface="Quicksand"/>
                <a:cs typeface="Quicksand"/>
                <a:sym typeface="Quicksand"/>
                <a:hlinkClick r:id="rId11"/>
              </a:rPr>
              <a:t>https://pixabay.com/vectors/glue-bottle-orange-blue-fluid-306757/</a:t>
            </a:r>
            <a:r>
              <a:rPr lang="en-GB" sz="1000">
                <a:highlight>
                  <a:schemeClr val="lt1"/>
                </a:highlight>
                <a:latin typeface="Quicksand"/>
                <a:ea typeface="Quicksand"/>
                <a:cs typeface="Quicksand"/>
                <a:sym typeface="Quicksand"/>
              </a:rPr>
              <a:t>  </a:t>
            </a:r>
            <a:endParaRPr sz="1000">
              <a:latin typeface="Quicksand"/>
              <a:ea typeface="Quicksand"/>
              <a:cs typeface="Quicksand"/>
              <a:sym typeface="Quicksand"/>
            </a:endParaRPr>
          </a:p>
          <a:p>
            <a:pPr marL="0" lvl="0" indent="0" algn="ctr" rtl="0">
              <a:spcBef>
                <a:spcPts val="0"/>
              </a:spcBef>
              <a:spcAft>
                <a:spcPts val="0"/>
              </a:spcAft>
              <a:buNone/>
            </a:pPr>
            <a:endParaRPr>
              <a:latin typeface="Quicksand"/>
              <a:ea typeface="Quicksand"/>
              <a:cs typeface="Quicksand"/>
              <a:sym typeface="Quicksand"/>
            </a:endParaRPr>
          </a:p>
          <a:p>
            <a:pPr marL="0" lvl="0" indent="0" algn="ctr"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8516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f165e1571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f165e1571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b="1">
                <a:highlight>
                  <a:schemeClr val="lt1"/>
                </a:highlight>
                <a:latin typeface="Quicksand"/>
                <a:ea typeface="Quicksand"/>
                <a:cs typeface="Quicksand"/>
                <a:sym typeface="Quicksand"/>
              </a:rPr>
              <a:t>Answer:</a:t>
            </a:r>
            <a:r>
              <a:rPr lang="en-GB" sz="1000">
                <a:highlight>
                  <a:schemeClr val="lt1"/>
                </a:highlight>
                <a:latin typeface="Quicksand"/>
                <a:ea typeface="Quicksand"/>
                <a:cs typeface="Quicksand"/>
                <a:sym typeface="Quicksand"/>
              </a:rPr>
              <a:t> Not sharp and sharp.</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Pencil: </a:t>
            </a:r>
            <a:r>
              <a:rPr lang="en-GB" sz="1000" u="sng">
                <a:solidFill>
                  <a:schemeClr val="hlink"/>
                </a:solidFill>
                <a:highlight>
                  <a:schemeClr val="lt1"/>
                </a:highlight>
                <a:latin typeface="Quicksand"/>
                <a:ea typeface="Quicksand"/>
                <a:cs typeface="Quicksand"/>
                <a:sym typeface="Quicksand"/>
                <a:hlinkClick r:id="rId3"/>
              </a:rPr>
              <a:t>https://pixabay.com/vectors/school-pencil-pen-write-sketch-153561/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Eraser: </a:t>
            </a:r>
            <a:r>
              <a:rPr lang="en-GB" sz="1000" u="sng">
                <a:solidFill>
                  <a:schemeClr val="hlink"/>
                </a:solidFill>
                <a:highlight>
                  <a:schemeClr val="lt1"/>
                </a:highlight>
                <a:latin typeface="Quicksand"/>
                <a:ea typeface="Quicksand"/>
                <a:cs typeface="Quicksand"/>
                <a:sym typeface="Quicksand"/>
                <a:hlinkClick r:id="rId4"/>
              </a:rPr>
              <a:t>https://pixabay.com/vectors/eraser-school-supplies-office-23659/</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Notepad: </a:t>
            </a:r>
            <a:r>
              <a:rPr lang="en-GB" sz="1000" u="sng">
                <a:solidFill>
                  <a:schemeClr val="hlink"/>
                </a:solidFill>
                <a:highlight>
                  <a:schemeClr val="lt1"/>
                </a:highlight>
                <a:latin typeface="Quicksand"/>
                <a:ea typeface="Quicksand"/>
                <a:cs typeface="Quicksand"/>
                <a:sym typeface="Quicksand"/>
                <a:hlinkClick r:id="rId5"/>
              </a:rPr>
              <a:t>https://pixabay.com/vectors/school-exercise-book-study-learn-161701/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Scissors: </a:t>
            </a:r>
            <a:r>
              <a:rPr lang="en-GB" sz="1000" u="sng">
                <a:solidFill>
                  <a:schemeClr val="hlink"/>
                </a:solidFill>
                <a:highlight>
                  <a:schemeClr val="lt1"/>
                </a:highlight>
                <a:latin typeface="Quicksand"/>
                <a:ea typeface="Quicksand"/>
                <a:cs typeface="Quicksand"/>
                <a:sym typeface="Quicksand"/>
                <a:hlinkClick r:id="rId6"/>
              </a:rPr>
              <a:t>https://pixabay.com/vectors/cut-scissors-tool-1295044/</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Ruler: </a:t>
            </a:r>
            <a:r>
              <a:rPr lang="en-GB" sz="1000" u="sng">
                <a:solidFill>
                  <a:schemeClr val="hlink"/>
                </a:solidFill>
                <a:highlight>
                  <a:schemeClr val="lt1"/>
                </a:highlight>
                <a:latin typeface="Quicksand"/>
                <a:ea typeface="Quicksand"/>
                <a:cs typeface="Quicksand"/>
                <a:sym typeface="Quicksand"/>
                <a:hlinkClick r:id="rId7"/>
              </a:rPr>
              <a:t>https://pixabay.com/vectors/ruler-straight-edge-tool-geometry-145940/</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pen: </a:t>
            </a:r>
            <a:r>
              <a:rPr lang="en-GB" sz="1000" u="sng">
                <a:solidFill>
                  <a:schemeClr val="hlink"/>
                </a:solidFill>
                <a:highlight>
                  <a:schemeClr val="lt1"/>
                </a:highlight>
                <a:latin typeface="Quicksand"/>
                <a:ea typeface="Quicksand"/>
                <a:cs typeface="Quicksand"/>
                <a:sym typeface="Quicksand"/>
                <a:hlinkClick r:id="rId8"/>
              </a:rPr>
              <a:t>https://pixabay.com/illustrations/marker-sharpie-office-pen-paint-4643862/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coloured pencil: </a:t>
            </a:r>
            <a:r>
              <a:rPr lang="en-GB" sz="1000" u="sng">
                <a:solidFill>
                  <a:schemeClr val="hlink"/>
                </a:solidFill>
                <a:highlight>
                  <a:schemeClr val="lt1"/>
                </a:highlight>
                <a:latin typeface="Quicksand"/>
                <a:ea typeface="Quicksand"/>
                <a:cs typeface="Quicksand"/>
                <a:sym typeface="Quicksand"/>
                <a:hlinkClick r:id="rId9"/>
              </a:rPr>
              <a:t>https://pixabay.com/vectors/pencils-colored-pen-write-pencil-161141/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Sharpener: </a:t>
            </a:r>
            <a:r>
              <a:rPr lang="en-GB" sz="1000" u="sng">
                <a:solidFill>
                  <a:schemeClr val="hlink"/>
                </a:solidFill>
                <a:highlight>
                  <a:schemeClr val="lt1"/>
                </a:highlight>
                <a:latin typeface="Quicksand"/>
                <a:ea typeface="Quicksand"/>
                <a:cs typeface="Quicksand"/>
                <a:sym typeface="Quicksand"/>
                <a:hlinkClick r:id="rId10"/>
              </a:rPr>
              <a:t>https://pixabay.com/vectors/sharpener-stationery-school-pencil-4704862/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Glue: </a:t>
            </a:r>
            <a:r>
              <a:rPr lang="en-GB" sz="1000" u="sng">
                <a:solidFill>
                  <a:schemeClr val="hlink"/>
                </a:solidFill>
                <a:highlight>
                  <a:schemeClr val="lt1"/>
                </a:highlight>
                <a:latin typeface="Quicksand"/>
                <a:ea typeface="Quicksand"/>
                <a:cs typeface="Quicksand"/>
                <a:sym typeface="Quicksand"/>
                <a:hlinkClick r:id="rId11"/>
              </a:rPr>
              <a:t>https://pixabay.com/vectors/glue-bottle-orange-blue-fluid-306757/</a:t>
            </a:r>
            <a:r>
              <a:rPr lang="en-GB" sz="1000">
                <a:highlight>
                  <a:schemeClr val="lt1"/>
                </a:highlight>
                <a:latin typeface="Quicksand"/>
                <a:ea typeface="Quicksand"/>
                <a:cs typeface="Quicksand"/>
                <a:sym typeface="Quicksand"/>
              </a:rPr>
              <a:t>  </a:t>
            </a:r>
            <a:endParaRPr sz="1000">
              <a:latin typeface="Quicksand"/>
              <a:ea typeface="Quicksand"/>
              <a:cs typeface="Quicksand"/>
              <a:sym typeface="Quicksand"/>
            </a:endParaRPr>
          </a:p>
          <a:p>
            <a:pPr marL="0" lvl="0" indent="0" algn="ctr" rtl="0">
              <a:spcBef>
                <a:spcPts val="0"/>
              </a:spcBef>
              <a:spcAft>
                <a:spcPts val="0"/>
              </a:spcAft>
              <a:buNone/>
            </a:pPr>
            <a:endParaRPr sz="1000">
              <a:latin typeface="Quicksand"/>
              <a:ea typeface="Quicksand"/>
              <a:cs typeface="Quicksand"/>
              <a:sym typeface="Quicksand"/>
            </a:endParaRPr>
          </a:p>
          <a:p>
            <a:pPr marL="0" lvl="0" indent="0" algn="ctr" rtl="0">
              <a:spcBef>
                <a:spcPts val="0"/>
              </a:spcBef>
              <a:spcAft>
                <a:spcPts val="0"/>
              </a:spcAft>
              <a:buNone/>
            </a:pPr>
            <a:endParaRPr sz="1000">
              <a:latin typeface="Quicksand"/>
              <a:ea typeface="Quicksand"/>
              <a:cs typeface="Quicksand"/>
              <a:sym typeface="Quicksand"/>
            </a:endParaRPr>
          </a:p>
          <a:p>
            <a:pPr marL="0" lvl="0" indent="0" algn="ctr"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f165e1571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f165e1571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b="1">
                <a:highlight>
                  <a:schemeClr val="lt1"/>
                </a:highlight>
                <a:latin typeface="Quicksand"/>
                <a:ea typeface="Quicksand"/>
                <a:cs typeface="Quicksand"/>
                <a:sym typeface="Quicksand"/>
              </a:rPr>
              <a:t>Answer:</a:t>
            </a:r>
            <a:r>
              <a:rPr lang="en-GB" sz="1000">
                <a:highlight>
                  <a:schemeClr val="lt1"/>
                </a:highlight>
                <a:latin typeface="Quicksand"/>
                <a:ea typeface="Quicksand"/>
                <a:cs typeface="Quicksand"/>
                <a:sym typeface="Quicksand"/>
              </a:rPr>
              <a:t> Not sharp and sharp.</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Pencil: </a:t>
            </a:r>
            <a:r>
              <a:rPr lang="en-GB" sz="1000" u="sng">
                <a:solidFill>
                  <a:schemeClr val="hlink"/>
                </a:solidFill>
                <a:highlight>
                  <a:schemeClr val="lt1"/>
                </a:highlight>
                <a:latin typeface="Quicksand"/>
                <a:ea typeface="Quicksand"/>
                <a:cs typeface="Quicksand"/>
                <a:sym typeface="Quicksand"/>
                <a:hlinkClick r:id="rId3"/>
              </a:rPr>
              <a:t>https://pixabay.com/vectors/school-pencil-pen-write-sketch-153561/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Eraser: </a:t>
            </a:r>
            <a:r>
              <a:rPr lang="en-GB" sz="1000" u="sng">
                <a:solidFill>
                  <a:schemeClr val="hlink"/>
                </a:solidFill>
                <a:highlight>
                  <a:schemeClr val="lt1"/>
                </a:highlight>
                <a:latin typeface="Quicksand"/>
                <a:ea typeface="Quicksand"/>
                <a:cs typeface="Quicksand"/>
                <a:sym typeface="Quicksand"/>
                <a:hlinkClick r:id="rId4"/>
              </a:rPr>
              <a:t>https://pixabay.com/vectors/eraser-school-supplies-office-23659/</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Notepad: </a:t>
            </a:r>
            <a:r>
              <a:rPr lang="en-GB" sz="1000" u="sng">
                <a:solidFill>
                  <a:schemeClr val="hlink"/>
                </a:solidFill>
                <a:highlight>
                  <a:schemeClr val="lt1"/>
                </a:highlight>
                <a:latin typeface="Quicksand"/>
                <a:ea typeface="Quicksand"/>
                <a:cs typeface="Quicksand"/>
                <a:sym typeface="Quicksand"/>
                <a:hlinkClick r:id="rId5"/>
              </a:rPr>
              <a:t>https://pixabay.com/vectors/school-exercise-book-study-learn-161701/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Scissors: </a:t>
            </a:r>
            <a:r>
              <a:rPr lang="en-GB" sz="1000" u="sng">
                <a:solidFill>
                  <a:schemeClr val="hlink"/>
                </a:solidFill>
                <a:highlight>
                  <a:schemeClr val="lt1"/>
                </a:highlight>
                <a:latin typeface="Quicksand"/>
                <a:ea typeface="Quicksand"/>
                <a:cs typeface="Quicksand"/>
                <a:sym typeface="Quicksand"/>
                <a:hlinkClick r:id="rId6"/>
              </a:rPr>
              <a:t>https://pixabay.com/vectors/cut-scissors-tool-1295044/</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Ruler: </a:t>
            </a:r>
            <a:r>
              <a:rPr lang="en-GB" sz="1000" u="sng">
                <a:solidFill>
                  <a:schemeClr val="hlink"/>
                </a:solidFill>
                <a:highlight>
                  <a:schemeClr val="lt1"/>
                </a:highlight>
                <a:latin typeface="Quicksand"/>
                <a:ea typeface="Quicksand"/>
                <a:cs typeface="Quicksand"/>
                <a:sym typeface="Quicksand"/>
                <a:hlinkClick r:id="rId7"/>
              </a:rPr>
              <a:t>https://pixabay.com/vectors/ruler-straight-edge-tool-geometry-145940/</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pen: </a:t>
            </a:r>
            <a:r>
              <a:rPr lang="en-GB" sz="1000" u="sng">
                <a:solidFill>
                  <a:schemeClr val="hlink"/>
                </a:solidFill>
                <a:highlight>
                  <a:schemeClr val="lt1"/>
                </a:highlight>
                <a:latin typeface="Quicksand"/>
                <a:ea typeface="Quicksand"/>
                <a:cs typeface="Quicksand"/>
                <a:sym typeface="Quicksand"/>
                <a:hlinkClick r:id="rId8"/>
              </a:rPr>
              <a:t>https://pixabay.com/illustrations/marker-sharpie-office-pen-paint-4643862/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coloured pencil: </a:t>
            </a:r>
            <a:r>
              <a:rPr lang="en-GB" sz="1000" u="sng">
                <a:solidFill>
                  <a:schemeClr val="hlink"/>
                </a:solidFill>
                <a:highlight>
                  <a:schemeClr val="lt1"/>
                </a:highlight>
                <a:latin typeface="Quicksand"/>
                <a:ea typeface="Quicksand"/>
                <a:cs typeface="Quicksand"/>
                <a:sym typeface="Quicksand"/>
                <a:hlinkClick r:id="rId9"/>
              </a:rPr>
              <a:t>https://pixabay.com/vectors/pencils-colored-pen-write-pencil-161141/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Sharpener: </a:t>
            </a:r>
            <a:r>
              <a:rPr lang="en-GB" sz="1000" u="sng">
                <a:solidFill>
                  <a:schemeClr val="hlink"/>
                </a:solidFill>
                <a:highlight>
                  <a:schemeClr val="lt1"/>
                </a:highlight>
                <a:latin typeface="Quicksand"/>
                <a:ea typeface="Quicksand"/>
                <a:cs typeface="Quicksand"/>
                <a:sym typeface="Quicksand"/>
                <a:hlinkClick r:id="rId10"/>
              </a:rPr>
              <a:t>https://pixabay.com/vectors/sharpener-stationery-school-pencil-4704862/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Glue: </a:t>
            </a:r>
            <a:r>
              <a:rPr lang="en-GB" sz="1000" u="sng">
                <a:solidFill>
                  <a:schemeClr val="hlink"/>
                </a:solidFill>
                <a:highlight>
                  <a:schemeClr val="lt1"/>
                </a:highlight>
                <a:latin typeface="Quicksand"/>
                <a:ea typeface="Quicksand"/>
                <a:cs typeface="Quicksand"/>
                <a:sym typeface="Quicksand"/>
                <a:hlinkClick r:id="rId11"/>
              </a:rPr>
              <a:t>https://pixabay.com/vectors/glue-bottle-orange-blue-fluid-306757/</a:t>
            </a:r>
            <a:r>
              <a:rPr lang="en-GB" sz="1000">
                <a:highlight>
                  <a:schemeClr val="lt1"/>
                </a:highlight>
                <a:latin typeface="Quicksand"/>
                <a:ea typeface="Quicksand"/>
                <a:cs typeface="Quicksand"/>
                <a:sym typeface="Quicksand"/>
              </a:rPr>
              <a:t>  </a:t>
            </a:r>
            <a:endParaRPr sz="1000">
              <a:latin typeface="Quicksand"/>
              <a:ea typeface="Quicksand"/>
              <a:cs typeface="Quicksand"/>
              <a:sym typeface="Quicksand"/>
            </a:endParaRPr>
          </a:p>
          <a:p>
            <a:pPr marL="0" lvl="0" indent="0" algn="ctr" rtl="0">
              <a:spcBef>
                <a:spcPts val="0"/>
              </a:spcBef>
              <a:spcAft>
                <a:spcPts val="0"/>
              </a:spcAft>
              <a:buNone/>
            </a:pPr>
            <a:endParaRPr sz="1000">
              <a:latin typeface="Quicksand"/>
              <a:ea typeface="Quicksand"/>
              <a:cs typeface="Quicksand"/>
              <a:sym typeface="Quicksand"/>
            </a:endParaRPr>
          </a:p>
          <a:p>
            <a:pPr marL="0" lvl="0" indent="0" algn="ctr" rtl="0">
              <a:spcBef>
                <a:spcPts val="0"/>
              </a:spcBef>
              <a:spcAft>
                <a:spcPts val="0"/>
              </a:spcAft>
              <a:buNone/>
            </a:pPr>
            <a:endParaRPr sz="1000">
              <a:latin typeface="Quicksand"/>
              <a:ea typeface="Quicksand"/>
              <a:cs typeface="Quicksand"/>
              <a:sym typeface="Quicksand"/>
            </a:endParaRPr>
          </a:p>
          <a:p>
            <a:pPr marL="0" lvl="0" indent="0" algn="ctr"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52292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ed44502e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ed44502e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7274" lvl="0" indent="0" algn="l" rtl="0">
              <a:spcBef>
                <a:spcPts val="0"/>
              </a:spcBef>
              <a:spcAft>
                <a:spcPts val="0"/>
              </a:spcAft>
              <a:buNone/>
            </a:pPr>
            <a:r>
              <a:rPr lang="en-GB" sz="1000" b="1">
                <a:latin typeface="Quicksand"/>
                <a:ea typeface="Quicksand"/>
                <a:cs typeface="Quicksand"/>
                <a:sym typeface="Quicksand"/>
              </a:rPr>
              <a:t>Note:</a:t>
            </a:r>
            <a:r>
              <a:rPr lang="en-GB" sz="1000">
                <a:latin typeface="Quicksand"/>
                <a:ea typeface="Quicksand"/>
                <a:cs typeface="Quicksand"/>
                <a:sym typeface="Quicksand"/>
              </a:rPr>
              <a:t> This slide requires the teacher to drag objects to different places on the slide. In order to complete this activity, the slides should be temporarily shown out of ‘present’ mode.</a:t>
            </a:r>
            <a:endParaRPr sz="1000">
              <a:latin typeface="Quicksand"/>
              <a:ea typeface="Quicksand"/>
              <a:cs typeface="Quicksand"/>
              <a:sym typeface="Quicksand"/>
            </a:endParaRPr>
          </a:p>
          <a:p>
            <a:pPr marL="0" marR="7274"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highlight>
                  <a:srgbClr val="FFFFFF"/>
                </a:highlight>
                <a:latin typeface="Quicksand"/>
                <a:ea typeface="Quicksand"/>
                <a:cs typeface="Quicksand"/>
                <a:sym typeface="Quicksand"/>
              </a:rPr>
              <a:t>Encourage the learners to think of different ways to group the objects, rather than solely using colour. Drag the objects into the spaces provided. Possible answers may include:</a:t>
            </a:r>
            <a:endParaRPr sz="100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highlight>
                  <a:srgbClr val="FFFFFF"/>
                </a:highlight>
                <a:latin typeface="Quicksand"/>
                <a:ea typeface="Quicksand"/>
                <a:cs typeface="Quicksand"/>
                <a:sym typeface="Quicksand"/>
              </a:rPr>
              <a:t>Has metal; doesn’t have metal</a:t>
            </a:r>
            <a:endParaRPr sz="100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highlight>
                  <a:srgbClr val="FFFFFF"/>
                </a:highlight>
                <a:latin typeface="Quicksand"/>
                <a:ea typeface="Quicksand"/>
                <a:cs typeface="Quicksand"/>
                <a:sym typeface="Quicksand"/>
              </a:rPr>
              <a:t>Made of wood; isn’t made of wood</a:t>
            </a:r>
            <a:endParaRPr sz="100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highlight>
                  <a:srgbClr val="FFFFFF"/>
                </a:highlight>
                <a:latin typeface="Quicksand"/>
                <a:ea typeface="Quicksand"/>
                <a:cs typeface="Quicksand"/>
                <a:sym typeface="Quicksand"/>
              </a:rPr>
              <a:t>Can draw with; can’t draw with</a:t>
            </a:r>
            <a:endParaRPr sz="1000">
              <a:latin typeface="Quicksand"/>
              <a:ea typeface="Quicksand"/>
              <a:cs typeface="Quicksand"/>
              <a:sym typeface="Quicksand"/>
            </a:endParaRPr>
          </a:p>
          <a:p>
            <a:pPr marL="0" marR="7274"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Pencil: </a:t>
            </a:r>
            <a:r>
              <a:rPr lang="en-GB" sz="1000" u="sng">
                <a:solidFill>
                  <a:schemeClr val="hlink"/>
                </a:solidFill>
                <a:highlight>
                  <a:schemeClr val="lt1"/>
                </a:highlight>
                <a:latin typeface="Quicksand"/>
                <a:ea typeface="Quicksand"/>
                <a:cs typeface="Quicksand"/>
                <a:sym typeface="Quicksand"/>
                <a:hlinkClick r:id="rId3"/>
              </a:rPr>
              <a:t>https://pixabay.com/vectors/school-pencil-pen-write-sketch-153561/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Eraser: </a:t>
            </a:r>
            <a:r>
              <a:rPr lang="en-GB" sz="1000" u="sng">
                <a:solidFill>
                  <a:schemeClr val="hlink"/>
                </a:solidFill>
                <a:highlight>
                  <a:schemeClr val="lt1"/>
                </a:highlight>
                <a:latin typeface="Quicksand"/>
                <a:ea typeface="Quicksand"/>
                <a:cs typeface="Quicksand"/>
                <a:sym typeface="Quicksand"/>
                <a:hlinkClick r:id="rId4"/>
              </a:rPr>
              <a:t>https://pixabay.com/vectors/eraser-school-supplies-office-23659/</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Notepad: </a:t>
            </a:r>
            <a:r>
              <a:rPr lang="en-GB" sz="1000" u="sng">
                <a:solidFill>
                  <a:schemeClr val="hlink"/>
                </a:solidFill>
                <a:highlight>
                  <a:schemeClr val="lt1"/>
                </a:highlight>
                <a:latin typeface="Quicksand"/>
                <a:ea typeface="Quicksand"/>
                <a:cs typeface="Quicksand"/>
                <a:sym typeface="Quicksand"/>
                <a:hlinkClick r:id="rId5"/>
              </a:rPr>
              <a:t>https://pixabay.com/vectors/school-exercise-book-study-learn-161701/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Scissors: </a:t>
            </a:r>
            <a:r>
              <a:rPr lang="en-GB" sz="1000" u="sng">
                <a:solidFill>
                  <a:schemeClr val="hlink"/>
                </a:solidFill>
                <a:highlight>
                  <a:schemeClr val="lt1"/>
                </a:highlight>
                <a:latin typeface="Quicksand"/>
                <a:ea typeface="Quicksand"/>
                <a:cs typeface="Quicksand"/>
                <a:sym typeface="Quicksand"/>
                <a:hlinkClick r:id="rId6"/>
              </a:rPr>
              <a:t>https://pixabay.com/vectors/cut-scissors-tool-1295044/</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Ruler: </a:t>
            </a:r>
            <a:r>
              <a:rPr lang="en-GB" sz="1000" u="sng">
                <a:solidFill>
                  <a:schemeClr val="hlink"/>
                </a:solidFill>
                <a:highlight>
                  <a:schemeClr val="lt1"/>
                </a:highlight>
                <a:latin typeface="Quicksand"/>
                <a:ea typeface="Quicksand"/>
                <a:cs typeface="Quicksand"/>
                <a:sym typeface="Quicksand"/>
                <a:hlinkClick r:id="rId7"/>
              </a:rPr>
              <a:t>https://pixabay.com/vectors/ruler-straight-edge-tool-geometry-145940/</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pen: </a:t>
            </a:r>
            <a:r>
              <a:rPr lang="en-GB" sz="1000" u="sng">
                <a:solidFill>
                  <a:schemeClr val="hlink"/>
                </a:solidFill>
                <a:highlight>
                  <a:schemeClr val="lt1"/>
                </a:highlight>
                <a:latin typeface="Quicksand"/>
                <a:ea typeface="Quicksand"/>
                <a:cs typeface="Quicksand"/>
                <a:sym typeface="Quicksand"/>
                <a:hlinkClick r:id="rId8"/>
              </a:rPr>
              <a:t>https://pixabay.com/illustrations/marker-sharpie-office-pen-paint-4643862/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coloured pencil: </a:t>
            </a:r>
            <a:r>
              <a:rPr lang="en-GB" sz="1000" u="sng">
                <a:solidFill>
                  <a:schemeClr val="hlink"/>
                </a:solidFill>
                <a:highlight>
                  <a:schemeClr val="lt1"/>
                </a:highlight>
                <a:latin typeface="Quicksand"/>
                <a:ea typeface="Quicksand"/>
                <a:cs typeface="Quicksand"/>
                <a:sym typeface="Quicksand"/>
                <a:hlinkClick r:id="rId9"/>
              </a:rPr>
              <a:t>https://pixabay.com/vectors/pencils-colored-pen-write-pencil-161141/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Sharpener: </a:t>
            </a:r>
            <a:r>
              <a:rPr lang="en-GB" sz="1000" u="sng">
                <a:solidFill>
                  <a:schemeClr val="hlink"/>
                </a:solidFill>
                <a:highlight>
                  <a:schemeClr val="lt1"/>
                </a:highlight>
                <a:latin typeface="Quicksand"/>
                <a:ea typeface="Quicksand"/>
                <a:cs typeface="Quicksand"/>
                <a:sym typeface="Quicksand"/>
                <a:hlinkClick r:id="rId10"/>
              </a:rPr>
              <a:t>https://pixabay.com/vectors/sharpener-stationery-school-pencil-4704862/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Glue: </a:t>
            </a:r>
            <a:r>
              <a:rPr lang="en-GB" sz="1000" u="sng">
                <a:solidFill>
                  <a:schemeClr val="hlink"/>
                </a:solidFill>
                <a:highlight>
                  <a:schemeClr val="lt1"/>
                </a:highlight>
                <a:latin typeface="Quicksand"/>
                <a:ea typeface="Quicksand"/>
                <a:cs typeface="Quicksand"/>
                <a:sym typeface="Quicksand"/>
                <a:hlinkClick r:id="rId11"/>
              </a:rPr>
              <a:t>https://pixabay.com/vectors/glue-bottle-orange-blue-fluid-306757/</a:t>
            </a:r>
            <a:r>
              <a:rPr lang="en-GB" sz="1000">
                <a:highlight>
                  <a:schemeClr val="lt1"/>
                </a:highlight>
                <a:latin typeface="Quicksand"/>
                <a:ea typeface="Quicksand"/>
                <a:cs typeface="Quicksand"/>
                <a:sym typeface="Quicksand"/>
              </a:rPr>
              <a:t>  </a:t>
            </a:r>
            <a:endParaRPr sz="1000"/>
          </a:p>
          <a:p>
            <a:pPr marL="0" lvl="0" indent="0" algn="ctr" rtl="0">
              <a:spcBef>
                <a:spcPts val="0"/>
              </a:spcBef>
              <a:spcAft>
                <a:spcPts val="0"/>
              </a:spcAft>
              <a:buNone/>
            </a:pPr>
            <a:endParaRPr/>
          </a:p>
          <a:p>
            <a:pPr marL="0" lvl="0" indent="0" algn="ctr" rtl="0">
              <a:spcBef>
                <a:spcPts val="0"/>
              </a:spcBef>
              <a:spcAft>
                <a:spcPts val="0"/>
              </a:spcAft>
              <a:buNone/>
            </a:pPr>
            <a:endParaRPr>
              <a:latin typeface="Quicksand"/>
              <a:ea typeface="Quicksand"/>
              <a:cs typeface="Quicksand"/>
              <a:sym typeface="Quicksand"/>
            </a:endParaRPr>
          </a:p>
          <a:p>
            <a:pPr marL="0" lvl="0" indent="0" algn="ctr"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f165e1571_0_3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f165e157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highlight>
                  <a:srgbClr val="FFFFFF"/>
                </a:highlight>
                <a:latin typeface="Quicksand"/>
                <a:ea typeface="Quicksand"/>
                <a:cs typeface="Quicksand"/>
                <a:sym typeface="Quicksand"/>
              </a:rPr>
              <a:t>Explain to the learners that they have been using attributes to group the objects. Click to animate the attributes (colour, material), and the explanation of an attribute and share with the learners. </a:t>
            </a:r>
            <a:endParaRPr sz="1000">
              <a:solidFill>
                <a:srgbClr val="434343"/>
              </a:solidFill>
              <a:highlight>
                <a:schemeClr val="lt1"/>
              </a:highlight>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Pencil: </a:t>
            </a:r>
            <a:r>
              <a:rPr lang="en-GB" sz="1000" u="sng">
                <a:solidFill>
                  <a:schemeClr val="hlink"/>
                </a:solidFill>
                <a:highlight>
                  <a:schemeClr val="lt1"/>
                </a:highlight>
                <a:latin typeface="Quicksand"/>
                <a:ea typeface="Quicksand"/>
                <a:cs typeface="Quicksand"/>
                <a:sym typeface="Quicksand"/>
                <a:hlinkClick r:id="rId3"/>
              </a:rPr>
              <a:t>https://pixabay.com/vectors/school-pencil-pen-write-sketch-153561/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Eraser: </a:t>
            </a:r>
            <a:r>
              <a:rPr lang="en-GB" sz="1000" u="sng">
                <a:solidFill>
                  <a:schemeClr val="hlink"/>
                </a:solidFill>
                <a:highlight>
                  <a:schemeClr val="lt1"/>
                </a:highlight>
                <a:latin typeface="Quicksand"/>
                <a:ea typeface="Quicksand"/>
                <a:cs typeface="Quicksand"/>
                <a:sym typeface="Quicksand"/>
                <a:hlinkClick r:id="rId4"/>
              </a:rPr>
              <a:t>https://pixabay.com/vectors/eraser-school-supplies-office-23659/</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Notepad: </a:t>
            </a:r>
            <a:r>
              <a:rPr lang="en-GB" sz="1000" u="sng">
                <a:solidFill>
                  <a:schemeClr val="hlink"/>
                </a:solidFill>
                <a:highlight>
                  <a:schemeClr val="lt1"/>
                </a:highlight>
                <a:latin typeface="Quicksand"/>
                <a:ea typeface="Quicksand"/>
                <a:cs typeface="Quicksand"/>
                <a:sym typeface="Quicksand"/>
                <a:hlinkClick r:id="rId5"/>
              </a:rPr>
              <a:t>https://pixabay.com/vectors/school-exercise-book-study-learn-161701/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Scissors: </a:t>
            </a:r>
            <a:r>
              <a:rPr lang="en-GB" sz="1000" u="sng">
                <a:solidFill>
                  <a:schemeClr val="hlink"/>
                </a:solidFill>
                <a:highlight>
                  <a:schemeClr val="lt1"/>
                </a:highlight>
                <a:latin typeface="Quicksand"/>
                <a:ea typeface="Quicksand"/>
                <a:cs typeface="Quicksand"/>
                <a:sym typeface="Quicksand"/>
                <a:hlinkClick r:id="rId6"/>
              </a:rPr>
              <a:t>https://pixabay.com/vectors/cut-scissors-tool-1295044/</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Ruler: </a:t>
            </a:r>
            <a:r>
              <a:rPr lang="en-GB" sz="1000" u="sng">
                <a:solidFill>
                  <a:schemeClr val="hlink"/>
                </a:solidFill>
                <a:highlight>
                  <a:schemeClr val="lt1"/>
                </a:highlight>
                <a:latin typeface="Quicksand"/>
                <a:ea typeface="Quicksand"/>
                <a:cs typeface="Quicksand"/>
                <a:sym typeface="Quicksand"/>
                <a:hlinkClick r:id="rId7"/>
              </a:rPr>
              <a:t>https://pixabay.com/vectors/ruler-straight-edge-tool-geometry-145940/</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pen: </a:t>
            </a:r>
            <a:r>
              <a:rPr lang="en-GB" sz="1000" u="sng">
                <a:solidFill>
                  <a:schemeClr val="hlink"/>
                </a:solidFill>
                <a:highlight>
                  <a:schemeClr val="lt1"/>
                </a:highlight>
                <a:latin typeface="Quicksand"/>
                <a:ea typeface="Quicksand"/>
                <a:cs typeface="Quicksand"/>
                <a:sym typeface="Quicksand"/>
                <a:hlinkClick r:id="rId8"/>
              </a:rPr>
              <a:t>https://pixabay.com/illustrations/marker-sharpie-office-pen-paint-4643862/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Red coloured pencil: </a:t>
            </a:r>
            <a:r>
              <a:rPr lang="en-GB" sz="1000" u="sng">
                <a:solidFill>
                  <a:schemeClr val="hlink"/>
                </a:solidFill>
                <a:highlight>
                  <a:schemeClr val="lt1"/>
                </a:highlight>
                <a:latin typeface="Quicksand"/>
                <a:ea typeface="Quicksand"/>
                <a:cs typeface="Quicksand"/>
                <a:sym typeface="Quicksand"/>
                <a:hlinkClick r:id="rId9"/>
              </a:rPr>
              <a:t>https://pixabay.com/vectors/pencils-colored-pen-write-pencil-161141/</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Sharpener: </a:t>
            </a:r>
            <a:r>
              <a:rPr lang="en-GB" sz="1000" u="sng">
                <a:solidFill>
                  <a:schemeClr val="hlink"/>
                </a:solidFill>
                <a:highlight>
                  <a:schemeClr val="lt1"/>
                </a:highlight>
                <a:latin typeface="Quicksand"/>
                <a:ea typeface="Quicksand"/>
                <a:cs typeface="Quicksand"/>
                <a:sym typeface="Quicksand"/>
                <a:hlinkClick r:id="rId10"/>
              </a:rPr>
              <a:t>https://pixabay.com/vectors/sharpener-stationery-school-pencil-4704862/</a:t>
            </a:r>
            <a:r>
              <a:rPr lang="en-GB" sz="1000">
                <a:highlight>
                  <a:schemeClr val="lt1"/>
                </a:highlight>
                <a:latin typeface="Quicksand"/>
                <a:ea typeface="Quicksand"/>
                <a:cs typeface="Quicksand"/>
                <a:sym typeface="Quicksand"/>
              </a:rPr>
              <a:t> </a:t>
            </a:r>
            <a:endParaRPr sz="100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a:highlight>
                  <a:schemeClr val="lt1"/>
                </a:highlight>
                <a:latin typeface="Quicksand"/>
                <a:ea typeface="Quicksand"/>
                <a:cs typeface="Quicksand"/>
                <a:sym typeface="Quicksand"/>
              </a:rPr>
              <a:t>Glue: </a:t>
            </a:r>
            <a:r>
              <a:rPr lang="en-GB" sz="1000" u="sng">
                <a:solidFill>
                  <a:schemeClr val="hlink"/>
                </a:solidFill>
                <a:highlight>
                  <a:schemeClr val="lt1"/>
                </a:highlight>
                <a:latin typeface="Quicksand"/>
                <a:ea typeface="Quicksand"/>
                <a:cs typeface="Quicksand"/>
                <a:sym typeface="Quicksand"/>
                <a:hlinkClick r:id="rId11"/>
              </a:rPr>
              <a:t>https://pixabay.com/vectors/glue-bottle-orange-blue-fluid-306757/</a:t>
            </a:r>
            <a:r>
              <a:rPr lang="en-GB" sz="1000">
                <a:highlight>
                  <a:schemeClr val="lt1"/>
                </a:highlight>
                <a:latin typeface="Quicksand"/>
                <a:ea typeface="Quicksand"/>
                <a:cs typeface="Quicksand"/>
                <a:sym typeface="Quicksand"/>
              </a:rPr>
              <a:t>  </a:t>
            </a:r>
            <a:endParaRPr sz="1000">
              <a:latin typeface="Quicksand"/>
              <a:ea typeface="Quicksand"/>
              <a:cs typeface="Quicksand"/>
              <a:sym typeface="Quicksa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f1e01105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f1e0110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highlight>
                  <a:srgbClr val="FFFFFF"/>
                </a:highlight>
                <a:latin typeface="Quicksand"/>
                <a:ea typeface="Quicksand"/>
                <a:cs typeface="Quicksand"/>
                <a:sym typeface="Quicksand"/>
              </a:rPr>
              <a:t>Tell the learners to ask and answer the questions with their elbow partner. </a:t>
            </a:r>
            <a:endParaRPr sz="1000">
              <a:highlight>
                <a:srgbClr val="FFFFFF"/>
              </a:highlight>
              <a:latin typeface="Quicksand"/>
              <a:ea typeface="Quicksand"/>
              <a:cs typeface="Quicksand"/>
              <a:sym typeface="Quicksand"/>
            </a:endParaRPr>
          </a:p>
          <a:p>
            <a:pPr marL="0" lvl="0" indent="0" algn="l" rtl="0">
              <a:spcBef>
                <a:spcPts val="0"/>
              </a:spcBef>
              <a:spcAft>
                <a:spcPts val="0"/>
              </a:spcAft>
              <a:buNone/>
            </a:pPr>
            <a:endParaRPr sz="1000">
              <a:highlight>
                <a:srgbClr val="FFFFFF"/>
              </a:highlight>
              <a:latin typeface="Quicksand"/>
              <a:ea typeface="Quicksand"/>
              <a:cs typeface="Quicksand"/>
              <a:sym typeface="Quicksand"/>
            </a:endParaRPr>
          </a:p>
          <a:p>
            <a:pPr marL="0" lvl="0" indent="0" algn="l" rtl="0">
              <a:spcBef>
                <a:spcPts val="0"/>
              </a:spcBef>
              <a:spcAft>
                <a:spcPts val="0"/>
              </a:spcAft>
              <a:buNone/>
            </a:pPr>
            <a:r>
              <a:rPr lang="en-GB" sz="1000">
                <a:highlight>
                  <a:srgbClr val="FFFFFF"/>
                </a:highlight>
                <a:latin typeface="Quicksand"/>
                <a:ea typeface="Quicksand"/>
                <a:cs typeface="Quicksand"/>
                <a:sym typeface="Quicksand"/>
              </a:rPr>
              <a:t>Ask the learners, “What do you notice about the questions?”. Click to share the bullet points, explaining:</a:t>
            </a:r>
            <a:endParaRPr sz="100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highlight>
                  <a:srgbClr val="FFFFFF"/>
                </a:highlight>
                <a:latin typeface="Quicksand"/>
                <a:ea typeface="Quicksand"/>
                <a:cs typeface="Quicksand"/>
                <a:sym typeface="Quicksand"/>
              </a:rPr>
              <a:t>All of the questions can be answered with yes or no</a:t>
            </a:r>
            <a:endParaRPr sz="100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highlight>
                  <a:srgbClr val="FFFFFF"/>
                </a:highlight>
                <a:latin typeface="Quicksand"/>
                <a:ea typeface="Quicksand"/>
                <a:cs typeface="Quicksand"/>
                <a:sym typeface="Quicksand"/>
              </a:rPr>
              <a:t>All of the questions start with is or does</a:t>
            </a:r>
            <a:endParaRPr sz="100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highlight>
                  <a:srgbClr val="FFFFFF"/>
                </a:highlight>
                <a:latin typeface="Quicksand"/>
                <a:ea typeface="Quicksand"/>
                <a:cs typeface="Quicksand"/>
                <a:sym typeface="Quicksand"/>
              </a:rPr>
              <a:t>The answers are facts, so all of the learners should have the same answer</a:t>
            </a:r>
            <a:endParaRPr sz="1000">
              <a:highlight>
                <a:srgbClr val="FFFFFF"/>
              </a:highlight>
              <a:latin typeface="Quicksand"/>
              <a:ea typeface="Quicksand"/>
              <a:cs typeface="Quicksand"/>
              <a:sym typeface="Quicksand"/>
            </a:endParaRPr>
          </a:p>
          <a:p>
            <a:pPr marL="0" lvl="0" indent="0" algn="l" rtl="0">
              <a:spcBef>
                <a:spcPts val="0"/>
              </a:spcBef>
              <a:spcAft>
                <a:spcPts val="0"/>
              </a:spcAft>
              <a:buNone/>
            </a:pPr>
            <a:endParaRPr sz="1000">
              <a:highlight>
                <a:srgbClr val="FFFFFF"/>
              </a:highlight>
              <a:latin typeface="Quicksand"/>
              <a:ea typeface="Quicksand"/>
              <a:cs typeface="Quicksand"/>
              <a:sym typeface="Quicksand"/>
            </a:endParaRPr>
          </a:p>
          <a:p>
            <a:pPr marL="0" lvl="0" indent="0" algn="l" rtl="0">
              <a:spcBef>
                <a:spcPts val="0"/>
              </a:spcBef>
              <a:spcAft>
                <a:spcPts val="0"/>
              </a:spcAft>
              <a:buNone/>
            </a:pPr>
            <a:r>
              <a:rPr lang="en-GB" sz="1000">
                <a:highlight>
                  <a:srgbClr val="FFFFFF"/>
                </a:highlight>
                <a:latin typeface="Quicksand"/>
                <a:ea typeface="Quicksand"/>
                <a:cs typeface="Quicksand"/>
                <a:sym typeface="Quicksand"/>
              </a:rPr>
              <a:t>Encourage the learners to use this information when they are thinking of their own questions.</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f1e01105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f1e0110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highlight>
                  <a:srgbClr val="FFFFFF"/>
                </a:highlight>
                <a:latin typeface="Quicksand"/>
                <a:ea typeface="Quicksand"/>
                <a:cs typeface="Quicksand"/>
                <a:sym typeface="Quicksand"/>
              </a:rPr>
              <a:t>Tell the learners to ask and answer the questions with their elbow partner. </a:t>
            </a:r>
            <a:endParaRPr sz="1000">
              <a:highlight>
                <a:srgbClr val="FFFFFF"/>
              </a:highlight>
              <a:latin typeface="Quicksand"/>
              <a:ea typeface="Quicksand"/>
              <a:cs typeface="Quicksand"/>
              <a:sym typeface="Quicksand"/>
            </a:endParaRPr>
          </a:p>
          <a:p>
            <a:pPr marL="0" lvl="0" indent="0" algn="l" rtl="0">
              <a:spcBef>
                <a:spcPts val="0"/>
              </a:spcBef>
              <a:spcAft>
                <a:spcPts val="0"/>
              </a:spcAft>
              <a:buNone/>
            </a:pPr>
            <a:endParaRPr sz="1000">
              <a:highlight>
                <a:srgbClr val="FFFFFF"/>
              </a:highlight>
              <a:latin typeface="Quicksand"/>
              <a:ea typeface="Quicksand"/>
              <a:cs typeface="Quicksand"/>
              <a:sym typeface="Quicksand"/>
            </a:endParaRPr>
          </a:p>
          <a:p>
            <a:pPr marL="0" lvl="0" indent="0" algn="l" rtl="0">
              <a:spcBef>
                <a:spcPts val="0"/>
              </a:spcBef>
              <a:spcAft>
                <a:spcPts val="0"/>
              </a:spcAft>
              <a:buNone/>
            </a:pPr>
            <a:r>
              <a:rPr lang="en-GB" sz="1000">
                <a:highlight>
                  <a:srgbClr val="FFFFFF"/>
                </a:highlight>
                <a:latin typeface="Quicksand"/>
                <a:ea typeface="Quicksand"/>
                <a:cs typeface="Quicksand"/>
                <a:sym typeface="Quicksand"/>
              </a:rPr>
              <a:t>Ask the learners, “What do you notice about the questions?”. Click to share the bullet points, explaining:</a:t>
            </a:r>
            <a:endParaRPr sz="100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highlight>
                  <a:srgbClr val="FFFFFF"/>
                </a:highlight>
                <a:latin typeface="Quicksand"/>
                <a:ea typeface="Quicksand"/>
                <a:cs typeface="Quicksand"/>
                <a:sym typeface="Quicksand"/>
              </a:rPr>
              <a:t>All of the questions can be answered with yes or no</a:t>
            </a:r>
            <a:endParaRPr sz="100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highlight>
                  <a:srgbClr val="FFFFFF"/>
                </a:highlight>
                <a:latin typeface="Quicksand"/>
                <a:ea typeface="Quicksand"/>
                <a:cs typeface="Quicksand"/>
                <a:sym typeface="Quicksand"/>
              </a:rPr>
              <a:t>All of the questions start with is or does</a:t>
            </a:r>
            <a:endParaRPr sz="100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highlight>
                  <a:srgbClr val="FFFFFF"/>
                </a:highlight>
                <a:latin typeface="Quicksand"/>
                <a:ea typeface="Quicksand"/>
                <a:cs typeface="Quicksand"/>
                <a:sym typeface="Quicksand"/>
              </a:rPr>
              <a:t>The answers are facts, so all of the learners should have the same answer</a:t>
            </a:r>
            <a:endParaRPr sz="1000">
              <a:highlight>
                <a:srgbClr val="FFFFFF"/>
              </a:highlight>
              <a:latin typeface="Quicksand"/>
              <a:ea typeface="Quicksand"/>
              <a:cs typeface="Quicksand"/>
              <a:sym typeface="Quicksand"/>
            </a:endParaRPr>
          </a:p>
          <a:p>
            <a:pPr marL="0" lvl="0" indent="0" algn="l" rtl="0">
              <a:spcBef>
                <a:spcPts val="0"/>
              </a:spcBef>
              <a:spcAft>
                <a:spcPts val="0"/>
              </a:spcAft>
              <a:buNone/>
            </a:pPr>
            <a:endParaRPr sz="1000">
              <a:highlight>
                <a:srgbClr val="FFFFFF"/>
              </a:highlight>
              <a:latin typeface="Quicksand"/>
              <a:ea typeface="Quicksand"/>
              <a:cs typeface="Quicksand"/>
              <a:sym typeface="Quicksand"/>
            </a:endParaRPr>
          </a:p>
          <a:p>
            <a:pPr marL="0" lvl="0" indent="0" algn="l" rtl="0">
              <a:spcBef>
                <a:spcPts val="0"/>
              </a:spcBef>
              <a:spcAft>
                <a:spcPts val="0"/>
              </a:spcAft>
              <a:buNone/>
            </a:pPr>
            <a:r>
              <a:rPr lang="en-GB" sz="1000">
                <a:highlight>
                  <a:srgbClr val="FFFFFF"/>
                </a:highlight>
                <a:latin typeface="Quicksand"/>
                <a:ea typeface="Quicksand"/>
                <a:cs typeface="Quicksand"/>
                <a:sym typeface="Quicksand"/>
              </a:rPr>
              <a:t>Encourage the learners to use this information when they are thinking of their own questions.</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extLst>
      <p:ext uri="{BB962C8B-B14F-4D97-AF65-F5344CB8AC3E}">
        <p14:creationId xmlns:p14="http://schemas.microsoft.com/office/powerpoint/2010/main" val="3182993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f165e1571_0_3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f165e1571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highlight>
                  <a:srgbClr val="FFFFFF"/>
                </a:highlight>
                <a:latin typeface="Quicksand"/>
                <a:ea typeface="Quicksand"/>
                <a:cs typeface="Quicksand"/>
                <a:sym typeface="Quicksand"/>
              </a:rPr>
              <a:t>Tell the learners that two questions must begin with “Is it…” and one must start with “Does it…”. Remind the learners to ensure that the questions all have clear yes or no answers.</a:t>
            </a:r>
            <a:endParaRPr sz="1000">
              <a:highlight>
                <a:srgbClr val="FFFFFF"/>
              </a:highlight>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b="1">
                <a:highlight>
                  <a:srgbClr val="FFFFFF"/>
                </a:highlight>
                <a:latin typeface="Quicksand"/>
                <a:ea typeface="Quicksand"/>
                <a:cs typeface="Quicksand"/>
                <a:sym typeface="Quicksand"/>
              </a:rPr>
              <a:t>Note: </a:t>
            </a:r>
            <a:r>
              <a:rPr lang="en-GB" sz="1000">
                <a:highlight>
                  <a:srgbClr val="FFFFFF"/>
                </a:highlight>
                <a:latin typeface="Quicksand"/>
                <a:ea typeface="Quicksand"/>
                <a:cs typeface="Quicksand"/>
                <a:sym typeface="Quicksand"/>
              </a:rPr>
              <a:t>If learners suggest questions that are related to weight or size, discuss that weight and size can be subjective. You would need to compare it to something else to answer the question. </a:t>
            </a:r>
            <a:endParaRPr sz="1000">
              <a:highlight>
                <a:srgbClr val="FFFFFF"/>
              </a:highlight>
              <a:latin typeface="Quicksand"/>
              <a:ea typeface="Quicksand"/>
              <a:cs typeface="Quicksand"/>
              <a:sym typeface="Quicksand"/>
            </a:endParaRPr>
          </a:p>
          <a:p>
            <a:pPr marL="0" lvl="0" indent="0" algn="l" rtl="0">
              <a:spcBef>
                <a:spcPts val="0"/>
              </a:spcBef>
              <a:spcAft>
                <a:spcPts val="0"/>
              </a:spcAft>
              <a:buNone/>
            </a:pPr>
            <a:endParaRPr sz="1000">
              <a:highlight>
                <a:srgbClr val="FFFFFF"/>
              </a:highlight>
              <a:latin typeface="Quicksand"/>
              <a:ea typeface="Quicksand"/>
              <a:cs typeface="Quicksand"/>
              <a:sym typeface="Quicksand"/>
            </a:endParaRPr>
          </a:p>
          <a:p>
            <a:pPr marL="0" lvl="0" indent="0" algn="l" rtl="0">
              <a:spcBef>
                <a:spcPts val="0"/>
              </a:spcBef>
              <a:spcAft>
                <a:spcPts val="0"/>
              </a:spcAft>
              <a:buNone/>
            </a:pPr>
            <a:r>
              <a:rPr lang="en-GB" sz="1000">
                <a:highlight>
                  <a:srgbClr val="FFFFFF"/>
                </a:highlight>
                <a:latin typeface="Quicksand"/>
                <a:ea typeface="Quicksand"/>
                <a:cs typeface="Quicksand"/>
                <a:sym typeface="Quicksand"/>
              </a:rPr>
              <a:t>As learners are suggesting questions, ask, “What attribute is that question about?” For example, the question “Is it red”, the attribute would be </a:t>
            </a:r>
            <a:r>
              <a:rPr lang="en-GB" sz="1000" b="1">
                <a:highlight>
                  <a:srgbClr val="FFFFFF"/>
                </a:highlight>
                <a:latin typeface="Quicksand"/>
                <a:ea typeface="Quicksand"/>
                <a:cs typeface="Quicksand"/>
                <a:sym typeface="Quicksand"/>
              </a:rPr>
              <a:t>colour</a:t>
            </a:r>
            <a:r>
              <a:rPr lang="en-GB" sz="1000">
                <a:highlight>
                  <a:srgbClr val="FFFFFF"/>
                </a:highlight>
                <a:latin typeface="Quicksand"/>
                <a:ea typeface="Quicksand"/>
                <a:cs typeface="Quicksand"/>
                <a:sym typeface="Quicksand"/>
              </a:rPr>
              <a:t>.</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Red motorbike: </a:t>
            </a:r>
            <a:r>
              <a:rPr lang="en-GB" sz="1000" u="sng">
                <a:solidFill>
                  <a:schemeClr val="folHlink"/>
                </a:solidFill>
                <a:latin typeface="Quicksand"/>
                <a:ea typeface="Quicksand"/>
                <a:cs typeface="Quicksand"/>
                <a:sym typeface="Quicksand"/>
                <a:hlinkClick r:id="rId3"/>
              </a:rPr>
              <a:t>https://pixabay.com/vectors/motor-cycle-motorbike-motorcycle-42422/</a:t>
            </a:r>
            <a:r>
              <a:rPr lang="en-GB" sz="1000">
                <a:latin typeface="Quicksand"/>
                <a:ea typeface="Quicksand"/>
                <a:cs typeface="Quicksand"/>
                <a:sym typeface="Quicksand"/>
              </a:rPr>
              <a:t> </a:t>
            </a:r>
            <a:endParaRPr sz="10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f165e1571_0_3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f165e1571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highlight>
                  <a:srgbClr val="FFFFFF"/>
                </a:highlight>
                <a:latin typeface="Quicksand"/>
                <a:ea typeface="Quicksand"/>
                <a:cs typeface="Quicksand"/>
                <a:sym typeface="Quicksand"/>
              </a:rPr>
              <a:t>Provide each learner with the ‘Asking questions’ worksheet. Explain that they need to record at least two questions that will separate the collection of objects on the next slide into two similar sized groups. Reference the example row to demonstrate the activity. </a:t>
            </a:r>
            <a:endParaRPr sz="1000">
              <a:highlight>
                <a:srgbClr val="FFFFFF"/>
              </a:highlight>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Red plane: </a:t>
            </a:r>
            <a:r>
              <a:rPr lang="en-GB" sz="1000" u="sng">
                <a:solidFill>
                  <a:schemeClr val="hlink"/>
                </a:solidFill>
                <a:latin typeface="Quicksand"/>
                <a:ea typeface="Quicksand"/>
                <a:cs typeface="Quicksand"/>
                <a:sym typeface="Quicksand"/>
                <a:hlinkClick r:id="rId3"/>
              </a:rPr>
              <a:t>https://pixabay.com/illustrations/children-s-plane-red-kids-plane-1789559/</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Red bicycle: </a:t>
            </a:r>
            <a:r>
              <a:rPr lang="en-GB" sz="1000" u="sng">
                <a:solidFill>
                  <a:schemeClr val="folHlink"/>
                </a:solidFill>
                <a:latin typeface="Quicksand"/>
                <a:ea typeface="Quicksand"/>
                <a:cs typeface="Quicksand"/>
                <a:sym typeface="Quicksand"/>
                <a:hlinkClick r:id="rId4"/>
              </a:rPr>
              <a:t>https://pixabay.com/vectors/bicycle-red-bike-cycle-cycling-311656/</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Red car: </a:t>
            </a:r>
            <a:r>
              <a:rPr lang="en-GB" sz="1000" u="sng">
                <a:solidFill>
                  <a:schemeClr val="folHlink"/>
                </a:solidFill>
                <a:latin typeface="Quicksand"/>
                <a:ea typeface="Quicksand"/>
                <a:cs typeface="Quicksand"/>
                <a:sym typeface="Quicksand"/>
                <a:hlinkClick r:id="rId5"/>
              </a:rPr>
              <a:t>https://pixabay.com/vectors/car-vintage-red-old-automobile-33633/</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Blue bicycle: </a:t>
            </a:r>
            <a:r>
              <a:rPr lang="en-GB" sz="1000" u="sng">
                <a:solidFill>
                  <a:schemeClr val="folHlink"/>
                </a:solidFill>
                <a:latin typeface="Quicksand"/>
                <a:ea typeface="Quicksand"/>
                <a:cs typeface="Quicksand"/>
                <a:sym typeface="Quicksand"/>
                <a:hlinkClick r:id="rId6"/>
              </a:rPr>
              <a:t>https://pixabay.com/vectors/bicycle-blue-vehicle-transportation-26558/</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Blue coach: </a:t>
            </a:r>
            <a:r>
              <a:rPr lang="en-GB" sz="1000" u="sng">
                <a:solidFill>
                  <a:schemeClr val="folHlink"/>
                </a:solidFill>
                <a:latin typeface="Quicksand"/>
                <a:ea typeface="Quicksand"/>
                <a:cs typeface="Quicksand"/>
                <a:sym typeface="Quicksand"/>
                <a:hlinkClick r:id="rId7"/>
              </a:rPr>
              <a:t>https://pixabay.com/vectors/bus-travel-transport-vehicle-road-312564/</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Camper van: </a:t>
            </a:r>
            <a:r>
              <a:rPr lang="en-GB" sz="1000" u="sng">
                <a:solidFill>
                  <a:schemeClr val="folHlink"/>
                </a:solidFill>
                <a:latin typeface="Quicksand"/>
                <a:ea typeface="Quicksand"/>
                <a:cs typeface="Quicksand"/>
                <a:sym typeface="Quicksand"/>
                <a:hlinkClick r:id="rId8"/>
              </a:rPr>
              <a:t>https://pixabay.com/vectors/van-camping-automobile-automotive-150081/</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Red motorbike: </a:t>
            </a:r>
            <a:r>
              <a:rPr lang="en-GB" sz="1000" u="sng">
                <a:solidFill>
                  <a:schemeClr val="folHlink"/>
                </a:solidFill>
                <a:latin typeface="Quicksand"/>
                <a:ea typeface="Quicksand"/>
                <a:cs typeface="Quicksand"/>
                <a:sym typeface="Quicksand"/>
                <a:hlinkClick r:id="rId9"/>
              </a:rPr>
              <a:t>https://pixabay.com/vectors/motor-cycle-motorbike-motorcycle-42422/</a:t>
            </a:r>
            <a:r>
              <a:rPr lang="en-GB" sz="1000">
                <a:latin typeface="Quicksand"/>
                <a:ea typeface="Quicksand"/>
                <a:cs typeface="Quicksand"/>
                <a:sym typeface="Quicksand"/>
              </a:rPr>
              <a:t> </a:t>
            </a:r>
            <a:endParaRPr sz="1000">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ed44502e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ed44502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715550d82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715550d8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Red plane: </a:t>
            </a:r>
            <a:r>
              <a:rPr lang="en-GB" sz="1000" u="sng">
                <a:solidFill>
                  <a:schemeClr val="hlink"/>
                </a:solidFill>
                <a:latin typeface="Quicksand"/>
                <a:ea typeface="Quicksand"/>
                <a:cs typeface="Quicksand"/>
                <a:sym typeface="Quicksand"/>
                <a:hlinkClick r:id="rId3"/>
              </a:rPr>
              <a:t>https://pixabay.com/illustrations/children-s-plane-red-kids-plane-1789559/</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Red bicycle: </a:t>
            </a:r>
            <a:r>
              <a:rPr lang="en-GB" sz="1000" u="sng">
                <a:solidFill>
                  <a:schemeClr val="folHlink"/>
                </a:solidFill>
                <a:latin typeface="Quicksand"/>
                <a:ea typeface="Quicksand"/>
                <a:cs typeface="Quicksand"/>
                <a:sym typeface="Quicksand"/>
                <a:hlinkClick r:id="rId4"/>
              </a:rPr>
              <a:t>https://pixabay.com/vectors/bicycle-red-bike-cycle-cycling-311656/</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Red car: </a:t>
            </a:r>
            <a:r>
              <a:rPr lang="en-GB" sz="1000" u="sng">
                <a:solidFill>
                  <a:schemeClr val="folHlink"/>
                </a:solidFill>
                <a:latin typeface="Quicksand"/>
                <a:ea typeface="Quicksand"/>
                <a:cs typeface="Quicksand"/>
                <a:sym typeface="Quicksand"/>
                <a:hlinkClick r:id="rId5"/>
              </a:rPr>
              <a:t>https://pixabay.com/vectors/car-vintage-red-old-automobile-33633/</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Blue bicycle: </a:t>
            </a:r>
            <a:r>
              <a:rPr lang="en-GB" sz="1000" u="sng">
                <a:solidFill>
                  <a:schemeClr val="folHlink"/>
                </a:solidFill>
                <a:latin typeface="Quicksand"/>
                <a:ea typeface="Quicksand"/>
                <a:cs typeface="Quicksand"/>
                <a:sym typeface="Quicksand"/>
                <a:hlinkClick r:id="rId6"/>
              </a:rPr>
              <a:t>https://pixabay.com/vectors/bicycle-blue-vehicle-transportation-26558/</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Blue coach: </a:t>
            </a:r>
            <a:r>
              <a:rPr lang="en-GB" sz="1000" u="sng">
                <a:solidFill>
                  <a:schemeClr val="folHlink"/>
                </a:solidFill>
                <a:latin typeface="Quicksand"/>
                <a:ea typeface="Quicksand"/>
                <a:cs typeface="Quicksand"/>
                <a:sym typeface="Quicksand"/>
                <a:hlinkClick r:id="rId7"/>
              </a:rPr>
              <a:t>https://pixabay.com/vectors/bus-travel-transport-vehicle-road-312564/</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Camper van: </a:t>
            </a:r>
            <a:r>
              <a:rPr lang="en-GB" sz="1000" u="sng">
                <a:solidFill>
                  <a:schemeClr val="folHlink"/>
                </a:solidFill>
                <a:latin typeface="Quicksand"/>
                <a:ea typeface="Quicksand"/>
                <a:cs typeface="Quicksand"/>
                <a:sym typeface="Quicksand"/>
                <a:hlinkClick r:id="rId8"/>
              </a:rPr>
              <a:t>https://pixabay.com/vectors/van-camping-automobile-automotive-150081/</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Red motorbike: </a:t>
            </a:r>
            <a:r>
              <a:rPr lang="en-GB" sz="1000" u="sng">
                <a:solidFill>
                  <a:schemeClr val="folHlink"/>
                </a:solidFill>
                <a:latin typeface="Quicksand"/>
                <a:ea typeface="Quicksand"/>
                <a:cs typeface="Quicksand"/>
                <a:sym typeface="Quicksand"/>
                <a:hlinkClick r:id="rId9"/>
              </a:rPr>
              <a:t>https://pixabay.com/vectors/motor-cycle-motorbike-motorcycle-42422/</a:t>
            </a:r>
            <a:r>
              <a:rPr lang="en-GB" sz="1000">
                <a:latin typeface="Quicksand"/>
                <a:ea typeface="Quicksand"/>
                <a:cs typeface="Quicksand"/>
                <a:sym typeface="Quicksand"/>
              </a:rPr>
              <a:t> </a:t>
            </a:r>
            <a:endParaRPr sz="1000">
              <a:latin typeface="Quicksand"/>
              <a:ea typeface="Quicksand"/>
              <a:cs typeface="Quicksand"/>
              <a:sym typeface="Quicksan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f165e1571_0_2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f165e1571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Explain that the learners will be helping to fill in the gaps. Discuss the first row of the table and discuss how the questions describe the object’s attributes.</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Think, pair, share: “What question could be used for the attribute, ‘material’?”. There are many possible answers for this question (“Is it made of wood?”, “Is it made of metal?”, etc.) as the answer in relation to the object is not relevant. Click to animate ‘Is it made of metal?’.</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Read through the next two questions. Ask the learners, “What is the attribute for each question?” (weight, colour). Click to animate each.</a:t>
            </a:r>
            <a:endParaRPr sz="1000">
              <a:latin typeface="Quicksand"/>
              <a:ea typeface="Quicksand"/>
              <a:cs typeface="Quicksand"/>
              <a:sym typeface="Quicksan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7ed44502eb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7ed44502eb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ed44502eb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ed44502e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Pair the learners and have them take turns in asking each other the questions provided. Encourage them to think carefully about the answers that each question elicits.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Green dinosaur: </a:t>
            </a:r>
            <a:r>
              <a:rPr lang="en-GB" sz="1000" u="sng">
                <a:solidFill>
                  <a:schemeClr val="hlink"/>
                </a:solidFill>
                <a:latin typeface="Quicksand"/>
                <a:ea typeface="Quicksand"/>
                <a:cs typeface="Quicksand"/>
                <a:sym typeface="Quicksand"/>
                <a:hlinkClick r:id="rId3"/>
              </a:rPr>
              <a:t>https://pixabay.com/vectors/dino-dragon-dinosaur-animal-2026962/</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6e1f85f57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6e1f85f5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Allow the learners time to discuss the question. Click and explain to the learners that some questions require different types of answers.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Question mark: </a:t>
            </a:r>
            <a:r>
              <a:rPr lang="en-GB" sz="1000" u="sng">
                <a:solidFill>
                  <a:schemeClr val="hlink"/>
                </a:solidFill>
                <a:latin typeface="Quicksand"/>
                <a:ea typeface="Quicksand"/>
                <a:cs typeface="Quicksand"/>
                <a:sym typeface="Quicksand"/>
                <a:hlinkClick r:id="rId3"/>
              </a:rPr>
              <a:t>https://pixabay.com/illustrations/question-mark-why-icon-blue-usa-1332062/</a:t>
            </a:r>
            <a:r>
              <a:rPr lang="en-GB" sz="1000">
                <a:latin typeface="Quicksand"/>
                <a:ea typeface="Quicksand"/>
                <a:cs typeface="Quicksand"/>
                <a:sym typeface="Quicksand"/>
              </a:rPr>
              <a:t> </a:t>
            </a:r>
            <a:endParaRPr sz="1000">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6e1f85f5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6e1f85f5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Green dinosaur: </a:t>
            </a:r>
            <a:r>
              <a:rPr lang="en-GB" sz="1000" u="sng">
                <a:solidFill>
                  <a:schemeClr val="hlink"/>
                </a:solidFill>
                <a:latin typeface="Quicksand"/>
                <a:ea typeface="Quicksand"/>
                <a:cs typeface="Quicksand"/>
                <a:sym typeface="Quicksand"/>
                <a:hlinkClick r:id="rId3"/>
              </a:rPr>
              <a:t>https://pixabay.com/vectors/dino-dragon-dinosaur-animal-2026962/</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Purple dinosaur: </a:t>
            </a:r>
            <a:r>
              <a:rPr lang="en-GB" sz="1000" u="sng">
                <a:solidFill>
                  <a:schemeClr val="hlink"/>
                </a:solidFill>
                <a:latin typeface="Quicksand"/>
                <a:ea typeface="Quicksand"/>
                <a:cs typeface="Quicksand"/>
                <a:sym typeface="Quicksand"/>
                <a:hlinkClick r:id="rId4"/>
              </a:rPr>
              <a:t>https://pixabay.com/vectors/dinosaur-cartoon-purple-cute-312094/</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6e1f85f5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6e1f85f5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Green dinosaur: </a:t>
            </a:r>
            <a:r>
              <a:rPr lang="en-GB" sz="1000" u="sng">
                <a:solidFill>
                  <a:schemeClr val="hlink"/>
                </a:solidFill>
                <a:latin typeface="Quicksand"/>
                <a:ea typeface="Quicksand"/>
                <a:cs typeface="Quicksand"/>
                <a:sym typeface="Quicksand"/>
                <a:hlinkClick r:id="rId3"/>
              </a:rPr>
              <a:t>https://pixabay.com/vectors/dino-dragon-dinosaur-animal-2026962/</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Purple dinosaur: </a:t>
            </a:r>
            <a:r>
              <a:rPr lang="en-GB" sz="1000" u="sng">
                <a:solidFill>
                  <a:schemeClr val="hlink"/>
                </a:solidFill>
                <a:latin typeface="Quicksand"/>
                <a:ea typeface="Quicksand"/>
                <a:cs typeface="Quicksand"/>
                <a:sym typeface="Quicksand"/>
                <a:hlinkClick r:id="rId4"/>
              </a:rPr>
              <a:t>https://pixabay.com/vectors/dinosaur-cartoon-purple-cute-312094/</a:t>
            </a:r>
            <a:endParaRPr sz="1000">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e1f85f57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6e1f85f5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Take suggestions from the learners and click to animate the following reasons:</a:t>
            </a:r>
            <a:endParaRPr sz="1000">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latin typeface="Quicksand"/>
                <a:ea typeface="Quicksand"/>
                <a:cs typeface="Quicksand"/>
                <a:sym typeface="Quicksand"/>
              </a:rPr>
              <a:t>Quicker to give</a:t>
            </a:r>
            <a:endParaRPr sz="1000">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latin typeface="Quicksand"/>
                <a:ea typeface="Quicksand"/>
                <a:cs typeface="Quicksand"/>
                <a:sym typeface="Quicksand"/>
              </a:rPr>
              <a:t>Easier to understand</a:t>
            </a:r>
            <a:endParaRPr sz="1000">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latin typeface="Quicksand"/>
                <a:ea typeface="Quicksand"/>
                <a:cs typeface="Quicksand"/>
                <a:sym typeface="Quicksand"/>
              </a:rPr>
              <a:t>Clearer</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e1f85f57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6e1f85f5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Take suggestions from the learners and click to animate the following reasons:</a:t>
            </a:r>
            <a:endParaRPr sz="1000">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latin typeface="Quicksand"/>
                <a:ea typeface="Quicksand"/>
                <a:cs typeface="Quicksand"/>
                <a:sym typeface="Quicksand"/>
              </a:rPr>
              <a:t>Quicker to give</a:t>
            </a:r>
            <a:endParaRPr sz="1000">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latin typeface="Quicksand"/>
                <a:ea typeface="Quicksand"/>
                <a:cs typeface="Quicksand"/>
                <a:sym typeface="Quicksand"/>
              </a:rPr>
              <a:t>Easier to understand</a:t>
            </a:r>
            <a:endParaRPr sz="1000">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a:latin typeface="Quicksand"/>
                <a:ea typeface="Quicksand"/>
                <a:cs typeface="Quicksand"/>
                <a:sym typeface="Quicksand"/>
              </a:rPr>
              <a:t>Clearer</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extLst>
      <p:ext uri="{BB962C8B-B14F-4D97-AF65-F5344CB8AC3E}">
        <p14:creationId xmlns:p14="http://schemas.microsoft.com/office/powerpoint/2010/main" val="146053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f165e1571_0_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f165e1571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dirty="0">
                <a:highlight>
                  <a:srgbClr val="FFFFFF"/>
                </a:highlight>
                <a:latin typeface="Quicksand"/>
                <a:ea typeface="Quicksand"/>
                <a:cs typeface="Quicksand"/>
                <a:sym typeface="Quicksand"/>
              </a:rPr>
              <a:t>Explain that you have chosen an object (notepad). The learners must think of questions with clear yes or no answers to ask you to identify it. </a:t>
            </a:r>
            <a:endParaRPr sz="1000" dirty="0">
              <a:highlight>
                <a:srgbClr val="FFFFFF"/>
              </a:highlight>
              <a:latin typeface="Quicksand"/>
              <a:ea typeface="Quicksand"/>
              <a:cs typeface="Quicksand"/>
              <a:sym typeface="Quicksand"/>
            </a:endParaRPr>
          </a:p>
          <a:p>
            <a:pPr marL="0" lvl="0" indent="0" algn="l" rtl="0">
              <a:spcBef>
                <a:spcPts val="0"/>
              </a:spcBef>
              <a:spcAft>
                <a:spcPts val="0"/>
              </a:spcAft>
              <a:buNone/>
            </a:pPr>
            <a:endParaRPr sz="1000" b="1" dirty="0">
              <a:highlight>
                <a:srgbClr val="FFFFFF"/>
              </a:highlight>
              <a:latin typeface="Quicksand"/>
              <a:ea typeface="Quicksand"/>
              <a:cs typeface="Quicksand"/>
              <a:sym typeface="Quicksand"/>
            </a:endParaRPr>
          </a:p>
          <a:p>
            <a:pPr marL="0" lvl="0" indent="0" algn="l" rtl="0">
              <a:spcBef>
                <a:spcPts val="0"/>
              </a:spcBef>
              <a:spcAft>
                <a:spcPts val="0"/>
              </a:spcAft>
              <a:buNone/>
            </a:pPr>
            <a:r>
              <a:rPr lang="en-GB" sz="1000" b="1" dirty="0">
                <a:highlight>
                  <a:srgbClr val="FFFFFF"/>
                </a:highlight>
                <a:latin typeface="Quicksand"/>
                <a:ea typeface="Quicksand"/>
                <a:cs typeface="Quicksand"/>
                <a:sym typeface="Quicksand"/>
              </a:rPr>
              <a:t>Note</a:t>
            </a:r>
            <a:r>
              <a:rPr lang="en-GB" sz="1000" dirty="0">
                <a:highlight>
                  <a:srgbClr val="FFFFFF"/>
                </a:highlight>
                <a:latin typeface="Quicksand"/>
                <a:ea typeface="Quicksand"/>
                <a:cs typeface="Quicksand"/>
                <a:sym typeface="Quicksand"/>
              </a:rPr>
              <a:t>: Learners may have experience of playing games such as </a:t>
            </a:r>
            <a:r>
              <a:rPr lang="en-GB" sz="1000" i="1" dirty="0">
                <a:highlight>
                  <a:srgbClr val="FFFFFF"/>
                </a:highlight>
                <a:latin typeface="Quicksand"/>
                <a:ea typeface="Quicksand"/>
                <a:cs typeface="Quicksand"/>
                <a:sym typeface="Quicksand"/>
              </a:rPr>
              <a:t>Guess Who?</a:t>
            </a:r>
            <a:r>
              <a:rPr lang="en-GB" sz="1000" dirty="0">
                <a:highlight>
                  <a:srgbClr val="FFFFFF"/>
                </a:highlight>
                <a:latin typeface="Quicksand"/>
                <a:ea typeface="Quicksand"/>
                <a:cs typeface="Quicksand"/>
                <a:sym typeface="Quicksand"/>
              </a:rPr>
              <a:t>. Tell them that this game will be similar. </a:t>
            </a:r>
            <a:endParaRPr sz="1000" dirty="0">
              <a:highlight>
                <a:srgbClr val="FFFFFF"/>
              </a:highlight>
              <a:latin typeface="Quicksand"/>
              <a:ea typeface="Quicksand"/>
              <a:cs typeface="Quicksand"/>
              <a:sym typeface="Quicksand"/>
            </a:endParaRPr>
          </a:p>
          <a:p>
            <a:pPr marL="0" lvl="0" indent="0" algn="l" rtl="0">
              <a:spcBef>
                <a:spcPts val="0"/>
              </a:spcBef>
              <a:spcAft>
                <a:spcPts val="0"/>
              </a:spcAft>
              <a:buNone/>
            </a:pPr>
            <a:endParaRPr sz="1000" dirty="0">
              <a:highlight>
                <a:srgbClr val="FFFFFF"/>
              </a:highlight>
              <a:latin typeface="Quicksand"/>
              <a:ea typeface="Quicksand"/>
              <a:cs typeface="Quicksand"/>
              <a:sym typeface="Quicksand"/>
            </a:endParaRPr>
          </a:p>
          <a:p>
            <a:pPr marL="0" lvl="0" indent="0" algn="l" rtl="0">
              <a:spcBef>
                <a:spcPts val="0"/>
              </a:spcBef>
              <a:spcAft>
                <a:spcPts val="0"/>
              </a:spcAft>
              <a:buNone/>
            </a:pPr>
            <a:r>
              <a:rPr lang="en-GB" sz="1000" dirty="0">
                <a:highlight>
                  <a:srgbClr val="FFFFFF"/>
                </a:highlight>
                <a:latin typeface="Quicksand"/>
                <a:ea typeface="Quicksand"/>
                <a:cs typeface="Quicksand"/>
                <a:sym typeface="Quicksand"/>
              </a:rPr>
              <a:t>If needed, provide the learners with an example question (“Does it have red on it?”). Drag the ‘crosses’ to the objects that do not. Ask the learners to continue discussing what questions they could ask to find the object.</a:t>
            </a:r>
            <a:endParaRPr sz="1000" dirty="0">
              <a:highlight>
                <a:srgbClr val="FFFFFF"/>
              </a:highlight>
              <a:latin typeface="Quicksand"/>
              <a:ea typeface="Quicksand"/>
              <a:cs typeface="Quicksand"/>
              <a:sym typeface="Quicksand"/>
            </a:endParaRPr>
          </a:p>
          <a:p>
            <a:pPr marL="0" lvl="0" indent="0" algn="l" rtl="0">
              <a:spcBef>
                <a:spcPts val="0"/>
              </a:spcBef>
              <a:spcAft>
                <a:spcPts val="0"/>
              </a:spcAft>
              <a:buNone/>
            </a:pPr>
            <a:endParaRPr sz="1000" dirty="0">
              <a:highlight>
                <a:srgbClr val="FFFFFF"/>
              </a:highlight>
              <a:latin typeface="Quicksand"/>
              <a:ea typeface="Quicksand"/>
              <a:cs typeface="Quicksand"/>
              <a:sym typeface="Quicksand"/>
            </a:endParaRPr>
          </a:p>
          <a:p>
            <a:pPr marL="0" lvl="0" indent="0" algn="l" rtl="0">
              <a:spcBef>
                <a:spcPts val="0"/>
              </a:spcBef>
              <a:spcAft>
                <a:spcPts val="0"/>
              </a:spcAft>
              <a:buNone/>
            </a:pPr>
            <a:r>
              <a:rPr lang="en-GB" sz="1000" dirty="0">
                <a:highlight>
                  <a:srgbClr val="FFFFFF"/>
                </a:highlight>
                <a:latin typeface="Quicksand"/>
                <a:ea typeface="Quicksand"/>
                <a:cs typeface="Quicksand"/>
                <a:sym typeface="Quicksand"/>
              </a:rPr>
              <a:t>Take suggested questions from the learners and cross off those that don’t apply. For example, “Is it sharp?”, “no” – cross off the scissors and the red coloured pencil. If a learner poses a question that doesn't have a yes or no answer, give an ambiguous answer and explain that you can’t cross things off if the question isn’t yes or no. Possible questions may include:</a:t>
            </a:r>
            <a:endParaRPr sz="1000" dirty="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dirty="0">
                <a:highlight>
                  <a:srgbClr val="FFFFFF"/>
                </a:highlight>
                <a:latin typeface="Quicksand"/>
                <a:ea typeface="Quicksand"/>
                <a:cs typeface="Quicksand"/>
                <a:sym typeface="Quicksand"/>
              </a:rPr>
              <a:t>Is it sharp? </a:t>
            </a:r>
            <a:endParaRPr sz="1000" dirty="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dirty="0">
                <a:highlight>
                  <a:srgbClr val="FFFFFF"/>
                </a:highlight>
                <a:latin typeface="Quicksand"/>
                <a:ea typeface="Quicksand"/>
                <a:cs typeface="Quicksand"/>
                <a:sym typeface="Quicksand"/>
              </a:rPr>
              <a:t>Is it made of ____?</a:t>
            </a:r>
            <a:endParaRPr sz="1000" dirty="0">
              <a:highlight>
                <a:srgbClr val="FFFFFF"/>
              </a:highlight>
              <a:latin typeface="Quicksand"/>
              <a:ea typeface="Quicksand"/>
              <a:cs typeface="Quicksand"/>
              <a:sym typeface="Quicksand"/>
            </a:endParaRPr>
          </a:p>
          <a:p>
            <a:pPr marL="457200" lvl="0" indent="-292100" algn="l" rtl="0">
              <a:spcBef>
                <a:spcPts val="0"/>
              </a:spcBef>
              <a:spcAft>
                <a:spcPts val="0"/>
              </a:spcAft>
              <a:buClr>
                <a:srgbClr val="5B5BA5"/>
              </a:buClr>
              <a:buSzPts val="1000"/>
              <a:buFont typeface="Quicksand"/>
              <a:buChar char="●"/>
            </a:pPr>
            <a:r>
              <a:rPr lang="en-GB" sz="1000" dirty="0">
                <a:highlight>
                  <a:srgbClr val="FFFFFF"/>
                </a:highlight>
                <a:latin typeface="Quicksand"/>
                <a:ea typeface="Quicksand"/>
                <a:cs typeface="Quicksand"/>
                <a:sym typeface="Quicksand"/>
              </a:rPr>
              <a:t>Is it smooth?</a:t>
            </a:r>
            <a:endParaRPr sz="1000" dirty="0">
              <a:highlight>
                <a:srgbClr val="FFFFFF"/>
              </a:highlight>
              <a:latin typeface="Quicksand"/>
              <a:ea typeface="Quicksand"/>
              <a:cs typeface="Quicksand"/>
              <a:sym typeface="Quicksand"/>
            </a:endParaRPr>
          </a:p>
          <a:p>
            <a:pPr marL="0" lvl="0" indent="0" algn="l" rtl="0">
              <a:spcBef>
                <a:spcPts val="0"/>
              </a:spcBef>
              <a:spcAft>
                <a:spcPts val="0"/>
              </a:spcAft>
              <a:buNone/>
            </a:pPr>
            <a:endParaRPr sz="1000" dirty="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dirty="0">
                <a:highlight>
                  <a:schemeClr val="lt1"/>
                </a:highlight>
                <a:latin typeface="Quicksand"/>
                <a:ea typeface="Quicksand"/>
                <a:cs typeface="Quicksand"/>
                <a:sym typeface="Quicksand"/>
              </a:rPr>
              <a:t>Pencil: </a:t>
            </a:r>
            <a:r>
              <a:rPr lang="en-GB" sz="1000" u="sng" dirty="0">
                <a:solidFill>
                  <a:schemeClr val="hlink"/>
                </a:solidFill>
                <a:highlight>
                  <a:schemeClr val="lt1"/>
                </a:highlight>
                <a:latin typeface="Quicksand"/>
                <a:ea typeface="Quicksand"/>
                <a:cs typeface="Quicksand"/>
                <a:sym typeface="Quicksand"/>
                <a:hlinkClick r:id="rId3"/>
              </a:rPr>
              <a:t>https://pixabay.com/vectors/school-pencil-pen-write-sketch-153561/</a:t>
            </a:r>
            <a:r>
              <a:rPr lang="en-GB" sz="1000" dirty="0">
                <a:highlight>
                  <a:schemeClr val="lt1"/>
                </a:highlight>
                <a:latin typeface="Quicksand"/>
                <a:ea typeface="Quicksand"/>
                <a:cs typeface="Quicksand"/>
                <a:sym typeface="Quicksand"/>
              </a:rPr>
              <a:t> </a:t>
            </a:r>
            <a:endParaRPr sz="1000" dirty="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dirty="0">
                <a:highlight>
                  <a:schemeClr val="lt1"/>
                </a:highlight>
                <a:latin typeface="Quicksand"/>
                <a:ea typeface="Quicksand"/>
                <a:cs typeface="Quicksand"/>
                <a:sym typeface="Quicksand"/>
              </a:rPr>
              <a:t>Eraser: </a:t>
            </a:r>
            <a:r>
              <a:rPr lang="en-GB" sz="1000" u="sng" dirty="0">
                <a:solidFill>
                  <a:schemeClr val="hlink"/>
                </a:solidFill>
                <a:highlight>
                  <a:schemeClr val="lt1"/>
                </a:highlight>
                <a:latin typeface="Quicksand"/>
                <a:ea typeface="Quicksand"/>
                <a:cs typeface="Quicksand"/>
                <a:sym typeface="Quicksand"/>
                <a:hlinkClick r:id="rId4"/>
              </a:rPr>
              <a:t>https://pixabay.com/vectors/eraser-school-supplies-office-23659/</a:t>
            </a:r>
            <a:r>
              <a:rPr lang="en-GB" sz="1000" dirty="0">
                <a:highlight>
                  <a:schemeClr val="lt1"/>
                </a:highlight>
                <a:latin typeface="Quicksand"/>
                <a:ea typeface="Quicksand"/>
                <a:cs typeface="Quicksand"/>
                <a:sym typeface="Quicksand"/>
              </a:rPr>
              <a:t> </a:t>
            </a:r>
            <a:endParaRPr sz="1000" dirty="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dirty="0">
                <a:highlight>
                  <a:schemeClr val="lt1"/>
                </a:highlight>
                <a:latin typeface="Quicksand"/>
                <a:ea typeface="Quicksand"/>
                <a:cs typeface="Quicksand"/>
                <a:sym typeface="Quicksand"/>
              </a:rPr>
              <a:t>Notepad: </a:t>
            </a:r>
            <a:r>
              <a:rPr lang="en-GB" sz="1000" u="sng" dirty="0">
                <a:solidFill>
                  <a:schemeClr val="hlink"/>
                </a:solidFill>
                <a:highlight>
                  <a:schemeClr val="lt1"/>
                </a:highlight>
                <a:latin typeface="Quicksand"/>
                <a:ea typeface="Quicksand"/>
                <a:cs typeface="Quicksand"/>
                <a:sym typeface="Quicksand"/>
                <a:hlinkClick r:id="rId5"/>
              </a:rPr>
              <a:t>https://pixabay.com/vectors/school-exercise-book-study-learn-161701/</a:t>
            </a:r>
            <a:r>
              <a:rPr lang="en-GB" sz="1000" dirty="0">
                <a:highlight>
                  <a:schemeClr val="lt1"/>
                </a:highlight>
                <a:latin typeface="Quicksand"/>
                <a:ea typeface="Quicksand"/>
                <a:cs typeface="Quicksand"/>
                <a:sym typeface="Quicksand"/>
              </a:rPr>
              <a:t>   </a:t>
            </a:r>
            <a:endParaRPr sz="1000" dirty="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dirty="0">
                <a:highlight>
                  <a:schemeClr val="lt1"/>
                </a:highlight>
                <a:latin typeface="Quicksand"/>
                <a:ea typeface="Quicksand"/>
                <a:cs typeface="Quicksand"/>
                <a:sym typeface="Quicksand"/>
              </a:rPr>
              <a:t>Scissors: </a:t>
            </a:r>
            <a:r>
              <a:rPr lang="en-GB" sz="1000" u="sng" dirty="0">
                <a:solidFill>
                  <a:schemeClr val="hlink"/>
                </a:solidFill>
                <a:highlight>
                  <a:schemeClr val="lt1"/>
                </a:highlight>
                <a:latin typeface="Quicksand"/>
                <a:ea typeface="Quicksand"/>
                <a:cs typeface="Quicksand"/>
                <a:sym typeface="Quicksand"/>
                <a:hlinkClick r:id="rId6"/>
              </a:rPr>
              <a:t>https://pixabay.com/vectors/cut-scissors-tool-1295044/</a:t>
            </a:r>
            <a:r>
              <a:rPr lang="en-GB" sz="1000" dirty="0">
                <a:highlight>
                  <a:schemeClr val="lt1"/>
                </a:highlight>
                <a:latin typeface="Quicksand"/>
                <a:ea typeface="Quicksand"/>
                <a:cs typeface="Quicksand"/>
                <a:sym typeface="Quicksand"/>
              </a:rPr>
              <a:t>  </a:t>
            </a:r>
            <a:endParaRPr sz="1000" dirty="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dirty="0">
                <a:highlight>
                  <a:schemeClr val="lt1"/>
                </a:highlight>
                <a:latin typeface="Quicksand"/>
                <a:ea typeface="Quicksand"/>
                <a:cs typeface="Quicksand"/>
                <a:sym typeface="Quicksand"/>
              </a:rPr>
              <a:t>Ruler: </a:t>
            </a:r>
            <a:r>
              <a:rPr lang="en-GB" sz="1000" u="sng" dirty="0">
                <a:solidFill>
                  <a:schemeClr val="hlink"/>
                </a:solidFill>
                <a:highlight>
                  <a:schemeClr val="lt1"/>
                </a:highlight>
                <a:latin typeface="Quicksand"/>
                <a:ea typeface="Quicksand"/>
                <a:cs typeface="Quicksand"/>
                <a:sym typeface="Quicksand"/>
                <a:hlinkClick r:id="rId7"/>
              </a:rPr>
              <a:t>https://pixabay.com/vectors/ruler-straight-edge-tool-geometry-145940/</a:t>
            </a:r>
            <a:r>
              <a:rPr lang="en-GB" sz="1000" dirty="0">
                <a:highlight>
                  <a:schemeClr val="lt1"/>
                </a:highlight>
                <a:latin typeface="Quicksand"/>
                <a:ea typeface="Quicksand"/>
                <a:cs typeface="Quicksand"/>
                <a:sym typeface="Quicksand"/>
              </a:rPr>
              <a:t>  </a:t>
            </a:r>
            <a:endParaRPr sz="1000" dirty="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dirty="0">
                <a:highlight>
                  <a:schemeClr val="lt1"/>
                </a:highlight>
                <a:latin typeface="Quicksand"/>
                <a:ea typeface="Quicksand"/>
                <a:cs typeface="Quicksand"/>
                <a:sym typeface="Quicksand"/>
              </a:rPr>
              <a:t>Red pen: </a:t>
            </a:r>
            <a:r>
              <a:rPr lang="en-GB" sz="1000" u="sng" dirty="0">
                <a:solidFill>
                  <a:schemeClr val="hlink"/>
                </a:solidFill>
                <a:highlight>
                  <a:schemeClr val="lt1"/>
                </a:highlight>
                <a:latin typeface="Quicksand"/>
                <a:ea typeface="Quicksand"/>
                <a:cs typeface="Quicksand"/>
                <a:sym typeface="Quicksand"/>
                <a:hlinkClick r:id="rId8"/>
              </a:rPr>
              <a:t>https://pixabay.com/illustrations/marker-sharpie-office-pen-paint-4643862/</a:t>
            </a:r>
            <a:r>
              <a:rPr lang="en-GB" sz="1000" dirty="0">
                <a:highlight>
                  <a:schemeClr val="lt1"/>
                </a:highlight>
                <a:latin typeface="Quicksand"/>
                <a:ea typeface="Quicksand"/>
                <a:cs typeface="Quicksand"/>
                <a:sym typeface="Quicksand"/>
              </a:rPr>
              <a:t> </a:t>
            </a:r>
            <a:endParaRPr sz="1000" dirty="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dirty="0">
                <a:highlight>
                  <a:schemeClr val="lt1"/>
                </a:highlight>
                <a:latin typeface="Quicksand"/>
                <a:ea typeface="Quicksand"/>
                <a:cs typeface="Quicksand"/>
                <a:sym typeface="Quicksand"/>
              </a:rPr>
              <a:t>Red coloured pencil: </a:t>
            </a:r>
            <a:r>
              <a:rPr lang="en-GB" sz="1000" u="sng" dirty="0">
                <a:solidFill>
                  <a:schemeClr val="hlink"/>
                </a:solidFill>
                <a:highlight>
                  <a:schemeClr val="lt1"/>
                </a:highlight>
                <a:latin typeface="Quicksand"/>
                <a:ea typeface="Quicksand"/>
                <a:cs typeface="Quicksand"/>
                <a:sym typeface="Quicksand"/>
                <a:hlinkClick r:id="rId9"/>
              </a:rPr>
              <a:t>https://pixabay.com/vectors/pencils-colored-pen-write-pencil-161141/</a:t>
            </a:r>
            <a:r>
              <a:rPr lang="en-GB" sz="1000" dirty="0">
                <a:highlight>
                  <a:schemeClr val="lt1"/>
                </a:highlight>
                <a:latin typeface="Quicksand"/>
                <a:ea typeface="Quicksand"/>
                <a:cs typeface="Quicksand"/>
                <a:sym typeface="Quicksand"/>
              </a:rPr>
              <a:t>  </a:t>
            </a:r>
            <a:endParaRPr sz="1000" dirty="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dirty="0">
                <a:highlight>
                  <a:schemeClr val="lt1"/>
                </a:highlight>
                <a:latin typeface="Quicksand"/>
                <a:ea typeface="Quicksand"/>
                <a:cs typeface="Quicksand"/>
                <a:sym typeface="Quicksand"/>
              </a:rPr>
              <a:t>Sharpener: </a:t>
            </a:r>
            <a:r>
              <a:rPr lang="en-GB" sz="1000" u="sng" dirty="0">
                <a:solidFill>
                  <a:schemeClr val="hlink"/>
                </a:solidFill>
                <a:highlight>
                  <a:schemeClr val="lt1"/>
                </a:highlight>
                <a:latin typeface="Quicksand"/>
                <a:ea typeface="Quicksand"/>
                <a:cs typeface="Quicksand"/>
                <a:sym typeface="Quicksand"/>
                <a:hlinkClick r:id="rId10"/>
              </a:rPr>
              <a:t>https://pixabay.com/vectors/sharpener-stationery-school-pencil-4704862/</a:t>
            </a:r>
            <a:r>
              <a:rPr lang="en-GB" sz="1000" dirty="0">
                <a:highlight>
                  <a:schemeClr val="lt1"/>
                </a:highlight>
                <a:latin typeface="Quicksand"/>
                <a:ea typeface="Quicksand"/>
                <a:cs typeface="Quicksand"/>
                <a:sym typeface="Quicksand"/>
              </a:rPr>
              <a:t> </a:t>
            </a:r>
            <a:endParaRPr sz="1000" dirty="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dirty="0">
                <a:highlight>
                  <a:schemeClr val="lt1"/>
                </a:highlight>
                <a:latin typeface="Quicksand"/>
                <a:ea typeface="Quicksand"/>
                <a:cs typeface="Quicksand"/>
                <a:sym typeface="Quicksand"/>
              </a:rPr>
              <a:t>Glue: </a:t>
            </a:r>
            <a:r>
              <a:rPr lang="en-GB" sz="1000" u="sng" dirty="0">
                <a:solidFill>
                  <a:schemeClr val="hlink"/>
                </a:solidFill>
                <a:highlight>
                  <a:schemeClr val="lt1"/>
                </a:highlight>
                <a:latin typeface="Quicksand"/>
                <a:ea typeface="Quicksand"/>
                <a:cs typeface="Quicksand"/>
                <a:sym typeface="Quicksand"/>
                <a:hlinkClick r:id="rId11"/>
              </a:rPr>
              <a:t>https://pixabay.com/vectors/glue-bottle-orange-blue-fluid-306757/</a:t>
            </a:r>
            <a:r>
              <a:rPr lang="en-GB" sz="1000" dirty="0">
                <a:highlight>
                  <a:schemeClr val="lt1"/>
                </a:highlight>
                <a:latin typeface="Quicksand"/>
                <a:ea typeface="Quicksand"/>
                <a:cs typeface="Quicksand"/>
                <a:sym typeface="Quicksand"/>
              </a:rPr>
              <a:t>  </a:t>
            </a:r>
            <a:endParaRPr sz="1000" dirty="0">
              <a:highlight>
                <a:schemeClr val="lt1"/>
              </a:highlight>
              <a:latin typeface="Quicksand"/>
              <a:ea typeface="Quicksand"/>
              <a:cs typeface="Quicksand"/>
              <a:sym typeface="Quicksand"/>
            </a:endParaRPr>
          </a:p>
          <a:p>
            <a:pPr marL="0" lvl="0" indent="0" algn="l" rtl="0">
              <a:spcBef>
                <a:spcPts val="0"/>
              </a:spcBef>
              <a:spcAft>
                <a:spcPts val="0"/>
              </a:spcAft>
              <a:buNone/>
            </a:pPr>
            <a:r>
              <a:rPr lang="en-GB" sz="1000" dirty="0">
                <a:highlight>
                  <a:schemeClr val="lt1"/>
                </a:highlight>
                <a:latin typeface="Quicksand"/>
                <a:ea typeface="Quicksand"/>
                <a:cs typeface="Quicksand"/>
                <a:sym typeface="Quicksand"/>
              </a:rPr>
              <a:t>Cross adapted from: </a:t>
            </a:r>
            <a:r>
              <a:rPr lang="en-GB" sz="1000" u="sng" dirty="0">
                <a:solidFill>
                  <a:schemeClr val="hlink"/>
                </a:solidFill>
                <a:highlight>
                  <a:schemeClr val="lt1"/>
                </a:highlight>
                <a:latin typeface="Quicksand"/>
                <a:ea typeface="Quicksand"/>
                <a:cs typeface="Quicksand"/>
                <a:sym typeface="Quicksand"/>
                <a:hlinkClick r:id="rId12"/>
              </a:rPr>
              <a:t>https://pixabay.com/vectors/cross-delete-remove-cancel-abort-296507/</a:t>
            </a:r>
            <a:r>
              <a:rPr lang="en-GB" sz="1000" dirty="0">
                <a:highlight>
                  <a:schemeClr val="lt1"/>
                </a:highlight>
                <a:latin typeface="Quicksand"/>
                <a:ea typeface="Quicksand"/>
                <a:cs typeface="Quicksand"/>
                <a:sym typeface="Quicksand"/>
              </a:rPr>
              <a:t> </a:t>
            </a:r>
            <a:endParaRPr sz="1000" dirty="0">
              <a:highlight>
                <a:schemeClr val="lt1"/>
              </a:highlight>
              <a:latin typeface="Quicksand"/>
              <a:ea typeface="Quicksand"/>
              <a:cs typeface="Quicksand"/>
              <a:sym typeface="Quicksand"/>
            </a:endParaRPr>
          </a:p>
          <a:p>
            <a:pPr marL="0" lvl="0" indent="0" algn="l" rtl="0">
              <a:spcBef>
                <a:spcPts val="0"/>
              </a:spcBef>
              <a:spcAft>
                <a:spcPts val="0"/>
              </a:spcAft>
              <a:buNone/>
            </a:pPr>
            <a:endParaRPr sz="1000" dirty="0">
              <a:highlight>
                <a:schemeClr val="lt1"/>
              </a:highlight>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p:nvPr/>
        </p:nvSpPr>
        <p:spPr>
          <a:xfrm>
            <a:off x="6237656" y="4351925"/>
            <a:ext cx="423225" cy="465300"/>
          </a:xfrm>
          <a:prstGeom prst="rect">
            <a:avLst/>
          </a:prstGeom>
          <a:solidFill>
            <a:srgbClr val="FFFFFF"/>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pic>
        <p:nvPicPr>
          <p:cNvPr id="12" name="Google Shape;12;p2"/>
          <p:cNvPicPr preferRelativeResize="0"/>
          <p:nvPr/>
        </p:nvPicPr>
        <p:blipFill rotWithShape="1">
          <a:blip r:embed="rId2">
            <a:alphaModFix/>
          </a:blip>
          <a:srcRect l="14223" t="14372" r="15015" b="14825"/>
          <a:stretch/>
        </p:blipFill>
        <p:spPr>
          <a:xfrm>
            <a:off x="6191382" y="4304125"/>
            <a:ext cx="520517" cy="694026"/>
          </a:xfrm>
          <a:prstGeom prst="rect">
            <a:avLst/>
          </a:prstGeom>
          <a:noFill/>
          <a:ln>
            <a:noFill/>
          </a:ln>
        </p:spPr>
      </p:pic>
      <p:sp>
        <p:nvSpPr>
          <p:cNvPr id="13" name="Google Shape;13;p2"/>
          <p:cNvSpPr txBox="1">
            <a:spLocks noGrp="1"/>
          </p:cNvSpPr>
          <p:nvPr>
            <p:ph type="title"/>
          </p:nvPr>
        </p:nvSpPr>
        <p:spPr>
          <a:xfrm>
            <a:off x="395156" y="576775"/>
            <a:ext cx="607185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35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 name="Google Shape;14;p2"/>
          <p:cNvSpPr txBox="1">
            <a:spLocks noGrp="1"/>
          </p:cNvSpPr>
          <p:nvPr>
            <p:ph type="subTitle" idx="1"/>
          </p:nvPr>
        </p:nvSpPr>
        <p:spPr>
          <a:xfrm>
            <a:off x="399544" y="2665400"/>
            <a:ext cx="607185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15" name="Google Shape;15;p2"/>
          <p:cNvSpPr txBox="1">
            <a:spLocks noGrp="1"/>
          </p:cNvSpPr>
          <p:nvPr>
            <p:ph type="subTitle" idx="2"/>
          </p:nvPr>
        </p:nvSpPr>
        <p:spPr>
          <a:xfrm>
            <a:off x="3943350" y="0"/>
            <a:ext cx="2673675"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900" b="1"/>
            </a:lvl1pPr>
            <a:lvl2pPr lvl="1" rtl="0">
              <a:spcBef>
                <a:spcPts val="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233175" y="1017725"/>
            <a:ext cx="6391575" cy="3811500"/>
          </a:xfrm>
          <a:prstGeom prst="rect">
            <a:avLst/>
          </a:prstGeom>
          <a:ln>
            <a:noFill/>
          </a:ln>
        </p:spPr>
        <p:txBody>
          <a:bodyPr spcFirstLastPara="1" wrap="square" lIns="91425" tIns="91425" rIns="91425" bIns="91425" anchor="t" anchorCtr="0">
            <a:noAutofit/>
          </a:bodyPr>
          <a:lstStyle>
            <a:lvl1pPr marL="342900" lvl="0" indent="-257175" rtl="0">
              <a:lnSpc>
                <a:spcPct val="115000"/>
              </a:lnSpc>
              <a:spcBef>
                <a:spcPts val="0"/>
              </a:spcBef>
              <a:spcAft>
                <a:spcPts val="0"/>
              </a:spcAft>
              <a:buSzPts val="1800"/>
              <a:buChar char="●"/>
              <a:defRPr/>
            </a:lvl1pPr>
            <a:lvl2pPr marL="685800" lvl="1" indent="-238125" rtl="0">
              <a:lnSpc>
                <a:spcPct val="115000"/>
              </a:lnSpc>
              <a:spcBef>
                <a:spcPts val="1200"/>
              </a:spcBef>
              <a:spcAft>
                <a:spcPts val="0"/>
              </a:spcAft>
              <a:buSzPts val="1400"/>
              <a:buChar char="○"/>
              <a:defRPr/>
            </a:lvl2pPr>
            <a:lvl3pPr marL="1028700" lvl="2" indent="-238125" rtl="0">
              <a:lnSpc>
                <a:spcPct val="115000"/>
              </a:lnSpc>
              <a:spcBef>
                <a:spcPts val="1200"/>
              </a:spcBef>
              <a:spcAft>
                <a:spcPts val="0"/>
              </a:spcAft>
              <a:buSzPts val="1400"/>
              <a:buChar char="■"/>
              <a:defRPr/>
            </a:lvl3pPr>
            <a:lvl4pPr marL="1371600" lvl="3" indent="-238125" rtl="0">
              <a:lnSpc>
                <a:spcPct val="115000"/>
              </a:lnSpc>
              <a:spcBef>
                <a:spcPts val="1200"/>
              </a:spcBef>
              <a:spcAft>
                <a:spcPts val="0"/>
              </a:spcAft>
              <a:buSzPts val="1400"/>
              <a:buChar char="●"/>
              <a:defRPr/>
            </a:lvl4pPr>
            <a:lvl5pPr marL="1714500" lvl="4" indent="-238125" rtl="0">
              <a:lnSpc>
                <a:spcPct val="115000"/>
              </a:lnSpc>
              <a:spcBef>
                <a:spcPts val="1200"/>
              </a:spcBef>
              <a:spcAft>
                <a:spcPts val="0"/>
              </a:spcAft>
              <a:buSzPts val="1400"/>
              <a:buChar char="○"/>
              <a:defRPr/>
            </a:lvl5pPr>
            <a:lvl6pPr marL="2057400" lvl="5" indent="-238125" rtl="0">
              <a:lnSpc>
                <a:spcPct val="115000"/>
              </a:lnSpc>
              <a:spcBef>
                <a:spcPts val="1200"/>
              </a:spcBef>
              <a:spcAft>
                <a:spcPts val="0"/>
              </a:spcAft>
              <a:buSzPts val="1400"/>
              <a:buChar char="■"/>
              <a:defRPr/>
            </a:lvl6pPr>
            <a:lvl7pPr marL="2400300" lvl="6" indent="-238125" rtl="0">
              <a:lnSpc>
                <a:spcPct val="115000"/>
              </a:lnSpc>
              <a:spcBef>
                <a:spcPts val="1200"/>
              </a:spcBef>
              <a:spcAft>
                <a:spcPts val="0"/>
              </a:spcAft>
              <a:buSzPts val="1400"/>
              <a:buChar char="●"/>
              <a:defRPr/>
            </a:lvl7pPr>
            <a:lvl8pPr marL="2743200" lvl="7" indent="-238125" rtl="0">
              <a:lnSpc>
                <a:spcPct val="115000"/>
              </a:lnSpc>
              <a:spcBef>
                <a:spcPts val="1200"/>
              </a:spcBef>
              <a:spcAft>
                <a:spcPts val="0"/>
              </a:spcAft>
              <a:buSzPts val="1400"/>
              <a:buChar char="○"/>
              <a:defRPr/>
            </a:lvl8pPr>
            <a:lvl9pPr marL="3086100" lvl="8" indent="-238125" rtl="0">
              <a:lnSpc>
                <a:spcPct val="115000"/>
              </a:lnSpc>
              <a:spcBef>
                <a:spcPts val="1200"/>
              </a:spcBef>
              <a:spcAft>
                <a:spcPts val="1200"/>
              </a:spcAft>
              <a:buSzPts val="1400"/>
              <a:buChar char="■"/>
              <a:defRPr/>
            </a:lvl9pPr>
          </a:lstStyle>
          <a:p>
            <a:endParaRPr/>
          </a:p>
        </p:txBody>
      </p:sp>
      <p:sp>
        <p:nvSpPr>
          <p:cNvPr id="18" name="Google Shape;18;p3"/>
          <p:cNvSpPr txBox="1">
            <a:spLocks noGrp="1"/>
          </p:cNvSpPr>
          <p:nvPr>
            <p:ph type="title"/>
          </p:nvPr>
        </p:nvSpPr>
        <p:spPr>
          <a:xfrm>
            <a:off x="233175" y="310900"/>
            <a:ext cx="6391575"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3"/>
          <p:cNvSpPr txBox="1">
            <a:spLocks noGrp="1"/>
          </p:cNvSpPr>
          <p:nvPr>
            <p:ph type="sldNum" idx="12"/>
          </p:nvPr>
        </p:nvSpPr>
        <p:spPr>
          <a:xfrm>
            <a:off x="6624150" y="4829300"/>
            <a:ext cx="233775" cy="314100"/>
          </a:xfrm>
          <a:prstGeom prst="rect">
            <a:avLst/>
          </a:prstGeom>
        </p:spPr>
        <p:txBody>
          <a:bodyPr spcFirstLastPara="1" wrap="square" lIns="91425" tIns="91425" rIns="91425" bIns="91425" anchor="t" anchorCtr="0">
            <a:noAutofit/>
          </a:bodyPr>
          <a:lstStyle>
            <a:lvl1pPr lvl="0" rtl="0">
              <a:buNone/>
              <a:defRPr sz="600">
                <a:solidFill>
                  <a:srgbClr val="494985"/>
                </a:solidFill>
                <a:latin typeface="Quicksand Light"/>
                <a:ea typeface="Quicksand Light"/>
                <a:cs typeface="Quicksand Light"/>
                <a:sym typeface="Quicksand Light"/>
              </a:defRPr>
            </a:lvl1pPr>
            <a:lvl2pPr lvl="1" rtl="0">
              <a:buNone/>
              <a:defRPr sz="600">
                <a:solidFill>
                  <a:srgbClr val="494985"/>
                </a:solidFill>
                <a:latin typeface="Quicksand Light"/>
                <a:ea typeface="Quicksand Light"/>
                <a:cs typeface="Quicksand Light"/>
                <a:sym typeface="Quicksand Light"/>
              </a:defRPr>
            </a:lvl2pPr>
            <a:lvl3pPr lvl="2" rtl="0">
              <a:buNone/>
              <a:defRPr sz="600">
                <a:solidFill>
                  <a:srgbClr val="494985"/>
                </a:solidFill>
                <a:latin typeface="Quicksand Light"/>
                <a:ea typeface="Quicksand Light"/>
                <a:cs typeface="Quicksand Light"/>
                <a:sym typeface="Quicksand Light"/>
              </a:defRPr>
            </a:lvl3pPr>
            <a:lvl4pPr lvl="3" rtl="0">
              <a:buNone/>
              <a:defRPr sz="600">
                <a:solidFill>
                  <a:srgbClr val="494985"/>
                </a:solidFill>
                <a:latin typeface="Quicksand Light"/>
                <a:ea typeface="Quicksand Light"/>
                <a:cs typeface="Quicksand Light"/>
                <a:sym typeface="Quicksand Light"/>
              </a:defRPr>
            </a:lvl4pPr>
            <a:lvl5pPr lvl="4" rtl="0">
              <a:buNone/>
              <a:defRPr sz="600">
                <a:solidFill>
                  <a:srgbClr val="494985"/>
                </a:solidFill>
                <a:latin typeface="Quicksand Light"/>
                <a:ea typeface="Quicksand Light"/>
                <a:cs typeface="Quicksand Light"/>
                <a:sym typeface="Quicksand Light"/>
              </a:defRPr>
            </a:lvl5pPr>
            <a:lvl6pPr lvl="5" rtl="0">
              <a:buNone/>
              <a:defRPr sz="600">
                <a:solidFill>
                  <a:srgbClr val="494985"/>
                </a:solidFill>
                <a:latin typeface="Quicksand Light"/>
                <a:ea typeface="Quicksand Light"/>
                <a:cs typeface="Quicksand Light"/>
                <a:sym typeface="Quicksand Light"/>
              </a:defRPr>
            </a:lvl6pPr>
            <a:lvl7pPr lvl="6" rtl="0">
              <a:buNone/>
              <a:defRPr sz="600">
                <a:solidFill>
                  <a:srgbClr val="494985"/>
                </a:solidFill>
                <a:latin typeface="Quicksand Light"/>
                <a:ea typeface="Quicksand Light"/>
                <a:cs typeface="Quicksand Light"/>
                <a:sym typeface="Quicksand Light"/>
              </a:defRPr>
            </a:lvl7pPr>
            <a:lvl8pPr lvl="7" rtl="0">
              <a:buNone/>
              <a:defRPr sz="600">
                <a:solidFill>
                  <a:srgbClr val="494985"/>
                </a:solidFill>
                <a:latin typeface="Quicksand Light"/>
                <a:ea typeface="Quicksand Light"/>
                <a:cs typeface="Quicksand Light"/>
                <a:sym typeface="Quicksand Light"/>
              </a:defRPr>
            </a:lvl8pPr>
            <a:lvl9pPr lvl="8" rtl="0">
              <a:buNone/>
              <a:defRPr sz="600">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20" name="Google Shape;20;p3"/>
          <p:cNvSpPr txBox="1">
            <a:spLocks noGrp="1"/>
          </p:cNvSpPr>
          <p:nvPr>
            <p:ph type="subTitle" idx="2"/>
          </p:nvPr>
        </p:nvSpPr>
        <p:spPr>
          <a:xfrm>
            <a:off x="3943350" y="0"/>
            <a:ext cx="2673675" cy="3141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900" b="1"/>
            </a:lvl1pPr>
            <a:lvl2pPr lvl="1">
              <a:spcBef>
                <a:spcPts val="0"/>
              </a:spcBef>
              <a:spcAft>
                <a:spcPts val="0"/>
              </a:spcAft>
              <a:buNone/>
              <a:defRPr/>
            </a:lvl2pPr>
            <a:lvl3pPr lvl="2">
              <a:spcBef>
                <a:spcPts val="1200"/>
              </a:spcBef>
              <a:spcAft>
                <a:spcPts val="0"/>
              </a:spcAft>
              <a:buNone/>
              <a:defRPr/>
            </a:lvl3pPr>
            <a:lvl4pPr lvl="3">
              <a:spcBef>
                <a:spcPts val="1200"/>
              </a:spcBef>
              <a:spcAft>
                <a:spcPts val="0"/>
              </a:spcAft>
              <a:buNone/>
              <a:defRPr/>
            </a:lvl4pPr>
            <a:lvl5pPr lvl="4">
              <a:spcBef>
                <a:spcPts val="1200"/>
              </a:spcBef>
              <a:spcAft>
                <a:spcPts val="0"/>
              </a:spcAft>
              <a:buNone/>
              <a:defRPr/>
            </a:lvl5pPr>
            <a:lvl6pPr lvl="5">
              <a:spcBef>
                <a:spcPts val="1200"/>
              </a:spcBef>
              <a:spcAft>
                <a:spcPts val="0"/>
              </a:spcAft>
              <a:buNone/>
              <a:defRPr/>
            </a:lvl6pPr>
            <a:lvl7pPr lvl="6">
              <a:spcBef>
                <a:spcPts val="1200"/>
              </a:spcBef>
              <a:spcAft>
                <a:spcPts val="0"/>
              </a:spcAft>
              <a:buNone/>
              <a:defRPr/>
            </a:lvl7pPr>
            <a:lvl8pPr lvl="7">
              <a:spcBef>
                <a:spcPts val="1200"/>
              </a:spcBef>
              <a:spcAft>
                <a:spcPts val="0"/>
              </a:spcAft>
              <a:buNone/>
              <a:defRPr/>
            </a:lvl8pPr>
            <a:lvl9pPr lvl="8">
              <a:spcBef>
                <a:spcPts val="1200"/>
              </a:spcBef>
              <a:spcAft>
                <a:spcPts val="12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233175" y="1017725"/>
            <a:ext cx="6390900" cy="3097200"/>
          </a:xfrm>
          <a:prstGeom prst="rect">
            <a:avLst/>
          </a:prstGeom>
          <a:ln>
            <a:noFill/>
          </a:ln>
        </p:spPr>
        <p:txBody>
          <a:bodyPr spcFirstLastPara="1" wrap="square" lIns="91425" tIns="91425" rIns="91425" bIns="91425" anchor="t" anchorCtr="0">
            <a:noAutofit/>
          </a:bodyPr>
          <a:lstStyle>
            <a:lvl1pPr marL="342900" lvl="0" indent="-257175" rtl="0">
              <a:spcBef>
                <a:spcPts val="0"/>
              </a:spcBef>
              <a:spcAft>
                <a:spcPts val="0"/>
              </a:spcAft>
              <a:buSzPts val="1800"/>
              <a:buChar char="●"/>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endParaRPr/>
          </a:p>
        </p:txBody>
      </p:sp>
      <p:sp>
        <p:nvSpPr>
          <p:cNvPr id="23" name="Google Shape;23;p4"/>
          <p:cNvSpPr txBox="1">
            <a:spLocks noGrp="1"/>
          </p:cNvSpPr>
          <p:nvPr>
            <p:ph type="body" idx="2"/>
          </p:nvPr>
        </p:nvSpPr>
        <p:spPr>
          <a:xfrm>
            <a:off x="233175" y="4117599"/>
            <a:ext cx="6390900" cy="698100"/>
          </a:xfrm>
          <a:prstGeom prst="rect">
            <a:avLst/>
          </a:prstGeom>
        </p:spPr>
        <p:txBody>
          <a:bodyPr spcFirstLastPara="1" wrap="square" lIns="91425" tIns="91425" rIns="91425" bIns="91425" anchor="t" anchorCtr="0">
            <a:noAutofit/>
          </a:bodyPr>
          <a:lstStyle>
            <a:lvl1pPr marL="342900" lvl="0" indent="-257175" rtl="0">
              <a:spcBef>
                <a:spcPts val="0"/>
              </a:spcBef>
              <a:spcAft>
                <a:spcPts val="0"/>
              </a:spcAft>
              <a:buSzPts val="1800"/>
              <a:buChar char="●"/>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endParaRPr/>
          </a:p>
        </p:txBody>
      </p:sp>
      <p:sp>
        <p:nvSpPr>
          <p:cNvPr id="24" name="Google Shape;24;p4"/>
          <p:cNvSpPr txBox="1">
            <a:spLocks noGrp="1"/>
          </p:cNvSpPr>
          <p:nvPr>
            <p:ph type="title"/>
          </p:nvPr>
        </p:nvSpPr>
        <p:spPr>
          <a:xfrm>
            <a:off x="233175" y="319600"/>
            <a:ext cx="63909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4"/>
          <p:cNvSpPr txBox="1">
            <a:spLocks noGrp="1"/>
          </p:cNvSpPr>
          <p:nvPr>
            <p:ph type="sldNum" idx="12"/>
          </p:nvPr>
        </p:nvSpPr>
        <p:spPr>
          <a:xfrm>
            <a:off x="6624150" y="4829300"/>
            <a:ext cx="233775" cy="314100"/>
          </a:xfrm>
          <a:prstGeom prst="rect">
            <a:avLst/>
          </a:prstGeom>
        </p:spPr>
        <p:txBody>
          <a:bodyPr spcFirstLastPara="1" wrap="square" lIns="91425" tIns="91425" rIns="91425" bIns="91425" anchor="t" anchorCtr="0">
            <a:noAutofit/>
          </a:bodyPr>
          <a:lstStyle>
            <a:lvl1pPr lvl="0" rtl="0">
              <a:buNone/>
              <a:defRPr sz="600">
                <a:solidFill>
                  <a:srgbClr val="494985"/>
                </a:solidFill>
                <a:latin typeface="Quicksand Light"/>
                <a:ea typeface="Quicksand Light"/>
                <a:cs typeface="Quicksand Light"/>
                <a:sym typeface="Quicksand Light"/>
              </a:defRPr>
            </a:lvl1pPr>
            <a:lvl2pPr lvl="1" rtl="0">
              <a:buNone/>
              <a:defRPr sz="600">
                <a:solidFill>
                  <a:srgbClr val="494985"/>
                </a:solidFill>
                <a:latin typeface="Quicksand Light"/>
                <a:ea typeface="Quicksand Light"/>
                <a:cs typeface="Quicksand Light"/>
                <a:sym typeface="Quicksand Light"/>
              </a:defRPr>
            </a:lvl2pPr>
            <a:lvl3pPr lvl="2" rtl="0">
              <a:buNone/>
              <a:defRPr sz="600">
                <a:solidFill>
                  <a:srgbClr val="494985"/>
                </a:solidFill>
                <a:latin typeface="Quicksand Light"/>
                <a:ea typeface="Quicksand Light"/>
                <a:cs typeface="Quicksand Light"/>
                <a:sym typeface="Quicksand Light"/>
              </a:defRPr>
            </a:lvl3pPr>
            <a:lvl4pPr lvl="3" rtl="0">
              <a:buNone/>
              <a:defRPr sz="600">
                <a:solidFill>
                  <a:srgbClr val="494985"/>
                </a:solidFill>
                <a:latin typeface="Quicksand Light"/>
                <a:ea typeface="Quicksand Light"/>
                <a:cs typeface="Quicksand Light"/>
                <a:sym typeface="Quicksand Light"/>
              </a:defRPr>
            </a:lvl4pPr>
            <a:lvl5pPr lvl="4" rtl="0">
              <a:buNone/>
              <a:defRPr sz="600">
                <a:solidFill>
                  <a:srgbClr val="494985"/>
                </a:solidFill>
                <a:latin typeface="Quicksand Light"/>
                <a:ea typeface="Quicksand Light"/>
                <a:cs typeface="Quicksand Light"/>
                <a:sym typeface="Quicksand Light"/>
              </a:defRPr>
            </a:lvl5pPr>
            <a:lvl6pPr lvl="5" rtl="0">
              <a:buNone/>
              <a:defRPr sz="600">
                <a:solidFill>
                  <a:srgbClr val="494985"/>
                </a:solidFill>
                <a:latin typeface="Quicksand Light"/>
                <a:ea typeface="Quicksand Light"/>
                <a:cs typeface="Quicksand Light"/>
                <a:sym typeface="Quicksand Light"/>
              </a:defRPr>
            </a:lvl6pPr>
            <a:lvl7pPr lvl="6" rtl="0">
              <a:buNone/>
              <a:defRPr sz="600">
                <a:solidFill>
                  <a:srgbClr val="494985"/>
                </a:solidFill>
                <a:latin typeface="Quicksand Light"/>
                <a:ea typeface="Quicksand Light"/>
                <a:cs typeface="Quicksand Light"/>
                <a:sym typeface="Quicksand Light"/>
              </a:defRPr>
            </a:lvl7pPr>
            <a:lvl8pPr lvl="7" rtl="0">
              <a:buNone/>
              <a:defRPr sz="600">
                <a:solidFill>
                  <a:srgbClr val="494985"/>
                </a:solidFill>
                <a:latin typeface="Quicksand Light"/>
                <a:ea typeface="Quicksand Light"/>
                <a:cs typeface="Quicksand Light"/>
                <a:sym typeface="Quicksand Light"/>
              </a:defRPr>
            </a:lvl8pPr>
            <a:lvl9pPr lvl="8" rtl="0">
              <a:buNone/>
              <a:defRPr sz="600">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26" name="Google Shape;26;p4"/>
          <p:cNvSpPr txBox="1">
            <a:spLocks noGrp="1"/>
          </p:cNvSpPr>
          <p:nvPr>
            <p:ph type="subTitle" idx="3"/>
          </p:nvPr>
        </p:nvSpPr>
        <p:spPr>
          <a:xfrm>
            <a:off x="3943350" y="0"/>
            <a:ext cx="2673675"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900" b="1"/>
            </a:lvl1pPr>
            <a:lvl2pPr lvl="1" rtl="0">
              <a:spcBef>
                <a:spcPts val="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233175" y="472000"/>
            <a:ext cx="6390900" cy="3795300"/>
          </a:xfrm>
          <a:prstGeom prst="rect">
            <a:avLst/>
          </a:prstGeom>
          <a:ln>
            <a:noFill/>
          </a:ln>
        </p:spPr>
        <p:txBody>
          <a:bodyPr spcFirstLastPara="1" wrap="square" lIns="91425" tIns="91425" rIns="91425" bIns="91425" anchor="t" anchorCtr="0">
            <a:noAutofit/>
          </a:bodyPr>
          <a:lstStyle>
            <a:lvl1pPr marL="342900" lvl="0" indent="-257175" rtl="0">
              <a:spcBef>
                <a:spcPts val="0"/>
              </a:spcBef>
              <a:spcAft>
                <a:spcPts val="0"/>
              </a:spcAft>
              <a:buSzPts val="1800"/>
              <a:buChar char="●"/>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endParaRPr/>
          </a:p>
        </p:txBody>
      </p:sp>
      <p:sp>
        <p:nvSpPr>
          <p:cNvPr id="29" name="Google Shape;29;p5"/>
          <p:cNvSpPr txBox="1">
            <a:spLocks noGrp="1"/>
          </p:cNvSpPr>
          <p:nvPr>
            <p:ph type="body" idx="2"/>
          </p:nvPr>
        </p:nvSpPr>
        <p:spPr>
          <a:xfrm>
            <a:off x="233175" y="4282175"/>
            <a:ext cx="6390900" cy="546000"/>
          </a:xfrm>
          <a:prstGeom prst="rect">
            <a:avLst/>
          </a:prstGeom>
        </p:spPr>
        <p:txBody>
          <a:bodyPr spcFirstLastPara="1" wrap="square" lIns="91425" tIns="91425" rIns="91425" bIns="91425" anchor="t" anchorCtr="0">
            <a:noAutofit/>
          </a:bodyPr>
          <a:lstStyle>
            <a:lvl1pPr marL="342900" lvl="0" indent="-257175" algn="ctr" rtl="0">
              <a:spcBef>
                <a:spcPts val="0"/>
              </a:spcBef>
              <a:spcAft>
                <a:spcPts val="0"/>
              </a:spcAft>
              <a:buSzPts val="1800"/>
              <a:buChar char="●"/>
              <a:defRPr/>
            </a:lvl1pPr>
            <a:lvl2pPr marL="685800" lvl="1" indent="-238125" algn="ctr" rtl="0">
              <a:spcBef>
                <a:spcPts val="1200"/>
              </a:spcBef>
              <a:spcAft>
                <a:spcPts val="0"/>
              </a:spcAft>
              <a:buSzPts val="1400"/>
              <a:buChar char="○"/>
              <a:defRPr/>
            </a:lvl2pPr>
            <a:lvl3pPr marL="1028700" lvl="2" indent="-238125" algn="ctr" rtl="0">
              <a:spcBef>
                <a:spcPts val="1200"/>
              </a:spcBef>
              <a:spcAft>
                <a:spcPts val="0"/>
              </a:spcAft>
              <a:buSzPts val="1400"/>
              <a:buChar char="■"/>
              <a:defRPr/>
            </a:lvl3pPr>
            <a:lvl4pPr marL="1371600" lvl="3" indent="-238125" algn="ctr" rtl="0">
              <a:spcBef>
                <a:spcPts val="1200"/>
              </a:spcBef>
              <a:spcAft>
                <a:spcPts val="0"/>
              </a:spcAft>
              <a:buSzPts val="1400"/>
              <a:buChar char="●"/>
              <a:defRPr/>
            </a:lvl4pPr>
            <a:lvl5pPr marL="1714500" lvl="4" indent="-238125" algn="ctr" rtl="0">
              <a:spcBef>
                <a:spcPts val="1200"/>
              </a:spcBef>
              <a:spcAft>
                <a:spcPts val="0"/>
              </a:spcAft>
              <a:buSzPts val="1400"/>
              <a:buChar char="○"/>
              <a:defRPr/>
            </a:lvl5pPr>
            <a:lvl6pPr marL="2057400" lvl="5" indent="-238125" algn="ctr" rtl="0">
              <a:spcBef>
                <a:spcPts val="1200"/>
              </a:spcBef>
              <a:spcAft>
                <a:spcPts val="0"/>
              </a:spcAft>
              <a:buSzPts val="1400"/>
              <a:buChar char="■"/>
              <a:defRPr/>
            </a:lvl6pPr>
            <a:lvl7pPr marL="2400300" lvl="6" indent="-238125" algn="ctr" rtl="0">
              <a:spcBef>
                <a:spcPts val="1200"/>
              </a:spcBef>
              <a:spcAft>
                <a:spcPts val="0"/>
              </a:spcAft>
              <a:buSzPts val="1400"/>
              <a:buChar char="●"/>
              <a:defRPr/>
            </a:lvl7pPr>
            <a:lvl8pPr marL="2743200" lvl="7" indent="-238125" algn="ctr" rtl="0">
              <a:spcBef>
                <a:spcPts val="1200"/>
              </a:spcBef>
              <a:spcAft>
                <a:spcPts val="0"/>
              </a:spcAft>
              <a:buSzPts val="1400"/>
              <a:buChar char="○"/>
              <a:defRPr/>
            </a:lvl8pPr>
            <a:lvl9pPr marL="3086100" lvl="8" indent="-238125" algn="ctr" rtl="0">
              <a:spcBef>
                <a:spcPts val="1200"/>
              </a:spcBef>
              <a:spcAft>
                <a:spcPts val="1200"/>
              </a:spcAft>
              <a:buSzPts val="1400"/>
              <a:buChar char="■"/>
              <a:defRPr/>
            </a:lvl9pPr>
          </a:lstStyle>
          <a:p>
            <a:endParaRPr/>
          </a:p>
        </p:txBody>
      </p:sp>
      <p:sp>
        <p:nvSpPr>
          <p:cNvPr id="30" name="Google Shape;30;p5"/>
          <p:cNvSpPr txBox="1">
            <a:spLocks noGrp="1"/>
          </p:cNvSpPr>
          <p:nvPr>
            <p:ph type="sldNum" idx="12"/>
          </p:nvPr>
        </p:nvSpPr>
        <p:spPr>
          <a:xfrm>
            <a:off x="6624150" y="4829300"/>
            <a:ext cx="233775" cy="314100"/>
          </a:xfrm>
          <a:prstGeom prst="rect">
            <a:avLst/>
          </a:prstGeom>
        </p:spPr>
        <p:txBody>
          <a:bodyPr spcFirstLastPara="1" wrap="square" lIns="91425" tIns="91425" rIns="91425" bIns="91425" anchor="t" anchorCtr="0">
            <a:noAutofit/>
          </a:bodyPr>
          <a:lstStyle>
            <a:lvl1pPr lvl="0" rtl="0">
              <a:buNone/>
              <a:defRPr sz="600">
                <a:solidFill>
                  <a:srgbClr val="494985"/>
                </a:solidFill>
                <a:latin typeface="Quicksand Light"/>
                <a:ea typeface="Quicksand Light"/>
                <a:cs typeface="Quicksand Light"/>
                <a:sym typeface="Quicksand Light"/>
              </a:defRPr>
            </a:lvl1pPr>
            <a:lvl2pPr lvl="1" rtl="0">
              <a:buNone/>
              <a:defRPr sz="600">
                <a:solidFill>
                  <a:srgbClr val="494985"/>
                </a:solidFill>
                <a:latin typeface="Quicksand Light"/>
                <a:ea typeface="Quicksand Light"/>
                <a:cs typeface="Quicksand Light"/>
                <a:sym typeface="Quicksand Light"/>
              </a:defRPr>
            </a:lvl2pPr>
            <a:lvl3pPr lvl="2" rtl="0">
              <a:buNone/>
              <a:defRPr sz="600">
                <a:solidFill>
                  <a:srgbClr val="494985"/>
                </a:solidFill>
                <a:latin typeface="Quicksand Light"/>
                <a:ea typeface="Quicksand Light"/>
                <a:cs typeface="Quicksand Light"/>
                <a:sym typeface="Quicksand Light"/>
              </a:defRPr>
            </a:lvl3pPr>
            <a:lvl4pPr lvl="3" rtl="0">
              <a:buNone/>
              <a:defRPr sz="600">
                <a:solidFill>
                  <a:srgbClr val="494985"/>
                </a:solidFill>
                <a:latin typeface="Quicksand Light"/>
                <a:ea typeface="Quicksand Light"/>
                <a:cs typeface="Quicksand Light"/>
                <a:sym typeface="Quicksand Light"/>
              </a:defRPr>
            </a:lvl4pPr>
            <a:lvl5pPr lvl="4" rtl="0">
              <a:buNone/>
              <a:defRPr sz="600">
                <a:solidFill>
                  <a:srgbClr val="494985"/>
                </a:solidFill>
                <a:latin typeface="Quicksand Light"/>
                <a:ea typeface="Quicksand Light"/>
                <a:cs typeface="Quicksand Light"/>
                <a:sym typeface="Quicksand Light"/>
              </a:defRPr>
            </a:lvl5pPr>
            <a:lvl6pPr lvl="5" rtl="0">
              <a:buNone/>
              <a:defRPr sz="600">
                <a:solidFill>
                  <a:srgbClr val="494985"/>
                </a:solidFill>
                <a:latin typeface="Quicksand Light"/>
                <a:ea typeface="Quicksand Light"/>
                <a:cs typeface="Quicksand Light"/>
                <a:sym typeface="Quicksand Light"/>
              </a:defRPr>
            </a:lvl6pPr>
            <a:lvl7pPr lvl="6" rtl="0">
              <a:buNone/>
              <a:defRPr sz="600">
                <a:solidFill>
                  <a:srgbClr val="494985"/>
                </a:solidFill>
                <a:latin typeface="Quicksand Light"/>
                <a:ea typeface="Quicksand Light"/>
                <a:cs typeface="Quicksand Light"/>
                <a:sym typeface="Quicksand Light"/>
              </a:defRPr>
            </a:lvl7pPr>
            <a:lvl8pPr lvl="7" rtl="0">
              <a:buNone/>
              <a:defRPr sz="600">
                <a:solidFill>
                  <a:srgbClr val="494985"/>
                </a:solidFill>
                <a:latin typeface="Quicksand Light"/>
                <a:ea typeface="Quicksand Light"/>
                <a:cs typeface="Quicksand Light"/>
                <a:sym typeface="Quicksand Light"/>
              </a:defRPr>
            </a:lvl8pPr>
            <a:lvl9pPr lvl="8" rtl="0">
              <a:buNone/>
              <a:defRPr sz="600">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31" name="Google Shape;31;p5"/>
          <p:cNvSpPr txBox="1">
            <a:spLocks noGrp="1"/>
          </p:cNvSpPr>
          <p:nvPr>
            <p:ph type="subTitle" idx="3"/>
          </p:nvPr>
        </p:nvSpPr>
        <p:spPr>
          <a:xfrm>
            <a:off x="3943350" y="0"/>
            <a:ext cx="2673675"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900" b="1"/>
            </a:lvl1pPr>
            <a:lvl2pPr lvl="1" rtl="0">
              <a:spcBef>
                <a:spcPts val="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233175" y="1017725"/>
            <a:ext cx="6390900" cy="3811500"/>
          </a:xfrm>
          <a:prstGeom prst="rect">
            <a:avLst/>
          </a:prstGeom>
          <a:ln>
            <a:noFill/>
          </a:ln>
        </p:spPr>
        <p:txBody>
          <a:bodyPr spcFirstLastPara="1" wrap="square" lIns="91425" tIns="91425" rIns="91425" bIns="91425" anchor="t" anchorCtr="0">
            <a:noAutofit/>
          </a:bodyPr>
          <a:lstStyle>
            <a:lvl1pPr marL="342900" lvl="0" indent="-257175" rtl="0">
              <a:spcBef>
                <a:spcPts val="0"/>
              </a:spcBef>
              <a:spcAft>
                <a:spcPts val="0"/>
              </a:spcAft>
              <a:buSzPts val="1800"/>
              <a:buChar char="●"/>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endParaRPr/>
          </a:p>
        </p:txBody>
      </p:sp>
      <p:sp>
        <p:nvSpPr>
          <p:cNvPr id="34" name="Google Shape;34;p6"/>
          <p:cNvSpPr txBox="1">
            <a:spLocks noGrp="1"/>
          </p:cNvSpPr>
          <p:nvPr>
            <p:ph type="title"/>
          </p:nvPr>
        </p:nvSpPr>
        <p:spPr>
          <a:xfrm>
            <a:off x="233175" y="319600"/>
            <a:ext cx="63909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 name="Google Shape;35;p6"/>
          <p:cNvSpPr txBox="1">
            <a:spLocks noGrp="1"/>
          </p:cNvSpPr>
          <p:nvPr>
            <p:ph type="sldNum" idx="12"/>
          </p:nvPr>
        </p:nvSpPr>
        <p:spPr>
          <a:xfrm>
            <a:off x="6624150" y="4829300"/>
            <a:ext cx="233775" cy="314100"/>
          </a:xfrm>
          <a:prstGeom prst="rect">
            <a:avLst/>
          </a:prstGeom>
        </p:spPr>
        <p:txBody>
          <a:bodyPr spcFirstLastPara="1" wrap="square" lIns="91425" tIns="91425" rIns="91425" bIns="91425" anchor="t" anchorCtr="0">
            <a:noAutofit/>
          </a:bodyPr>
          <a:lstStyle>
            <a:lvl1pPr lvl="0" rtl="0">
              <a:buNone/>
              <a:defRPr sz="600">
                <a:solidFill>
                  <a:srgbClr val="494985"/>
                </a:solidFill>
                <a:latin typeface="Quicksand Light"/>
                <a:ea typeface="Quicksand Light"/>
                <a:cs typeface="Quicksand Light"/>
                <a:sym typeface="Quicksand Light"/>
              </a:defRPr>
            </a:lvl1pPr>
            <a:lvl2pPr lvl="1" rtl="0">
              <a:buNone/>
              <a:defRPr sz="600">
                <a:solidFill>
                  <a:srgbClr val="494985"/>
                </a:solidFill>
                <a:latin typeface="Quicksand Light"/>
                <a:ea typeface="Quicksand Light"/>
                <a:cs typeface="Quicksand Light"/>
                <a:sym typeface="Quicksand Light"/>
              </a:defRPr>
            </a:lvl2pPr>
            <a:lvl3pPr lvl="2" rtl="0">
              <a:buNone/>
              <a:defRPr sz="600">
                <a:solidFill>
                  <a:srgbClr val="494985"/>
                </a:solidFill>
                <a:latin typeface="Quicksand Light"/>
                <a:ea typeface="Quicksand Light"/>
                <a:cs typeface="Quicksand Light"/>
                <a:sym typeface="Quicksand Light"/>
              </a:defRPr>
            </a:lvl3pPr>
            <a:lvl4pPr lvl="3" rtl="0">
              <a:buNone/>
              <a:defRPr sz="600">
                <a:solidFill>
                  <a:srgbClr val="494985"/>
                </a:solidFill>
                <a:latin typeface="Quicksand Light"/>
                <a:ea typeface="Quicksand Light"/>
                <a:cs typeface="Quicksand Light"/>
                <a:sym typeface="Quicksand Light"/>
              </a:defRPr>
            </a:lvl4pPr>
            <a:lvl5pPr lvl="4" rtl="0">
              <a:buNone/>
              <a:defRPr sz="600">
                <a:solidFill>
                  <a:srgbClr val="494985"/>
                </a:solidFill>
                <a:latin typeface="Quicksand Light"/>
                <a:ea typeface="Quicksand Light"/>
                <a:cs typeface="Quicksand Light"/>
                <a:sym typeface="Quicksand Light"/>
              </a:defRPr>
            </a:lvl5pPr>
            <a:lvl6pPr lvl="5" rtl="0">
              <a:buNone/>
              <a:defRPr sz="600">
                <a:solidFill>
                  <a:srgbClr val="494985"/>
                </a:solidFill>
                <a:latin typeface="Quicksand Light"/>
                <a:ea typeface="Quicksand Light"/>
                <a:cs typeface="Quicksand Light"/>
                <a:sym typeface="Quicksand Light"/>
              </a:defRPr>
            </a:lvl6pPr>
            <a:lvl7pPr lvl="6" rtl="0">
              <a:buNone/>
              <a:defRPr sz="600">
                <a:solidFill>
                  <a:srgbClr val="494985"/>
                </a:solidFill>
                <a:latin typeface="Quicksand Light"/>
                <a:ea typeface="Quicksand Light"/>
                <a:cs typeface="Quicksand Light"/>
                <a:sym typeface="Quicksand Light"/>
              </a:defRPr>
            </a:lvl7pPr>
            <a:lvl8pPr lvl="7" rtl="0">
              <a:buNone/>
              <a:defRPr sz="600">
                <a:solidFill>
                  <a:srgbClr val="494985"/>
                </a:solidFill>
                <a:latin typeface="Quicksand Light"/>
                <a:ea typeface="Quicksand Light"/>
                <a:cs typeface="Quicksand Light"/>
                <a:sym typeface="Quicksand Light"/>
              </a:defRPr>
            </a:lvl8pPr>
            <a:lvl9pPr lvl="8" rtl="0">
              <a:buNone/>
              <a:defRPr sz="600">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36" name="Google Shape;36;p6"/>
          <p:cNvSpPr txBox="1">
            <a:spLocks noGrp="1"/>
          </p:cNvSpPr>
          <p:nvPr>
            <p:ph type="subTitle" idx="2"/>
          </p:nvPr>
        </p:nvSpPr>
        <p:spPr>
          <a:xfrm>
            <a:off x="3943350" y="0"/>
            <a:ext cx="2673675"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900" b="1"/>
            </a:lvl1pPr>
            <a:lvl2pPr lvl="1" rtl="0">
              <a:spcBef>
                <a:spcPts val="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233175" y="1170124"/>
            <a:ext cx="3072375" cy="3659100"/>
          </a:xfrm>
          <a:prstGeom prst="rect">
            <a:avLst/>
          </a:prstGeom>
          <a:ln>
            <a:noFill/>
          </a:ln>
        </p:spPr>
        <p:txBody>
          <a:bodyPr spcFirstLastPara="1" wrap="square" lIns="91425" tIns="91425" rIns="91425" bIns="91425" anchor="t" anchorCtr="0">
            <a:noAutofit/>
          </a:bodyPr>
          <a:lstStyle>
            <a:lvl1pPr marL="342900" lvl="0" indent="-257175" rtl="0">
              <a:spcBef>
                <a:spcPts val="0"/>
              </a:spcBef>
              <a:spcAft>
                <a:spcPts val="0"/>
              </a:spcAft>
              <a:buSzPts val="1800"/>
              <a:buChar char="●"/>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endParaRPr/>
          </a:p>
        </p:txBody>
      </p:sp>
      <p:sp>
        <p:nvSpPr>
          <p:cNvPr id="39" name="Google Shape;39;p7"/>
          <p:cNvSpPr txBox="1">
            <a:spLocks noGrp="1"/>
          </p:cNvSpPr>
          <p:nvPr>
            <p:ph type="title"/>
          </p:nvPr>
        </p:nvSpPr>
        <p:spPr>
          <a:xfrm>
            <a:off x="233175" y="319600"/>
            <a:ext cx="63909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7"/>
          <p:cNvSpPr txBox="1">
            <a:spLocks noGrp="1"/>
          </p:cNvSpPr>
          <p:nvPr>
            <p:ph type="sldNum" idx="12"/>
          </p:nvPr>
        </p:nvSpPr>
        <p:spPr>
          <a:xfrm>
            <a:off x="6624150" y="4829300"/>
            <a:ext cx="233775" cy="314100"/>
          </a:xfrm>
          <a:prstGeom prst="rect">
            <a:avLst/>
          </a:prstGeom>
        </p:spPr>
        <p:txBody>
          <a:bodyPr spcFirstLastPara="1" wrap="square" lIns="91425" tIns="91425" rIns="91425" bIns="91425" anchor="t" anchorCtr="0">
            <a:noAutofit/>
          </a:bodyPr>
          <a:lstStyle>
            <a:lvl1pPr lvl="0" rtl="0">
              <a:buNone/>
              <a:defRPr sz="600">
                <a:solidFill>
                  <a:srgbClr val="494985"/>
                </a:solidFill>
                <a:latin typeface="Quicksand Light"/>
                <a:ea typeface="Quicksand Light"/>
                <a:cs typeface="Quicksand Light"/>
                <a:sym typeface="Quicksand Light"/>
              </a:defRPr>
            </a:lvl1pPr>
            <a:lvl2pPr lvl="1" rtl="0">
              <a:buNone/>
              <a:defRPr sz="600">
                <a:solidFill>
                  <a:srgbClr val="494985"/>
                </a:solidFill>
                <a:latin typeface="Quicksand Light"/>
                <a:ea typeface="Quicksand Light"/>
                <a:cs typeface="Quicksand Light"/>
                <a:sym typeface="Quicksand Light"/>
              </a:defRPr>
            </a:lvl2pPr>
            <a:lvl3pPr lvl="2" rtl="0">
              <a:buNone/>
              <a:defRPr sz="600">
                <a:solidFill>
                  <a:srgbClr val="494985"/>
                </a:solidFill>
                <a:latin typeface="Quicksand Light"/>
                <a:ea typeface="Quicksand Light"/>
                <a:cs typeface="Quicksand Light"/>
                <a:sym typeface="Quicksand Light"/>
              </a:defRPr>
            </a:lvl3pPr>
            <a:lvl4pPr lvl="3" rtl="0">
              <a:buNone/>
              <a:defRPr sz="600">
                <a:solidFill>
                  <a:srgbClr val="494985"/>
                </a:solidFill>
                <a:latin typeface="Quicksand Light"/>
                <a:ea typeface="Quicksand Light"/>
                <a:cs typeface="Quicksand Light"/>
                <a:sym typeface="Quicksand Light"/>
              </a:defRPr>
            </a:lvl4pPr>
            <a:lvl5pPr lvl="4" rtl="0">
              <a:buNone/>
              <a:defRPr sz="600">
                <a:solidFill>
                  <a:srgbClr val="494985"/>
                </a:solidFill>
                <a:latin typeface="Quicksand Light"/>
                <a:ea typeface="Quicksand Light"/>
                <a:cs typeface="Quicksand Light"/>
                <a:sym typeface="Quicksand Light"/>
              </a:defRPr>
            </a:lvl5pPr>
            <a:lvl6pPr lvl="5" rtl="0">
              <a:buNone/>
              <a:defRPr sz="600">
                <a:solidFill>
                  <a:srgbClr val="494985"/>
                </a:solidFill>
                <a:latin typeface="Quicksand Light"/>
                <a:ea typeface="Quicksand Light"/>
                <a:cs typeface="Quicksand Light"/>
                <a:sym typeface="Quicksand Light"/>
              </a:defRPr>
            </a:lvl6pPr>
            <a:lvl7pPr lvl="6" rtl="0">
              <a:buNone/>
              <a:defRPr sz="600">
                <a:solidFill>
                  <a:srgbClr val="494985"/>
                </a:solidFill>
                <a:latin typeface="Quicksand Light"/>
                <a:ea typeface="Quicksand Light"/>
                <a:cs typeface="Quicksand Light"/>
                <a:sym typeface="Quicksand Light"/>
              </a:defRPr>
            </a:lvl7pPr>
            <a:lvl8pPr lvl="7" rtl="0">
              <a:buNone/>
              <a:defRPr sz="600">
                <a:solidFill>
                  <a:srgbClr val="494985"/>
                </a:solidFill>
                <a:latin typeface="Quicksand Light"/>
                <a:ea typeface="Quicksand Light"/>
                <a:cs typeface="Quicksand Light"/>
                <a:sym typeface="Quicksand Light"/>
              </a:defRPr>
            </a:lvl8pPr>
            <a:lvl9pPr lvl="8" rtl="0">
              <a:buNone/>
              <a:defRPr sz="600">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41" name="Google Shape;41;p7"/>
          <p:cNvSpPr txBox="1">
            <a:spLocks noGrp="1"/>
          </p:cNvSpPr>
          <p:nvPr>
            <p:ph type="body" idx="2"/>
          </p:nvPr>
        </p:nvSpPr>
        <p:spPr>
          <a:xfrm>
            <a:off x="3552450" y="1170100"/>
            <a:ext cx="3072375" cy="3659100"/>
          </a:xfrm>
          <a:prstGeom prst="rect">
            <a:avLst/>
          </a:prstGeom>
          <a:ln>
            <a:noFill/>
          </a:ln>
        </p:spPr>
        <p:txBody>
          <a:bodyPr spcFirstLastPara="1" wrap="square" lIns="91425" tIns="91425" rIns="91425" bIns="91425" anchor="t" anchorCtr="0">
            <a:noAutofit/>
          </a:bodyPr>
          <a:lstStyle>
            <a:lvl1pPr marL="342900" lvl="0" indent="-257175" rtl="0">
              <a:spcBef>
                <a:spcPts val="0"/>
              </a:spcBef>
              <a:spcAft>
                <a:spcPts val="0"/>
              </a:spcAft>
              <a:buSzPts val="1800"/>
              <a:buChar char="●"/>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endParaRPr/>
          </a:p>
        </p:txBody>
      </p:sp>
      <p:sp>
        <p:nvSpPr>
          <p:cNvPr id="42" name="Google Shape;42;p7"/>
          <p:cNvSpPr txBox="1">
            <a:spLocks noGrp="1"/>
          </p:cNvSpPr>
          <p:nvPr>
            <p:ph type="subTitle" idx="3"/>
          </p:nvPr>
        </p:nvSpPr>
        <p:spPr>
          <a:xfrm>
            <a:off x="3943350" y="0"/>
            <a:ext cx="2673675"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900" b="1"/>
            </a:lvl1pPr>
            <a:lvl2pPr lvl="1" rtl="0">
              <a:spcBef>
                <a:spcPts val="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233175" y="319600"/>
            <a:ext cx="63909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7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8"/>
          <p:cNvSpPr txBox="1">
            <a:spLocks noGrp="1"/>
          </p:cNvSpPr>
          <p:nvPr>
            <p:ph type="sldNum" idx="12"/>
          </p:nvPr>
        </p:nvSpPr>
        <p:spPr>
          <a:xfrm>
            <a:off x="6624150" y="4829300"/>
            <a:ext cx="233775" cy="314100"/>
          </a:xfrm>
          <a:prstGeom prst="rect">
            <a:avLst/>
          </a:prstGeom>
        </p:spPr>
        <p:txBody>
          <a:bodyPr spcFirstLastPara="1" wrap="square" lIns="91425" tIns="91425" rIns="91425" bIns="91425" anchor="t" anchorCtr="0">
            <a:noAutofit/>
          </a:bodyPr>
          <a:lstStyle>
            <a:lvl1pPr lvl="0" rtl="0">
              <a:buNone/>
              <a:defRPr sz="600">
                <a:solidFill>
                  <a:srgbClr val="494985"/>
                </a:solidFill>
                <a:latin typeface="Quicksand Light"/>
                <a:ea typeface="Quicksand Light"/>
                <a:cs typeface="Quicksand Light"/>
                <a:sym typeface="Quicksand Light"/>
              </a:defRPr>
            </a:lvl1pPr>
            <a:lvl2pPr lvl="1" rtl="0">
              <a:buNone/>
              <a:defRPr sz="600">
                <a:solidFill>
                  <a:srgbClr val="494985"/>
                </a:solidFill>
                <a:latin typeface="Quicksand Light"/>
                <a:ea typeface="Quicksand Light"/>
                <a:cs typeface="Quicksand Light"/>
                <a:sym typeface="Quicksand Light"/>
              </a:defRPr>
            </a:lvl2pPr>
            <a:lvl3pPr lvl="2" rtl="0">
              <a:buNone/>
              <a:defRPr sz="600">
                <a:solidFill>
                  <a:srgbClr val="494985"/>
                </a:solidFill>
                <a:latin typeface="Quicksand Light"/>
                <a:ea typeface="Quicksand Light"/>
                <a:cs typeface="Quicksand Light"/>
                <a:sym typeface="Quicksand Light"/>
              </a:defRPr>
            </a:lvl3pPr>
            <a:lvl4pPr lvl="3" rtl="0">
              <a:buNone/>
              <a:defRPr sz="600">
                <a:solidFill>
                  <a:srgbClr val="494985"/>
                </a:solidFill>
                <a:latin typeface="Quicksand Light"/>
                <a:ea typeface="Quicksand Light"/>
                <a:cs typeface="Quicksand Light"/>
                <a:sym typeface="Quicksand Light"/>
              </a:defRPr>
            </a:lvl4pPr>
            <a:lvl5pPr lvl="4" rtl="0">
              <a:buNone/>
              <a:defRPr sz="600">
                <a:solidFill>
                  <a:srgbClr val="494985"/>
                </a:solidFill>
                <a:latin typeface="Quicksand Light"/>
                <a:ea typeface="Quicksand Light"/>
                <a:cs typeface="Quicksand Light"/>
                <a:sym typeface="Quicksand Light"/>
              </a:defRPr>
            </a:lvl5pPr>
            <a:lvl6pPr lvl="5" rtl="0">
              <a:buNone/>
              <a:defRPr sz="600">
                <a:solidFill>
                  <a:srgbClr val="494985"/>
                </a:solidFill>
                <a:latin typeface="Quicksand Light"/>
                <a:ea typeface="Quicksand Light"/>
                <a:cs typeface="Quicksand Light"/>
                <a:sym typeface="Quicksand Light"/>
              </a:defRPr>
            </a:lvl6pPr>
            <a:lvl7pPr lvl="6" rtl="0">
              <a:buNone/>
              <a:defRPr sz="600">
                <a:solidFill>
                  <a:srgbClr val="494985"/>
                </a:solidFill>
                <a:latin typeface="Quicksand Light"/>
                <a:ea typeface="Quicksand Light"/>
                <a:cs typeface="Quicksand Light"/>
                <a:sym typeface="Quicksand Light"/>
              </a:defRPr>
            </a:lvl7pPr>
            <a:lvl8pPr lvl="7" rtl="0">
              <a:buNone/>
              <a:defRPr sz="600">
                <a:solidFill>
                  <a:srgbClr val="494985"/>
                </a:solidFill>
                <a:latin typeface="Quicksand Light"/>
                <a:ea typeface="Quicksand Light"/>
                <a:cs typeface="Quicksand Light"/>
                <a:sym typeface="Quicksand Light"/>
              </a:defRPr>
            </a:lvl8pPr>
            <a:lvl9pPr lvl="8" rtl="0">
              <a:buNone/>
              <a:defRPr sz="600">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46" name="Google Shape;46;p8"/>
          <p:cNvSpPr txBox="1">
            <a:spLocks noGrp="1"/>
          </p:cNvSpPr>
          <p:nvPr>
            <p:ph type="subTitle" idx="1"/>
          </p:nvPr>
        </p:nvSpPr>
        <p:spPr>
          <a:xfrm>
            <a:off x="3943350" y="0"/>
            <a:ext cx="2673675"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900" b="1"/>
            </a:lvl1pPr>
            <a:lvl2pPr lvl="1" rtl="0">
              <a:spcBef>
                <a:spcPts val="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6858000" cy="306900"/>
          </a:xfrm>
          <a:prstGeom prst="rect">
            <a:avLst/>
          </a:prstGeom>
          <a:solidFill>
            <a:srgbClr val="FFFFFF"/>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7" name="Google Shape;7;p1"/>
          <p:cNvSpPr txBox="1">
            <a:spLocks noGrp="1"/>
          </p:cNvSpPr>
          <p:nvPr>
            <p:ph type="title"/>
          </p:nvPr>
        </p:nvSpPr>
        <p:spPr>
          <a:xfrm>
            <a:off x="233175" y="310900"/>
            <a:ext cx="6391125" cy="706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233175" y="1017725"/>
            <a:ext cx="6391125" cy="3810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6624150" y="4829300"/>
            <a:ext cx="233775" cy="314100"/>
          </a:xfrm>
          <a:prstGeom prst="rect">
            <a:avLst/>
          </a:prstGeom>
          <a:noFill/>
          <a:ln>
            <a:noFill/>
          </a:ln>
        </p:spPr>
        <p:txBody>
          <a:bodyPr spcFirstLastPara="1" wrap="square" lIns="91425" tIns="91425" rIns="91425" bIns="91425" anchor="ctr" anchorCtr="0">
            <a:noAutofit/>
          </a:bodyPr>
          <a:lstStyle>
            <a:lvl1pPr lvl="0" algn="ctr" rtl="0">
              <a:buNone/>
              <a:defRPr sz="600">
                <a:solidFill>
                  <a:srgbClr val="494985"/>
                </a:solidFill>
                <a:latin typeface="Quicksand Light"/>
                <a:ea typeface="Quicksand Light"/>
                <a:cs typeface="Quicksand Light"/>
                <a:sym typeface="Quicksand Light"/>
              </a:defRPr>
            </a:lvl1pPr>
            <a:lvl2pPr lvl="1" algn="ctr" rtl="0">
              <a:buNone/>
              <a:defRPr sz="600">
                <a:solidFill>
                  <a:srgbClr val="494985"/>
                </a:solidFill>
                <a:latin typeface="Quicksand Light"/>
                <a:ea typeface="Quicksand Light"/>
                <a:cs typeface="Quicksand Light"/>
                <a:sym typeface="Quicksand Light"/>
              </a:defRPr>
            </a:lvl2pPr>
            <a:lvl3pPr lvl="2" algn="ctr" rtl="0">
              <a:buNone/>
              <a:defRPr sz="600">
                <a:solidFill>
                  <a:srgbClr val="494985"/>
                </a:solidFill>
                <a:latin typeface="Quicksand Light"/>
                <a:ea typeface="Quicksand Light"/>
                <a:cs typeface="Quicksand Light"/>
                <a:sym typeface="Quicksand Light"/>
              </a:defRPr>
            </a:lvl3pPr>
            <a:lvl4pPr lvl="3" algn="ctr" rtl="0">
              <a:buNone/>
              <a:defRPr sz="600">
                <a:solidFill>
                  <a:srgbClr val="494985"/>
                </a:solidFill>
                <a:latin typeface="Quicksand Light"/>
                <a:ea typeface="Quicksand Light"/>
                <a:cs typeface="Quicksand Light"/>
                <a:sym typeface="Quicksand Light"/>
              </a:defRPr>
            </a:lvl4pPr>
            <a:lvl5pPr lvl="4" algn="ctr" rtl="0">
              <a:buNone/>
              <a:defRPr sz="600">
                <a:solidFill>
                  <a:srgbClr val="494985"/>
                </a:solidFill>
                <a:latin typeface="Quicksand Light"/>
                <a:ea typeface="Quicksand Light"/>
                <a:cs typeface="Quicksand Light"/>
                <a:sym typeface="Quicksand Light"/>
              </a:defRPr>
            </a:lvl5pPr>
            <a:lvl6pPr lvl="5" algn="ctr" rtl="0">
              <a:buNone/>
              <a:defRPr sz="600">
                <a:solidFill>
                  <a:srgbClr val="494985"/>
                </a:solidFill>
                <a:latin typeface="Quicksand Light"/>
                <a:ea typeface="Quicksand Light"/>
                <a:cs typeface="Quicksand Light"/>
                <a:sym typeface="Quicksand Light"/>
              </a:defRPr>
            </a:lvl6pPr>
            <a:lvl7pPr lvl="6" algn="ctr" rtl="0">
              <a:buNone/>
              <a:defRPr sz="600">
                <a:solidFill>
                  <a:srgbClr val="494985"/>
                </a:solidFill>
                <a:latin typeface="Quicksand Light"/>
                <a:ea typeface="Quicksand Light"/>
                <a:cs typeface="Quicksand Light"/>
                <a:sym typeface="Quicksand Light"/>
              </a:defRPr>
            </a:lvl7pPr>
            <a:lvl8pPr lvl="7" algn="ctr" rtl="0">
              <a:buNone/>
              <a:defRPr sz="600">
                <a:solidFill>
                  <a:srgbClr val="494985"/>
                </a:solidFill>
                <a:latin typeface="Quicksand Light"/>
                <a:ea typeface="Quicksand Light"/>
                <a:cs typeface="Quicksand Light"/>
                <a:sym typeface="Quicksand Light"/>
              </a:defRPr>
            </a:lvl8pPr>
            <a:lvl9pPr lvl="8" algn="ctr" rtl="0">
              <a:buNone/>
              <a:defRPr sz="600">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7" userDrawn="1">
          <p15:clr>
            <a:srgbClr val="EA4335"/>
          </p15:clr>
        </p15:guide>
        <p15:guide id="2" orient="horz" pos="196" userDrawn="1">
          <p15:clr>
            <a:srgbClr val="EA4335"/>
          </p15:clr>
        </p15:guide>
        <p15:guide id="3" orient="horz" pos="641" userDrawn="1">
          <p15:clr>
            <a:srgbClr val="EA4335"/>
          </p15:clr>
        </p15:guide>
        <p15:guide id="4" pos="2082" userDrawn="1">
          <p15:clr>
            <a:srgbClr val="EA4335"/>
          </p15:clr>
        </p15:guide>
        <p15:guide id="5" orient="horz" pos="812" userDrawn="1">
          <p15:clr>
            <a:srgbClr val="EA4335"/>
          </p15:clr>
        </p15:guide>
        <p15:guide id="6" pos="2238" userDrawn="1">
          <p15:clr>
            <a:srgbClr val="EA4335"/>
          </p15:clr>
        </p15:guide>
        <p15:guide id="7" pos="4173" userDrawn="1">
          <p15:clr>
            <a:srgbClr val="EA4335"/>
          </p15:clr>
        </p15:guide>
        <p15:guide id="8" orient="horz" pos="2592" userDrawn="1">
          <p15:clr>
            <a:srgbClr val="EA4335"/>
          </p15:clr>
        </p15:guide>
        <p15:guide id="9" pos="1836" userDrawn="1">
          <p15:clr>
            <a:srgbClr val="EA4335"/>
          </p15:clr>
        </p15:guide>
        <p15:guide id="10" pos="2484" userDrawn="1">
          <p15:clr>
            <a:srgbClr val="EA4335"/>
          </p15:clr>
        </p15:guide>
        <p15:guide id="11" orient="horz" pos="3041" userDrawn="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oNiXvz-t9GbUvGFX1Vo-Empb4hqehZCGRI3RJBdofC0/cop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395156" y="1075519"/>
            <a:ext cx="6071850" cy="1526175"/>
          </a:xfrm>
          <a:prstGeom prst="rect">
            <a:avLst/>
          </a:prstGeom>
        </p:spPr>
        <p:txBody>
          <a:bodyPr spcFirstLastPara="1" wrap="square" lIns="68569" tIns="68569" rIns="68569" bIns="68569" anchor="t" anchorCtr="0">
            <a:noAutofit/>
          </a:bodyPr>
          <a:lstStyle/>
          <a:p>
            <a:r>
              <a:rPr lang="en-GB"/>
              <a:t>Lesson 1: Yes or no questions</a:t>
            </a:r>
            <a:endParaRPr/>
          </a:p>
        </p:txBody>
      </p:sp>
      <p:sp>
        <p:nvSpPr>
          <p:cNvPr id="52" name="Google Shape;52;p9"/>
          <p:cNvSpPr txBox="1">
            <a:spLocks noGrp="1"/>
          </p:cNvSpPr>
          <p:nvPr>
            <p:ph type="subTitle" idx="1"/>
          </p:nvPr>
        </p:nvSpPr>
        <p:spPr>
          <a:xfrm>
            <a:off x="399544" y="2641988"/>
            <a:ext cx="6071850" cy="548325"/>
          </a:xfrm>
          <a:prstGeom prst="rect">
            <a:avLst/>
          </a:prstGeom>
        </p:spPr>
        <p:txBody>
          <a:bodyPr spcFirstLastPara="1" wrap="square" lIns="68569" tIns="68569" rIns="68569" bIns="68569" anchor="t" anchorCtr="0">
            <a:noAutofit/>
          </a:bodyPr>
          <a:lstStyle/>
          <a:p>
            <a:pPr marL="0" indent="0">
              <a:spcAft>
                <a:spcPts val="1200"/>
              </a:spcAft>
            </a:pPr>
            <a:r>
              <a:rPr lang="en-GB" dirty="0"/>
              <a:t>Data and information – Branching databases</a:t>
            </a:r>
            <a:endParaRPr dirty="0"/>
          </a:p>
        </p:txBody>
      </p:sp>
      <p:sp>
        <p:nvSpPr>
          <p:cNvPr id="53" name="Google Shape;53;p9"/>
          <p:cNvSpPr txBox="1">
            <a:spLocks noGrp="1"/>
          </p:cNvSpPr>
          <p:nvPr>
            <p:ph type="subTitle" idx="2"/>
          </p:nvPr>
        </p:nvSpPr>
        <p:spPr>
          <a:xfrm>
            <a:off x="3943350" y="642938"/>
            <a:ext cx="2673675" cy="235575"/>
          </a:xfrm>
          <a:prstGeom prst="rect">
            <a:avLst/>
          </a:prstGeom>
        </p:spPr>
        <p:txBody>
          <a:bodyPr spcFirstLastPara="1" wrap="square" lIns="68569" tIns="68569" rIns="0" bIns="68569" anchor="ctr" anchorCtr="0">
            <a:noAutofit/>
          </a:bodyPr>
          <a:lstStyle/>
          <a:p>
            <a:pPr marL="0" indent="0"/>
            <a:r>
              <a:rPr lang="en-GB" u="sng">
                <a:solidFill>
                  <a:schemeClr val="hlink"/>
                </a:solidFill>
                <a:hlinkClick r:id="rId3"/>
              </a:rPr>
              <a:t>Save a copy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9"/>
        <p:cNvGrpSpPr/>
        <p:nvPr/>
      </p:nvGrpSpPr>
      <p:grpSpPr>
        <a:xfrm>
          <a:off x="0" y="0"/>
          <a:ext cx="0" cy="0"/>
          <a:chOff x="0" y="0"/>
          <a:chExt cx="0" cy="0"/>
        </a:xfrm>
      </p:grpSpPr>
      <p:sp>
        <p:nvSpPr>
          <p:cNvPr id="170" name="Google Shape;170;p18"/>
          <p:cNvSpPr/>
          <p:nvPr/>
        </p:nvSpPr>
        <p:spPr>
          <a:xfrm>
            <a:off x="3537845" y="1466756"/>
            <a:ext cx="2726100" cy="244755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71" name="Google Shape;171;p18"/>
          <p:cNvSpPr/>
          <p:nvPr/>
        </p:nvSpPr>
        <p:spPr>
          <a:xfrm>
            <a:off x="594056" y="1466756"/>
            <a:ext cx="2726100" cy="244755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72" name="Google Shape;172;p18"/>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dirty="0"/>
              <a:t>Think: How have these objects been grouped?</a:t>
            </a:r>
          </a:p>
        </p:txBody>
      </p:sp>
      <p:sp>
        <p:nvSpPr>
          <p:cNvPr id="173" name="Google Shape;173;p18"/>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10</a:t>
            </a:fld>
            <a:endParaRPr lang="en-GB"/>
          </a:p>
        </p:txBody>
      </p:sp>
      <p:sp>
        <p:nvSpPr>
          <p:cNvPr id="174" name="Google Shape;174;p18"/>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Activity 2</a:t>
            </a:r>
          </a:p>
        </p:txBody>
      </p:sp>
      <p:pic>
        <p:nvPicPr>
          <p:cNvPr id="175" name="Google Shape;175;p18"/>
          <p:cNvPicPr preferRelativeResize="0"/>
          <p:nvPr/>
        </p:nvPicPr>
        <p:blipFill>
          <a:blip r:embed="rId3">
            <a:alphaModFix/>
          </a:blip>
          <a:stretch>
            <a:fillRect/>
          </a:stretch>
        </p:blipFill>
        <p:spPr>
          <a:xfrm>
            <a:off x="4664377" y="2321340"/>
            <a:ext cx="849518" cy="1284601"/>
          </a:xfrm>
          <a:prstGeom prst="rect">
            <a:avLst/>
          </a:prstGeom>
          <a:noFill/>
          <a:ln>
            <a:noFill/>
          </a:ln>
        </p:spPr>
      </p:pic>
      <p:pic>
        <p:nvPicPr>
          <p:cNvPr id="176" name="Google Shape;176;p18"/>
          <p:cNvPicPr preferRelativeResize="0"/>
          <p:nvPr/>
        </p:nvPicPr>
        <p:blipFill>
          <a:blip r:embed="rId4">
            <a:alphaModFix/>
          </a:blip>
          <a:stretch>
            <a:fillRect/>
          </a:stretch>
        </p:blipFill>
        <p:spPr>
          <a:xfrm>
            <a:off x="5533982" y="2476307"/>
            <a:ext cx="597185" cy="545128"/>
          </a:xfrm>
          <a:prstGeom prst="rect">
            <a:avLst/>
          </a:prstGeom>
          <a:noFill/>
          <a:ln>
            <a:noFill/>
          </a:ln>
        </p:spPr>
      </p:pic>
      <p:pic>
        <p:nvPicPr>
          <p:cNvPr id="177" name="Google Shape;177;p18"/>
          <p:cNvPicPr preferRelativeResize="0"/>
          <p:nvPr/>
        </p:nvPicPr>
        <p:blipFill>
          <a:blip r:embed="rId5">
            <a:alphaModFix/>
          </a:blip>
          <a:stretch>
            <a:fillRect/>
          </a:stretch>
        </p:blipFill>
        <p:spPr>
          <a:xfrm>
            <a:off x="903237" y="2551599"/>
            <a:ext cx="1162691" cy="1157839"/>
          </a:xfrm>
          <a:prstGeom prst="rect">
            <a:avLst/>
          </a:prstGeom>
          <a:noFill/>
          <a:ln>
            <a:noFill/>
          </a:ln>
        </p:spPr>
      </p:pic>
      <p:pic>
        <p:nvPicPr>
          <p:cNvPr id="178" name="Google Shape;178;p18"/>
          <p:cNvPicPr preferRelativeResize="0"/>
          <p:nvPr/>
        </p:nvPicPr>
        <p:blipFill>
          <a:blip r:embed="rId6">
            <a:alphaModFix/>
          </a:blip>
          <a:stretch>
            <a:fillRect/>
          </a:stretch>
        </p:blipFill>
        <p:spPr>
          <a:xfrm>
            <a:off x="4496577" y="1643165"/>
            <a:ext cx="1558774" cy="785696"/>
          </a:xfrm>
          <a:prstGeom prst="rect">
            <a:avLst/>
          </a:prstGeom>
          <a:noFill/>
          <a:ln>
            <a:noFill/>
          </a:ln>
        </p:spPr>
      </p:pic>
      <p:pic>
        <p:nvPicPr>
          <p:cNvPr id="179" name="Google Shape;179;p18"/>
          <p:cNvPicPr preferRelativeResize="0"/>
          <p:nvPr/>
        </p:nvPicPr>
        <p:blipFill>
          <a:blip r:embed="rId7">
            <a:alphaModFix/>
          </a:blip>
          <a:stretch>
            <a:fillRect/>
          </a:stretch>
        </p:blipFill>
        <p:spPr>
          <a:xfrm>
            <a:off x="2216446" y="1643175"/>
            <a:ext cx="755504" cy="826646"/>
          </a:xfrm>
          <a:prstGeom prst="rect">
            <a:avLst/>
          </a:prstGeom>
          <a:noFill/>
          <a:ln>
            <a:noFill/>
          </a:ln>
        </p:spPr>
      </p:pic>
      <p:pic>
        <p:nvPicPr>
          <p:cNvPr id="180" name="Google Shape;180;p18"/>
          <p:cNvPicPr preferRelativeResize="0"/>
          <p:nvPr/>
        </p:nvPicPr>
        <p:blipFill>
          <a:blip r:embed="rId8">
            <a:alphaModFix/>
          </a:blip>
          <a:stretch>
            <a:fillRect/>
          </a:stretch>
        </p:blipFill>
        <p:spPr>
          <a:xfrm>
            <a:off x="3755611" y="3080014"/>
            <a:ext cx="818090" cy="623585"/>
          </a:xfrm>
          <a:prstGeom prst="rect">
            <a:avLst/>
          </a:prstGeom>
          <a:noFill/>
          <a:ln>
            <a:noFill/>
          </a:ln>
        </p:spPr>
      </p:pic>
      <p:pic>
        <p:nvPicPr>
          <p:cNvPr id="181" name="Google Shape;181;p18"/>
          <p:cNvPicPr preferRelativeResize="0"/>
          <p:nvPr/>
        </p:nvPicPr>
        <p:blipFill>
          <a:blip r:embed="rId9">
            <a:alphaModFix/>
          </a:blip>
          <a:stretch>
            <a:fillRect/>
          </a:stretch>
        </p:blipFill>
        <p:spPr>
          <a:xfrm>
            <a:off x="2337560" y="2684209"/>
            <a:ext cx="755504" cy="1019393"/>
          </a:xfrm>
          <a:prstGeom prst="rect">
            <a:avLst/>
          </a:prstGeom>
          <a:noFill/>
          <a:ln>
            <a:noFill/>
          </a:ln>
        </p:spPr>
      </p:pic>
      <p:pic>
        <p:nvPicPr>
          <p:cNvPr id="182" name="Google Shape;182;p18"/>
          <p:cNvPicPr preferRelativeResize="0"/>
          <p:nvPr/>
        </p:nvPicPr>
        <p:blipFill>
          <a:blip r:embed="rId10">
            <a:alphaModFix/>
          </a:blip>
          <a:stretch>
            <a:fillRect/>
          </a:stretch>
        </p:blipFill>
        <p:spPr>
          <a:xfrm rot="-4112678">
            <a:off x="3584300" y="1866245"/>
            <a:ext cx="1160679" cy="575343"/>
          </a:xfrm>
          <a:prstGeom prst="rect">
            <a:avLst/>
          </a:prstGeom>
          <a:noFill/>
          <a:ln>
            <a:noFill/>
          </a:ln>
        </p:spPr>
      </p:pic>
      <p:pic>
        <p:nvPicPr>
          <p:cNvPr id="186" name="Google Shape;186;p18"/>
          <p:cNvPicPr preferRelativeResize="0"/>
          <p:nvPr/>
        </p:nvPicPr>
        <p:blipFill>
          <a:blip r:embed="rId11">
            <a:alphaModFix/>
          </a:blip>
          <a:stretch>
            <a:fillRect/>
          </a:stretch>
        </p:blipFill>
        <p:spPr>
          <a:xfrm rot="1205556" flipH="1">
            <a:off x="1105000" y="1547464"/>
            <a:ext cx="155515" cy="12129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9"/>
        <p:cNvGrpSpPr/>
        <p:nvPr/>
      </p:nvGrpSpPr>
      <p:grpSpPr>
        <a:xfrm>
          <a:off x="0" y="0"/>
          <a:ext cx="0" cy="0"/>
          <a:chOff x="0" y="0"/>
          <a:chExt cx="0" cy="0"/>
        </a:xfrm>
      </p:grpSpPr>
      <p:sp>
        <p:nvSpPr>
          <p:cNvPr id="170" name="Google Shape;170;p18"/>
          <p:cNvSpPr/>
          <p:nvPr/>
        </p:nvSpPr>
        <p:spPr>
          <a:xfrm>
            <a:off x="3537845" y="1466756"/>
            <a:ext cx="2726100" cy="244755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71" name="Google Shape;171;p18"/>
          <p:cNvSpPr/>
          <p:nvPr/>
        </p:nvSpPr>
        <p:spPr>
          <a:xfrm>
            <a:off x="594056" y="1466756"/>
            <a:ext cx="2726100" cy="244755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72" name="Google Shape;172;p18"/>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dirty="0"/>
              <a:t>Think: How have these objects been grouped?</a:t>
            </a:r>
          </a:p>
        </p:txBody>
      </p:sp>
      <p:sp>
        <p:nvSpPr>
          <p:cNvPr id="173" name="Google Shape;173;p18"/>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11</a:t>
            </a:fld>
            <a:endParaRPr lang="en-GB"/>
          </a:p>
        </p:txBody>
      </p:sp>
      <p:sp>
        <p:nvSpPr>
          <p:cNvPr id="174" name="Google Shape;174;p18"/>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Activity 2</a:t>
            </a:r>
          </a:p>
        </p:txBody>
      </p:sp>
      <p:pic>
        <p:nvPicPr>
          <p:cNvPr id="175" name="Google Shape;175;p18"/>
          <p:cNvPicPr preferRelativeResize="0"/>
          <p:nvPr/>
        </p:nvPicPr>
        <p:blipFill>
          <a:blip r:embed="rId3">
            <a:alphaModFix/>
          </a:blip>
          <a:stretch>
            <a:fillRect/>
          </a:stretch>
        </p:blipFill>
        <p:spPr>
          <a:xfrm>
            <a:off x="4664377" y="2321340"/>
            <a:ext cx="849518" cy="1284601"/>
          </a:xfrm>
          <a:prstGeom prst="rect">
            <a:avLst/>
          </a:prstGeom>
          <a:noFill/>
          <a:ln>
            <a:noFill/>
          </a:ln>
        </p:spPr>
      </p:pic>
      <p:pic>
        <p:nvPicPr>
          <p:cNvPr id="176" name="Google Shape;176;p18"/>
          <p:cNvPicPr preferRelativeResize="0"/>
          <p:nvPr/>
        </p:nvPicPr>
        <p:blipFill>
          <a:blip r:embed="rId4">
            <a:alphaModFix/>
          </a:blip>
          <a:stretch>
            <a:fillRect/>
          </a:stretch>
        </p:blipFill>
        <p:spPr>
          <a:xfrm>
            <a:off x="5533982" y="2476307"/>
            <a:ext cx="597185" cy="545128"/>
          </a:xfrm>
          <a:prstGeom prst="rect">
            <a:avLst/>
          </a:prstGeom>
          <a:noFill/>
          <a:ln>
            <a:noFill/>
          </a:ln>
        </p:spPr>
      </p:pic>
      <p:pic>
        <p:nvPicPr>
          <p:cNvPr id="177" name="Google Shape;177;p18"/>
          <p:cNvPicPr preferRelativeResize="0"/>
          <p:nvPr/>
        </p:nvPicPr>
        <p:blipFill>
          <a:blip r:embed="rId5">
            <a:alphaModFix/>
          </a:blip>
          <a:stretch>
            <a:fillRect/>
          </a:stretch>
        </p:blipFill>
        <p:spPr>
          <a:xfrm>
            <a:off x="903237" y="2551599"/>
            <a:ext cx="1162691" cy="1157839"/>
          </a:xfrm>
          <a:prstGeom prst="rect">
            <a:avLst/>
          </a:prstGeom>
          <a:noFill/>
          <a:ln>
            <a:noFill/>
          </a:ln>
        </p:spPr>
      </p:pic>
      <p:pic>
        <p:nvPicPr>
          <p:cNvPr id="178" name="Google Shape;178;p18"/>
          <p:cNvPicPr preferRelativeResize="0"/>
          <p:nvPr/>
        </p:nvPicPr>
        <p:blipFill>
          <a:blip r:embed="rId6">
            <a:alphaModFix/>
          </a:blip>
          <a:stretch>
            <a:fillRect/>
          </a:stretch>
        </p:blipFill>
        <p:spPr>
          <a:xfrm>
            <a:off x="4496577" y="1643165"/>
            <a:ext cx="1558774" cy="785696"/>
          </a:xfrm>
          <a:prstGeom prst="rect">
            <a:avLst/>
          </a:prstGeom>
          <a:noFill/>
          <a:ln>
            <a:noFill/>
          </a:ln>
        </p:spPr>
      </p:pic>
      <p:pic>
        <p:nvPicPr>
          <p:cNvPr id="179" name="Google Shape;179;p18"/>
          <p:cNvPicPr preferRelativeResize="0"/>
          <p:nvPr/>
        </p:nvPicPr>
        <p:blipFill>
          <a:blip r:embed="rId7">
            <a:alphaModFix/>
          </a:blip>
          <a:stretch>
            <a:fillRect/>
          </a:stretch>
        </p:blipFill>
        <p:spPr>
          <a:xfrm>
            <a:off x="2216446" y="1643175"/>
            <a:ext cx="755504" cy="826646"/>
          </a:xfrm>
          <a:prstGeom prst="rect">
            <a:avLst/>
          </a:prstGeom>
          <a:noFill/>
          <a:ln>
            <a:noFill/>
          </a:ln>
        </p:spPr>
      </p:pic>
      <p:pic>
        <p:nvPicPr>
          <p:cNvPr id="180" name="Google Shape;180;p18"/>
          <p:cNvPicPr preferRelativeResize="0"/>
          <p:nvPr/>
        </p:nvPicPr>
        <p:blipFill>
          <a:blip r:embed="rId8">
            <a:alphaModFix/>
          </a:blip>
          <a:stretch>
            <a:fillRect/>
          </a:stretch>
        </p:blipFill>
        <p:spPr>
          <a:xfrm>
            <a:off x="3755611" y="3080014"/>
            <a:ext cx="818090" cy="623585"/>
          </a:xfrm>
          <a:prstGeom prst="rect">
            <a:avLst/>
          </a:prstGeom>
          <a:noFill/>
          <a:ln>
            <a:noFill/>
          </a:ln>
        </p:spPr>
      </p:pic>
      <p:pic>
        <p:nvPicPr>
          <p:cNvPr id="181" name="Google Shape;181;p18"/>
          <p:cNvPicPr preferRelativeResize="0"/>
          <p:nvPr/>
        </p:nvPicPr>
        <p:blipFill>
          <a:blip r:embed="rId9">
            <a:alphaModFix/>
          </a:blip>
          <a:stretch>
            <a:fillRect/>
          </a:stretch>
        </p:blipFill>
        <p:spPr>
          <a:xfrm>
            <a:off x="2337560" y="2684209"/>
            <a:ext cx="755504" cy="1019393"/>
          </a:xfrm>
          <a:prstGeom prst="rect">
            <a:avLst/>
          </a:prstGeom>
          <a:noFill/>
          <a:ln>
            <a:noFill/>
          </a:ln>
        </p:spPr>
      </p:pic>
      <p:pic>
        <p:nvPicPr>
          <p:cNvPr id="182" name="Google Shape;182;p18"/>
          <p:cNvPicPr preferRelativeResize="0"/>
          <p:nvPr/>
        </p:nvPicPr>
        <p:blipFill>
          <a:blip r:embed="rId10">
            <a:alphaModFix/>
          </a:blip>
          <a:stretch>
            <a:fillRect/>
          </a:stretch>
        </p:blipFill>
        <p:spPr>
          <a:xfrm rot="-4112678">
            <a:off x="3584300" y="1866245"/>
            <a:ext cx="1160679" cy="575343"/>
          </a:xfrm>
          <a:prstGeom prst="rect">
            <a:avLst/>
          </a:prstGeom>
          <a:noFill/>
          <a:ln>
            <a:noFill/>
          </a:ln>
        </p:spPr>
      </p:pic>
      <p:grpSp>
        <p:nvGrpSpPr>
          <p:cNvPr id="183" name="Google Shape;183;p18"/>
          <p:cNvGrpSpPr/>
          <p:nvPr/>
        </p:nvGrpSpPr>
        <p:grpSpPr>
          <a:xfrm>
            <a:off x="1484601" y="3770068"/>
            <a:ext cx="3888794" cy="294295"/>
            <a:chOff x="1651153" y="4621175"/>
            <a:chExt cx="5844295" cy="440100"/>
          </a:xfrm>
        </p:grpSpPr>
        <p:sp>
          <p:nvSpPr>
            <p:cNvPr id="184" name="Google Shape;184;p18"/>
            <p:cNvSpPr/>
            <p:nvPr/>
          </p:nvSpPr>
          <p:spPr>
            <a:xfrm>
              <a:off x="1651153" y="4621175"/>
              <a:ext cx="1420200" cy="440100"/>
            </a:xfrm>
            <a:prstGeom prst="rect">
              <a:avLst/>
            </a:prstGeom>
            <a:solidFill>
              <a:schemeClr val="dk1"/>
            </a:solidFill>
            <a:ln>
              <a:noFill/>
            </a:ln>
          </p:spPr>
          <p:txBody>
            <a:bodyPr spcFirstLastPara="1" wrap="square" lIns="68569" tIns="68569" rIns="68569" bIns="68569" anchor="ctr" anchorCtr="0">
              <a:noAutofit/>
            </a:bodyPr>
            <a:lstStyle/>
            <a:p>
              <a:pPr algn="ctr"/>
              <a:r>
                <a:rPr lang="en-GB" sz="1350">
                  <a:solidFill>
                    <a:srgbClr val="FFFFFF"/>
                  </a:solidFill>
                  <a:latin typeface="Quicksand"/>
                  <a:ea typeface="Quicksand"/>
                  <a:cs typeface="Quicksand"/>
                  <a:sym typeface="Quicksand"/>
                </a:rPr>
                <a:t>Some red</a:t>
              </a:r>
              <a:endParaRPr sz="1050"/>
            </a:p>
          </p:txBody>
        </p:sp>
        <p:sp>
          <p:nvSpPr>
            <p:cNvPr id="185" name="Google Shape;185;p18"/>
            <p:cNvSpPr/>
            <p:nvPr/>
          </p:nvSpPr>
          <p:spPr>
            <a:xfrm>
              <a:off x="6075248" y="4621175"/>
              <a:ext cx="1420200" cy="440100"/>
            </a:xfrm>
            <a:prstGeom prst="rect">
              <a:avLst/>
            </a:prstGeom>
            <a:solidFill>
              <a:schemeClr val="dk1"/>
            </a:solidFill>
            <a:ln>
              <a:noFill/>
            </a:ln>
          </p:spPr>
          <p:txBody>
            <a:bodyPr spcFirstLastPara="1" wrap="square" lIns="68569" tIns="68569" rIns="68569" bIns="68569" anchor="ctr" anchorCtr="0">
              <a:noAutofit/>
            </a:bodyPr>
            <a:lstStyle/>
            <a:p>
              <a:pPr algn="ctr"/>
              <a:r>
                <a:rPr lang="en-GB" sz="1350">
                  <a:solidFill>
                    <a:srgbClr val="FFFFFF"/>
                  </a:solidFill>
                  <a:latin typeface="Quicksand"/>
                  <a:ea typeface="Quicksand"/>
                  <a:cs typeface="Quicksand"/>
                  <a:sym typeface="Quicksand"/>
                </a:rPr>
                <a:t>No red</a:t>
              </a:r>
              <a:endParaRPr sz="1050"/>
            </a:p>
          </p:txBody>
        </p:sp>
      </p:grpSp>
      <p:pic>
        <p:nvPicPr>
          <p:cNvPr id="186" name="Google Shape;186;p18"/>
          <p:cNvPicPr preferRelativeResize="0"/>
          <p:nvPr/>
        </p:nvPicPr>
        <p:blipFill>
          <a:blip r:embed="rId11">
            <a:alphaModFix/>
          </a:blip>
          <a:stretch>
            <a:fillRect/>
          </a:stretch>
        </p:blipFill>
        <p:spPr>
          <a:xfrm rot="1205556" flipH="1">
            <a:off x="1105000" y="1547464"/>
            <a:ext cx="155515" cy="1212905"/>
          </a:xfrm>
          <a:prstGeom prst="rect">
            <a:avLst/>
          </a:prstGeom>
          <a:noFill/>
          <a:ln>
            <a:noFill/>
          </a:ln>
        </p:spPr>
      </p:pic>
    </p:spTree>
    <p:extLst>
      <p:ext uri="{BB962C8B-B14F-4D97-AF65-F5344CB8AC3E}">
        <p14:creationId xmlns:p14="http://schemas.microsoft.com/office/powerpoint/2010/main" val="429274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0"/>
        <p:cNvGrpSpPr/>
        <p:nvPr/>
      </p:nvGrpSpPr>
      <p:grpSpPr>
        <a:xfrm>
          <a:off x="0" y="0"/>
          <a:ext cx="0" cy="0"/>
          <a:chOff x="0" y="0"/>
          <a:chExt cx="0" cy="0"/>
        </a:xfrm>
      </p:grpSpPr>
      <p:sp>
        <p:nvSpPr>
          <p:cNvPr id="207" name="Google Shape;207;p19"/>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dirty="0"/>
              <a:t>Think: How have these objects been grouped?</a:t>
            </a:r>
          </a:p>
        </p:txBody>
      </p:sp>
      <p:sp>
        <p:nvSpPr>
          <p:cNvPr id="191" name="Google Shape;191;p19"/>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12</a:t>
            </a:fld>
            <a:endParaRPr lang="en-GB"/>
          </a:p>
        </p:txBody>
      </p:sp>
      <p:sp>
        <p:nvSpPr>
          <p:cNvPr id="192" name="Google Shape;192;p19"/>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Activity 2</a:t>
            </a:r>
          </a:p>
        </p:txBody>
      </p:sp>
      <p:sp>
        <p:nvSpPr>
          <p:cNvPr id="193" name="Google Shape;193;p19"/>
          <p:cNvSpPr/>
          <p:nvPr/>
        </p:nvSpPr>
        <p:spPr>
          <a:xfrm>
            <a:off x="3537845" y="1466756"/>
            <a:ext cx="2726100" cy="244755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94" name="Google Shape;194;p19"/>
          <p:cNvSpPr/>
          <p:nvPr/>
        </p:nvSpPr>
        <p:spPr>
          <a:xfrm>
            <a:off x="594056" y="1466756"/>
            <a:ext cx="2726100" cy="244755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050"/>
          </a:p>
        </p:txBody>
      </p:sp>
      <p:pic>
        <p:nvPicPr>
          <p:cNvPr id="195" name="Google Shape;195;p19"/>
          <p:cNvPicPr preferRelativeResize="0"/>
          <p:nvPr/>
        </p:nvPicPr>
        <p:blipFill>
          <a:blip r:embed="rId3">
            <a:alphaModFix/>
          </a:blip>
          <a:stretch>
            <a:fillRect/>
          </a:stretch>
        </p:blipFill>
        <p:spPr>
          <a:xfrm>
            <a:off x="734779" y="2293628"/>
            <a:ext cx="849518" cy="1284601"/>
          </a:xfrm>
          <a:prstGeom prst="rect">
            <a:avLst/>
          </a:prstGeom>
          <a:noFill/>
          <a:ln>
            <a:noFill/>
          </a:ln>
        </p:spPr>
      </p:pic>
      <p:pic>
        <p:nvPicPr>
          <p:cNvPr id="196" name="Google Shape;196;p19"/>
          <p:cNvPicPr preferRelativeResize="0"/>
          <p:nvPr/>
        </p:nvPicPr>
        <p:blipFill>
          <a:blip r:embed="rId4">
            <a:alphaModFix/>
          </a:blip>
          <a:stretch>
            <a:fillRect/>
          </a:stretch>
        </p:blipFill>
        <p:spPr>
          <a:xfrm>
            <a:off x="5339563" y="2977392"/>
            <a:ext cx="597185" cy="545128"/>
          </a:xfrm>
          <a:prstGeom prst="rect">
            <a:avLst/>
          </a:prstGeom>
          <a:noFill/>
          <a:ln>
            <a:noFill/>
          </a:ln>
        </p:spPr>
      </p:pic>
      <p:pic>
        <p:nvPicPr>
          <p:cNvPr id="197" name="Google Shape;197;p19"/>
          <p:cNvPicPr preferRelativeResize="0"/>
          <p:nvPr/>
        </p:nvPicPr>
        <p:blipFill>
          <a:blip r:embed="rId5">
            <a:alphaModFix/>
          </a:blip>
          <a:stretch>
            <a:fillRect/>
          </a:stretch>
        </p:blipFill>
        <p:spPr>
          <a:xfrm rot="-1217203">
            <a:off x="1438737" y="2459293"/>
            <a:ext cx="1162691" cy="1157839"/>
          </a:xfrm>
          <a:prstGeom prst="rect">
            <a:avLst/>
          </a:prstGeom>
          <a:noFill/>
          <a:ln>
            <a:noFill/>
          </a:ln>
        </p:spPr>
      </p:pic>
      <p:pic>
        <p:nvPicPr>
          <p:cNvPr id="198" name="Google Shape;198;p19"/>
          <p:cNvPicPr preferRelativeResize="0"/>
          <p:nvPr/>
        </p:nvPicPr>
        <p:blipFill>
          <a:blip r:embed="rId6">
            <a:alphaModFix/>
          </a:blip>
          <a:stretch>
            <a:fillRect/>
          </a:stretch>
        </p:blipFill>
        <p:spPr>
          <a:xfrm>
            <a:off x="705205" y="1571315"/>
            <a:ext cx="1558774" cy="785696"/>
          </a:xfrm>
          <a:prstGeom prst="rect">
            <a:avLst/>
          </a:prstGeom>
          <a:noFill/>
          <a:ln>
            <a:noFill/>
          </a:ln>
        </p:spPr>
      </p:pic>
      <p:pic>
        <p:nvPicPr>
          <p:cNvPr id="199" name="Google Shape;199;p19"/>
          <p:cNvPicPr preferRelativeResize="0"/>
          <p:nvPr/>
        </p:nvPicPr>
        <p:blipFill>
          <a:blip r:embed="rId7">
            <a:alphaModFix/>
          </a:blip>
          <a:stretch>
            <a:fillRect/>
          </a:stretch>
        </p:blipFill>
        <p:spPr>
          <a:xfrm>
            <a:off x="3893090" y="2836631"/>
            <a:ext cx="755504" cy="826646"/>
          </a:xfrm>
          <a:prstGeom prst="rect">
            <a:avLst/>
          </a:prstGeom>
          <a:noFill/>
          <a:ln>
            <a:noFill/>
          </a:ln>
        </p:spPr>
      </p:pic>
      <p:pic>
        <p:nvPicPr>
          <p:cNvPr id="200" name="Google Shape;200;p19"/>
          <p:cNvPicPr preferRelativeResize="0"/>
          <p:nvPr/>
        </p:nvPicPr>
        <p:blipFill>
          <a:blip r:embed="rId8">
            <a:alphaModFix/>
          </a:blip>
          <a:stretch>
            <a:fillRect/>
          </a:stretch>
        </p:blipFill>
        <p:spPr>
          <a:xfrm>
            <a:off x="2337567" y="1733427"/>
            <a:ext cx="818090" cy="623585"/>
          </a:xfrm>
          <a:prstGeom prst="rect">
            <a:avLst/>
          </a:prstGeom>
          <a:noFill/>
          <a:ln>
            <a:noFill/>
          </a:ln>
        </p:spPr>
      </p:pic>
      <p:pic>
        <p:nvPicPr>
          <p:cNvPr id="201" name="Google Shape;201;p19"/>
          <p:cNvPicPr preferRelativeResize="0"/>
          <p:nvPr/>
        </p:nvPicPr>
        <p:blipFill>
          <a:blip r:embed="rId9">
            <a:alphaModFix/>
          </a:blip>
          <a:stretch>
            <a:fillRect/>
          </a:stretch>
        </p:blipFill>
        <p:spPr>
          <a:xfrm>
            <a:off x="2488910" y="2684209"/>
            <a:ext cx="755504" cy="1019393"/>
          </a:xfrm>
          <a:prstGeom prst="rect">
            <a:avLst/>
          </a:prstGeom>
          <a:noFill/>
          <a:ln>
            <a:noFill/>
          </a:ln>
        </p:spPr>
      </p:pic>
      <p:pic>
        <p:nvPicPr>
          <p:cNvPr id="202" name="Google Shape;202;p19"/>
          <p:cNvPicPr preferRelativeResize="0"/>
          <p:nvPr/>
        </p:nvPicPr>
        <p:blipFill>
          <a:blip r:embed="rId10">
            <a:alphaModFix/>
          </a:blip>
          <a:stretch>
            <a:fillRect/>
          </a:stretch>
        </p:blipFill>
        <p:spPr>
          <a:xfrm rot="-4112678">
            <a:off x="3842657" y="1869808"/>
            <a:ext cx="1160679" cy="575343"/>
          </a:xfrm>
          <a:prstGeom prst="rect">
            <a:avLst/>
          </a:prstGeom>
          <a:noFill/>
          <a:ln>
            <a:noFill/>
          </a:ln>
        </p:spPr>
      </p:pic>
      <p:pic>
        <p:nvPicPr>
          <p:cNvPr id="206" name="Google Shape;206;p19"/>
          <p:cNvPicPr preferRelativeResize="0"/>
          <p:nvPr/>
        </p:nvPicPr>
        <p:blipFill>
          <a:blip r:embed="rId11">
            <a:alphaModFix/>
          </a:blip>
          <a:stretch>
            <a:fillRect/>
          </a:stretch>
        </p:blipFill>
        <p:spPr>
          <a:xfrm rot="1205556" flipH="1">
            <a:off x="5286644" y="1600376"/>
            <a:ext cx="155515" cy="12129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0"/>
        <p:cNvGrpSpPr/>
        <p:nvPr/>
      </p:nvGrpSpPr>
      <p:grpSpPr>
        <a:xfrm>
          <a:off x="0" y="0"/>
          <a:ext cx="0" cy="0"/>
          <a:chOff x="0" y="0"/>
          <a:chExt cx="0" cy="0"/>
        </a:xfrm>
      </p:grpSpPr>
      <p:sp>
        <p:nvSpPr>
          <p:cNvPr id="207" name="Google Shape;207;p19"/>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dirty="0"/>
              <a:t>Think: How have these objects been grouped?</a:t>
            </a:r>
          </a:p>
        </p:txBody>
      </p:sp>
      <p:sp>
        <p:nvSpPr>
          <p:cNvPr id="191" name="Google Shape;191;p19"/>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13</a:t>
            </a:fld>
            <a:endParaRPr lang="en-GB"/>
          </a:p>
        </p:txBody>
      </p:sp>
      <p:sp>
        <p:nvSpPr>
          <p:cNvPr id="192" name="Google Shape;192;p19"/>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Activity 2</a:t>
            </a:r>
          </a:p>
        </p:txBody>
      </p:sp>
      <p:sp>
        <p:nvSpPr>
          <p:cNvPr id="193" name="Google Shape;193;p19"/>
          <p:cNvSpPr/>
          <p:nvPr/>
        </p:nvSpPr>
        <p:spPr>
          <a:xfrm>
            <a:off x="3537845" y="1466756"/>
            <a:ext cx="2726100" cy="244755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94" name="Google Shape;194;p19"/>
          <p:cNvSpPr/>
          <p:nvPr/>
        </p:nvSpPr>
        <p:spPr>
          <a:xfrm>
            <a:off x="594056" y="1466756"/>
            <a:ext cx="2726100" cy="244755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050"/>
          </a:p>
        </p:txBody>
      </p:sp>
      <p:pic>
        <p:nvPicPr>
          <p:cNvPr id="195" name="Google Shape;195;p19"/>
          <p:cNvPicPr preferRelativeResize="0"/>
          <p:nvPr/>
        </p:nvPicPr>
        <p:blipFill>
          <a:blip r:embed="rId3">
            <a:alphaModFix/>
          </a:blip>
          <a:stretch>
            <a:fillRect/>
          </a:stretch>
        </p:blipFill>
        <p:spPr>
          <a:xfrm>
            <a:off x="734779" y="2293628"/>
            <a:ext cx="849518" cy="1284601"/>
          </a:xfrm>
          <a:prstGeom prst="rect">
            <a:avLst/>
          </a:prstGeom>
          <a:noFill/>
          <a:ln>
            <a:noFill/>
          </a:ln>
        </p:spPr>
      </p:pic>
      <p:pic>
        <p:nvPicPr>
          <p:cNvPr id="196" name="Google Shape;196;p19"/>
          <p:cNvPicPr preferRelativeResize="0"/>
          <p:nvPr/>
        </p:nvPicPr>
        <p:blipFill>
          <a:blip r:embed="rId4">
            <a:alphaModFix/>
          </a:blip>
          <a:stretch>
            <a:fillRect/>
          </a:stretch>
        </p:blipFill>
        <p:spPr>
          <a:xfrm>
            <a:off x="5339563" y="2977392"/>
            <a:ext cx="597185" cy="545128"/>
          </a:xfrm>
          <a:prstGeom prst="rect">
            <a:avLst/>
          </a:prstGeom>
          <a:noFill/>
          <a:ln>
            <a:noFill/>
          </a:ln>
        </p:spPr>
      </p:pic>
      <p:pic>
        <p:nvPicPr>
          <p:cNvPr id="197" name="Google Shape;197;p19"/>
          <p:cNvPicPr preferRelativeResize="0"/>
          <p:nvPr/>
        </p:nvPicPr>
        <p:blipFill>
          <a:blip r:embed="rId5">
            <a:alphaModFix/>
          </a:blip>
          <a:stretch>
            <a:fillRect/>
          </a:stretch>
        </p:blipFill>
        <p:spPr>
          <a:xfrm rot="-1217203">
            <a:off x="1438737" y="2459293"/>
            <a:ext cx="1162691" cy="1157839"/>
          </a:xfrm>
          <a:prstGeom prst="rect">
            <a:avLst/>
          </a:prstGeom>
          <a:noFill/>
          <a:ln>
            <a:noFill/>
          </a:ln>
        </p:spPr>
      </p:pic>
      <p:pic>
        <p:nvPicPr>
          <p:cNvPr id="198" name="Google Shape;198;p19"/>
          <p:cNvPicPr preferRelativeResize="0"/>
          <p:nvPr/>
        </p:nvPicPr>
        <p:blipFill>
          <a:blip r:embed="rId6">
            <a:alphaModFix/>
          </a:blip>
          <a:stretch>
            <a:fillRect/>
          </a:stretch>
        </p:blipFill>
        <p:spPr>
          <a:xfrm>
            <a:off x="705205" y="1571315"/>
            <a:ext cx="1558774" cy="785696"/>
          </a:xfrm>
          <a:prstGeom prst="rect">
            <a:avLst/>
          </a:prstGeom>
          <a:noFill/>
          <a:ln>
            <a:noFill/>
          </a:ln>
        </p:spPr>
      </p:pic>
      <p:pic>
        <p:nvPicPr>
          <p:cNvPr id="199" name="Google Shape;199;p19"/>
          <p:cNvPicPr preferRelativeResize="0"/>
          <p:nvPr/>
        </p:nvPicPr>
        <p:blipFill>
          <a:blip r:embed="rId7">
            <a:alphaModFix/>
          </a:blip>
          <a:stretch>
            <a:fillRect/>
          </a:stretch>
        </p:blipFill>
        <p:spPr>
          <a:xfrm>
            <a:off x="3893090" y="2836631"/>
            <a:ext cx="755504" cy="826646"/>
          </a:xfrm>
          <a:prstGeom prst="rect">
            <a:avLst/>
          </a:prstGeom>
          <a:noFill/>
          <a:ln>
            <a:noFill/>
          </a:ln>
        </p:spPr>
      </p:pic>
      <p:pic>
        <p:nvPicPr>
          <p:cNvPr id="200" name="Google Shape;200;p19"/>
          <p:cNvPicPr preferRelativeResize="0"/>
          <p:nvPr/>
        </p:nvPicPr>
        <p:blipFill>
          <a:blip r:embed="rId8">
            <a:alphaModFix/>
          </a:blip>
          <a:stretch>
            <a:fillRect/>
          </a:stretch>
        </p:blipFill>
        <p:spPr>
          <a:xfrm>
            <a:off x="2337567" y="1733427"/>
            <a:ext cx="818090" cy="623585"/>
          </a:xfrm>
          <a:prstGeom prst="rect">
            <a:avLst/>
          </a:prstGeom>
          <a:noFill/>
          <a:ln>
            <a:noFill/>
          </a:ln>
        </p:spPr>
      </p:pic>
      <p:pic>
        <p:nvPicPr>
          <p:cNvPr id="201" name="Google Shape;201;p19"/>
          <p:cNvPicPr preferRelativeResize="0"/>
          <p:nvPr/>
        </p:nvPicPr>
        <p:blipFill>
          <a:blip r:embed="rId9">
            <a:alphaModFix/>
          </a:blip>
          <a:stretch>
            <a:fillRect/>
          </a:stretch>
        </p:blipFill>
        <p:spPr>
          <a:xfrm>
            <a:off x="2488910" y="2684209"/>
            <a:ext cx="755504" cy="1019393"/>
          </a:xfrm>
          <a:prstGeom prst="rect">
            <a:avLst/>
          </a:prstGeom>
          <a:noFill/>
          <a:ln>
            <a:noFill/>
          </a:ln>
        </p:spPr>
      </p:pic>
      <p:pic>
        <p:nvPicPr>
          <p:cNvPr id="202" name="Google Shape;202;p19"/>
          <p:cNvPicPr preferRelativeResize="0"/>
          <p:nvPr/>
        </p:nvPicPr>
        <p:blipFill>
          <a:blip r:embed="rId10">
            <a:alphaModFix/>
          </a:blip>
          <a:stretch>
            <a:fillRect/>
          </a:stretch>
        </p:blipFill>
        <p:spPr>
          <a:xfrm rot="-4112678">
            <a:off x="3842657" y="1869808"/>
            <a:ext cx="1160679" cy="575343"/>
          </a:xfrm>
          <a:prstGeom prst="rect">
            <a:avLst/>
          </a:prstGeom>
          <a:noFill/>
          <a:ln>
            <a:noFill/>
          </a:ln>
        </p:spPr>
      </p:pic>
      <p:grpSp>
        <p:nvGrpSpPr>
          <p:cNvPr id="203" name="Google Shape;203;p19"/>
          <p:cNvGrpSpPr/>
          <p:nvPr/>
        </p:nvGrpSpPr>
        <p:grpSpPr>
          <a:xfrm>
            <a:off x="1484601" y="3770068"/>
            <a:ext cx="3888794" cy="295097"/>
            <a:chOff x="1651153" y="4621175"/>
            <a:chExt cx="5844295" cy="441300"/>
          </a:xfrm>
        </p:grpSpPr>
        <p:sp>
          <p:nvSpPr>
            <p:cNvPr id="204" name="Google Shape;204;p19"/>
            <p:cNvSpPr/>
            <p:nvPr/>
          </p:nvSpPr>
          <p:spPr>
            <a:xfrm>
              <a:off x="1651153" y="4621778"/>
              <a:ext cx="1420200" cy="440100"/>
            </a:xfrm>
            <a:prstGeom prst="rect">
              <a:avLst/>
            </a:prstGeom>
            <a:solidFill>
              <a:schemeClr val="dk1"/>
            </a:solidFill>
            <a:ln>
              <a:noFill/>
            </a:ln>
          </p:spPr>
          <p:txBody>
            <a:bodyPr spcFirstLastPara="1" wrap="square" lIns="68569" tIns="68569" rIns="68569" bIns="68569" anchor="ctr" anchorCtr="0">
              <a:noAutofit/>
            </a:bodyPr>
            <a:lstStyle/>
            <a:p>
              <a:pPr algn="ctr"/>
              <a:r>
                <a:rPr lang="en-GB" sz="1350">
                  <a:solidFill>
                    <a:srgbClr val="FFFFFF"/>
                  </a:solidFill>
                  <a:latin typeface="Quicksand"/>
                  <a:ea typeface="Quicksand"/>
                  <a:cs typeface="Quicksand"/>
                  <a:sym typeface="Quicksand"/>
                </a:rPr>
                <a:t>Not sharp</a:t>
              </a:r>
              <a:endParaRPr sz="1050"/>
            </a:p>
          </p:txBody>
        </p:sp>
        <p:sp>
          <p:nvSpPr>
            <p:cNvPr id="205" name="Google Shape;205;p19"/>
            <p:cNvSpPr/>
            <p:nvPr/>
          </p:nvSpPr>
          <p:spPr>
            <a:xfrm>
              <a:off x="6075248" y="4621175"/>
              <a:ext cx="1420200" cy="441300"/>
            </a:xfrm>
            <a:prstGeom prst="rect">
              <a:avLst/>
            </a:prstGeom>
            <a:solidFill>
              <a:schemeClr val="dk1"/>
            </a:solidFill>
            <a:ln>
              <a:noFill/>
            </a:ln>
          </p:spPr>
          <p:txBody>
            <a:bodyPr spcFirstLastPara="1" wrap="square" lIns="68569" tIns="68569" rIns="68569" bIns="68569" anchor="ctr" anchorCtr="0">
              <a:noAutofit/>
            </a:bodyPr>
            <a:lstStyle/>
            <a:p>
              <a:pPr algn="ctr"/>
              <a:r>
                <a:rPr lang="en-GB" sz="1350">
                  <a:solidFill>
                    <a:srgbClr val="FFFFFF"/>
                  </a:solidFill>
                  <a:latin typeface="Quicksand"/>
                  <a:ea typeface="Quicksand"/>
                  <a:cs typeface="Quicksand"/>
                  <a:sym typeface="Quicksand"/>
                </a:rPr>
                <a:t>Sharp</a:t>
              </a:r>
              <a:endParaRPr sz="1050"/>
            </a:p>
          </p:txBody>
        </p:sp>
      </p:grpSp>
      <p:pic>
        <p:nvPicPr>
          <p:cNvPr id="206" name="Google Shape;206;p19"/>
          <p:cNvPicPr preferRelativeResize="0"/>
          <p:nvPr/>
        </p:nvPicPr>
        <p:blipFill>
          <a:blip r:embed="rId11">
            <a:alphaModFix/>
          </a:blip>
          <a:stretch>
            <a:fillRect/>
          </a:stretch>
        </p:blipFill>
        <p:spPr>
          <a:xfrm rot="1205556" flipH="1">
            <a:off x="5286644" y="1600376"/>
            <a:ext cx="155515" cy="1212905"/>
          </a:xfrm>
          <a:prstGeom prst="rect">
            <a:avLst/>
          </a:prstGeom>
          <a:noFill/>
          <a:ln>
            <a:noFill/>
          </a:ln>
        </p:spPr>
      </p:pic>
    </p:spTree>
    <p:extLst>
      <p:ext uri="{BB962C8B-B14F-4D97-AF65-F5344CB8AC3E}">
        <p14:creationId xmlns:p14="http://schemas.microsoft.com/office/powerpoint/2010/main" val="348741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11"/>
        <p:cNvGrpSpPr/>
        <p:nvPr/>
      </p:nvGrpSpPr>
      <p:grpSpPr>
        <a:xfrm>
          <a:off x="0" y="0"/>
          <a:ext cx="0" cy="0"/>
          <a:chOff x="0" y="0"/>
          <a:chExt cx="0" cy="0"/>
        </a:xfrm>
      </p:grpSpPr>
      <p:sp>
        <p:nvSpPr>
          <p:cNvPr id="212" name="Google Shape;212;p20"/>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a:t>Can you think of other ways to group the objects?</a:t>
            </a:r>
          </a:p>
        </p:txBody>
      </p:sp>
      <p:sp>
        <p:nvSpPr>
          <p:cNvPr id="213" name="Google Shape;213;p20"/>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14</a:t>
            </a:fld>
            <a:endParaRPr lang="en-GB"/>
          </a:p>
        </p:txBody>
      </p:sp>
      <p:sp>
        <p:nvSpPr>
          <p:cNvPr id="214" name="Google Shape;214;p20"/>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Activity 2</a:t>
            </a:r>
          </a:p>
        </p:txBody>
      </p:sp>
      <p:pic>
        <p:nvPicPr>
          <p:cNvPr id="215" name="Google Shape;215;p20"/>
          <p:cNvPicPr preferRelativeResize="0"/>
          <p:nvPr/>
        </p:nvPicPr>
        <p:blipFill>
          <a:blip r:embed="rId3">
            <a:alphaModFix/>
          </a:blip>
          <a:stretch>
            <a:fillRect/>
          </a:stretch>
        </p:blipFill>
        <p:spPr>
          <a:xfrm>
            <a:off x="370013" y="1425089"/>
            <a:ext cx="406520" cy="609186"/>
          </a:xfrm>
          <a:prstGeom prst="rect">
            <a:avLst/>
          </a:prstGeom>
          <a:noFill/>
          <a:ln>
            <a:noFill/>
          </a:ln>
        </p:spPr>
      </p:pic>
      <p:pic>
        <p:nvPicPr>
          <p:cNvPr id="216" name="Google Shape;216;p20"/>
          <p:cNvPicPr preferRelativeResize="0"/>
          <p:nvPr/>
        </p:nvPicPr>
        <p:blipFill>
          <a:blip r:embed="rId4">
            <a:alphaModFix/>
          </a:blip>
          <a:stretch>
            <a:fillRect/>
          </a:stretch>
        </p:blipFill>
        <p:spPr>
          <a:xfrm>
            <a:off x="1005142" y="1638071"/>
            <a:ext cx="285772" cy="258510"/>
          </a:xfrm>
          <a:prstGeom prst="rect">
            <a:avLst/>
          </a:prstGeom>
          <a:noFill/>
          <a:ln>
            <a:noFill/>
          </a:ln>
        </p:spPr>
      </p:pic>
      <p:pic>
        <p:nvPicPr>
          <p:cNvPr id="217" name="Google Shape;217;p20"/>
          <p:cNvPicPr preferRelativeResize="0"/>
          <p:nvPr/>
        </p:nvPicPr>
        <p:blipFill>
          <a:blip r:embed="rId5">
            <a:alphaModFix/>
          </a:blip>
          <a:stretch>
            <a:fillRect/>
          </a:stretch>
        </p:blipFill>
        <p:spPr>
          <a:xfrm>
            <a:off x="4504513" y="1492788"/>
            <a:ext cx="556380" cy="549076"/>
          </a:xfrm>
          <a:prstGeom prst="rect">
            <a:avLst/>
          </a:prstGeom>
          <a:noFill/>
          <a:ln>
            <a:noFill/>
          </a:ln>
        </p:spPr>
      </p:pic>
      <p:pic>
        <p:nvPicPr>
          <p:cNvPr id="218" name="Google Shape;218;p20"/>
          <p:cNvPicPr preferRelativeResize="0"/>
          <p:nvPr/>
        </p:nvPicPr>
        <p:blipFill>
          <a:blip r:embed="rId6">
            <a:alphaModFix/>
          </a:blip>
          <a:stretch>
            <a:fillRect/>
          </a:stretch>
        </p:blipFill>
        <p:spPr>
          <a:xfrm>
            <a:off x="5196516" y="1581025"/>
            <a:ext cx="745922" cy="372599"/>
          </a:xfrm>
          <a:prstGeom prst="rect">
            <a:avLst/>
          </a:prstGeom>
          <a:noFill/>
          <a:ln>
            <a:noFill/>
          </a:ln>
        </p:spPr>
      </p:pic>
      <p:pic>
        <p:nvPicPr>
          <p:cNvPr id="219" name="Google Shape;219;p20"/>
          <p:cNvPicPr preferRelativeResize="0"/>
          <p:nvPr/>
        </p:nvPicPr>
        <p:blipFill>
          <a:blip r:embed="rId7">
            <a:alphaModFix/>
          </a:blip>
          <a:stretch>
            <a:fillRect/>
          </a:stretch>
        </p:blipFill>
        <p:spPr>
          <a:xfrm>
            <a:off x="3062502" y="1474291"/>
            <a:ext cx="471064" cy="510791"/>
          </a:xfrm>
          <a:prstGeom prst="rect">
            <a:avLst/>
          </a:prstGeom>
          <a:noFill/>
          <a:ln>
            <a:noFill/>
          </a:ln>
        </p:spPr>
      </p:pic>
      <p:pic>
        <p:nvPicPr>
          <p:cNvPr id="220" name="Google Shape;220;p20"/>
          <p:cNvPicPr preferRelativeResize="0"/>
          <p:nvPr/>
        </p:nvPicPr>
        <p:blipFill>
          <a:blip r:embed="rId8">
            <a:alphaModFix/>
          </a:blip>
          <a:stretch>
            <a:fillRect/>
          </a:stretch>
        </p:blipFill>
        <p:spPr>
          <a:xfrm>
            <a:off x="3908371" y="1619469"/>
            <a:ext cx="391481" cy="295717"/>
          </a:xfrm>
          <a:prstGeom prst="rect">
            <a:avLst/>
          </a:prstGeom>
          <a:noFill/>
          <a:ln>
            <a:noFill/>
          </a:ln>
        </p:spPr>
      </p:pic>
      <p:pic>
        <p:nvPicPr>
          <p:cNvPr id="221" name="Google Shape;221;p20"/>
          <p:cNvPicPr preferRelativeResize="0"/>
          <p:nvPr/>
        </p:nvPicPr>
        <p:blipFill>
          <a:blip r:embed="rId9">
            <a:alphaModFix/>
          </a:blip>
          <a:stretch>
            <a:fillRect/>
          </a:stretch>
        </p:blipFill>
        <p:spPr>
          <a:xfrm>
            <a:off x="1666148" y="1460412"/>
            <a:ext cx="459053" cy="613816"/>
          </a:xfrm>
          <a:prstGeom prst="rect">
            <a:avLst/>
          </a:prstGeom>
          <a:noFill/>
          <a:ln>
            <a:noFill/>
          </a:ln>
        </p:spPr>
      </p:pic>
      <p:pic>
        <p:nvPicPr>
          <p:cNvPr id="222" name="Google Shape;222;p20"/>
          <p:cNvPicPr preferRelativeResize="0"/>
          <p:nvPr/>
        </p:nvPicPr>
        <p:blipFill>
          <a:blip r:embed="rId10">
            <a:alphaModFix/>
          </a:blip>
          <a:stretch>
            <a:fillRect/>
          </a:stretch>
        </p:blipFill>
        <p:spPr>
          <a:xfrm rot="-4102072">
            <a:off x="5958739" y="1629833"/>
            <a:ext cx="551093" cy="274985"/>
          </a:xfrm>
          <a:prstGeom prst="rect">
            <a:avLst/>
          </a:prstGeom>
          <a:noFill/>
          <a:ln>
            <a:noFill/>
          </a:ln>
        </p:spPr>
      </p:pic>
      <p:pic>
        <p:nvPicPr>
          <p:cNvPr id="223" name="Google Shape;223;p20"/>
          <p:cNvPicPr preferRelativeResize="0"/>
          <p:nvPr/>
        </p:nvPicPr>
        <p:blipFill>
          <a:blip r:embed="rId11">
            <a:alphaModFix/>
          </a:blip>
          <a:stretch>
            <a:fillRect/>
          </a:stretch>
        </p:blipFill>
        <p:spPr>
          <a:xfrm rot="1195640" flipH="1">
            <a:off x="2516760" y="1479436"/>
            <a:ext cx="74341" cy="575786"/>
          </a:xfrm>
          <a:prstGeom prst="rect">
            <a:avLst/>
          </a:prstGeom>
          <a:noFill/>
          <a:ln>
            <a:noFill/>
          </a:ln>
        </p:spPr>
      </p:pic>
      <p:sp>
        <p:nvSpPr>
          <p:cNvPr id="224" name="Google Shape;224;p20"/>
          <p:cNvSpPr/>
          <p:nvPr/>
        </p:nvSpPr>
        <p:spPr>
          <a:xfrm>
            <a:off x="3519287" y="2188519"/>
            <a:ext cx="2268450" cy="20250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25" name="Google Shape;225;p20"/>
          <p:cNvSpPr/>
          <p:nvPr/>
        </p:nvSpPr>
        <p:spPr>
          <a:xfrm>
            <a:off x="1069519" y="2188519"/>
            <a:ext cx="2268450" cy="20250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endParaRPr sz="105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9"/>
        <p:cNvGrpSpPr/>
        <p:nvPr/>
      </p:nvGrpSpPr>
      <p:grpSpPr>
        <a:xfrm>
          <a:off x="0" y="0"/>
          <a:ext cx="0" cy="0"/>
          <a:chOff x="0" y="0"/>
          <a:chExt cx="0" cy="0"/>
        </a:xfrm>
      </p:grpSpPr>
      <p:sp>
        <p:nvSpPr>
          <p:cNvPr id="230" name="Google Shape;230;p21"/>
          <p:cNvSpPr txBox="1">
            <a:spLocks noGrp="1"/>
          </p:cNvSpPr>
          <p:nvPr>
            <p:ph type="body" idx="1"/>
          </p:nvPr>
        </p:nvSpPr>
        <p:spPr>
          <a:xfrm>
            <a:off x="233175" y="1170124"/>
            <a:ext cx="3072375" cy="3659100"/>
          </a:xfrm>
        </p:spPr>
        <p:txBody>
          <a:bodyPr spcFirstLastPara="1" wrap="square" lIns="68569" tIns="68569" rIns="68569" bIns="68569" anchor="t" anchorCtr="0">
            <a:noAutofit/>
          </a:bodyPr>
          <a:lstStyle/>
          <a:p>
            <a:r>
              <a:rPr lang="en-GB"/>
              <a:t>Is it red?</a:t>
            </a:r>
          </a:p>
          <a:p>
            <a:endParaRPr lang="en-GB"/>
          </a:p>
          <a:p>
            <a:endParaRPr lang="en-GB"/>
          </a:p>
          <a:p>
            <a:r>
              <a:rPr lang="en-GB"/>
              <a:t>Does it have any metal?</a:t>
            </a:r>
          </a:p>
          <a:p>
            <a:endParaRPr lang="en-GB"/>
          </a:p>
        </p:txBody>
      </p:sp>
      <p:sp>
        <p:nvSpPr>
          <p:cNvPr id="234" name="Google Shape;234;p21"/>
          <p:cNvSpPr txBox="1">
            <a:spLocks noGrp="1"/>
          </p:cNvSpPr>
          <p:nvPr>
            <p:ph type="title"/>
          </p:nvPr>
        </p:nvSpPr>
        <p:spPr>
          <a:xfrm>
            <a:off x="233363" y="296918"/>
            <a:ext cx="6391275" cy="698500"/>
          </a:xfrm>
        </p:spPr>
        <p:txBody>
          <a:bodyPr spcFirstLastPara="1" wrap="square" lIns="68569" tIns="68569" rIns="68569" bIns="68569" anchor="ctr" anchorCtr="0">
            <a:noAutofit/>
          </a:bodyPr>
          <a:lstStyle/>
          <a:p>
            <a:r>
              <a:rPr lang="en-GB" dirty="0"/>
              <a:t>You have been grouping objects by their attributes</a:t>
            </a:r>
          </a:p>
        </p:txBody>
      </p:sp>
      <p:sp>
        <p:nvSpPr>
          <p:cNvPr id="235" name="Google Shape;235;p21"/>
          <p:cNvSpPr txBox="1">
            <a:spLocks noGrp="1"/>
          </p:cNvSpPr>
          <p:nvPr>
            <p:ph type="sldNum" idx="12"/>
          </p:nvPr>
        </p:nvSpPr>
        <p:spPr>
          <a:xfrm>
            <a:off x="6624638" y="3097028"/>
            <a:ext cx="233362" cy="314325"/>
          </a:xfrm>
        </p:spPr>
        <p:txBody>
          <a:bodyPr spcFirstLastPara="1" wrap="square" lIns="68569" tIns="68569" rIns="68569" bIns="68569" anchor="t" anchorCtr="0">
            <a:noAutofit/>
          </a:bodyPr>
          <a:lstStyle/>
          <a:p>
            <a:fld id="{00000000-1234-1234-1234-123412341234}" type="slidenum">
              <a:rPr lang="en-GB"/>
              <a:pPr/>
              <a:t>15</a:t>
            </a:fld>
            <a:endParaRPr lang="en-GB"/>
          </a:p>
        </p:txBody>
      </p:sp>
      <p:sp>
        <p:nvSpPr>
          <p:cNvPr id="237" name="Google Shape;237;p21"/>
          <p:cNvSpPr txBox="1">
            <a:spLocks noGrp="1"/>
          </p:cNvSpPr>
          <p:nvPr>
            <p:ph type="body" idx="2"/>
          </p:nvPr>
        </p:nvSpPr>
        <p:spPr>
          <a:xfrm>
            <a:off x="817757" y="3153207"/>
            <a:ext cx="5868794" cy="3077730"/>
          </a:xfrm>
        </p:spPr>
        <p:txBody>
          <a:bodyPr spcFirstLastPara="1" wrap="square" lIns="68569" tIns="68569" rIns="68569" bIns="68569" anchor="t" anchorCtr="0">
            <a:noAutofit/>
          </a:bodyPr>
          <a:lstStyle/>
          <a:p>
            <a:pPr marL="85725" indent="0">
              <a:buNone/>
            </a:pPr>
            <a:endParaRPr lang="en-GB" dirty="0"/>
          </a:p>
          <a:p>
            <a:pPr marL="85725" indent="0">
              <a:buNone/>
            </a:pPr>
            <a:r>
              <a:rPr lang="en-GB" dirty="0"/>
              <a:t>Attribute is another way to say property</a:t>
            </a:r>
          </a:p>
        </p:txBody>
      </p:sp>
      <p:sp>
        <p:nvSpPr>
          <p:cNvPr id="236" name="Google Shape;236;p21"/>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Activity 2</a:t>
            </a:r>
          </a:p>
        </p:txBody>
      </p:sp>
      <p:sp>
        <p:nvSpPr>
          <p:cNvPr id="231" name="Google Shape;231;p21"/>
          <p:cNvSpPr txBox="1">
            <a:spLocks noGrp="1"/>
          </p:cNvSpPr>
          <p:nvPr>
            <p:ph type="body" idx="4294967295"/>
          </p:nvPr>
        </p:nvSpPr>
        <p:spPr>
          <a:xfrm>
            <a:off x="295274" y="766956"/>
            <a:ext cx="3071813" cy="806063"/>
          </a:xfrm>
          <a:prstGeom prst="rect">
            <a:avLst/>
          </a:prstGeom>
        </p:spPr>
        <p:txBody>
          <a:bodyPr spcFirstLastPara="1" wrap="square" lIns="68569" tIns="68569" rIns="68569" bIns="68569" anchor="t" anchorCtr="0">
            <a:noAutofit/>
          </a:bodyPr>
          <a:lstStyle/>
          <a:p>
            <a:pPr marL="0" indent="0">
              <a:spcBef>
                <a:spcPts val="750"/>
              </a:spcBef>
              <a:buNone/>
            </a:pPr>
            <a:r>
              <a:rPr lang="en-GB" b="1" dirty="0"/>
              <a:t>Colour</a:t>
            </a:r>
            <a:endParaRPr b="1" dirty="0"/>
          </a:p>
        </p:txBody>
      </p:sp>
      <p:sp>
        <p:nvSpPr>
          <p:cNvPr id="232" name="Google Shape;232;p21"/>
          <p:cNvSpPr txBox="1">
            <a:spLocks noGrp="1"/>
          </p:cNvSpPr>
          <p:nvPr>
            <p:ph type="body" idx="4294967295"/>
          </p:nvPr>
        </p:nvSpPr>
        <p:spPr>
          <a:xfrm>
            <a:off x="295274" y="1693807"/>
            <a:ext cx="3071813" cy="877943"/>
          </a:xfrm>
          <a:prstGeom prst="rect">
            <a:avLst/>
          </a:prstGeom>
        </p:spPr>
        <p:txBody>
          <a:bodyPr spcFirstLastPara="1" wrap="square" lIns="68569" tIns="68569" rIns="68569" bIns="68569" anchor="t" anchorCtr="0">
            <a:noAutofit/>
          </a:bodyPr>
          <a:lstStyle/>
          <a:p>
            <a:pPr marL="0" indent="0">
              <a:spcBef>
                <a:spcPts val="750"/>
              </a:spcBef>
              <a:spcAft>
                <a:spcPts val="750"/>
              </a:spcAft>
              <a:buNone/>
            </a:pPr>
            <a:r>
              <a:rPr lang="en-GB" b="1" dirty="0"/>
              <a:t>Material</a:t>
            </a:r>
            <a:endParaRPr b="1" dirty="0"/>
          </a:p>
        </p:txBody>
      </p:sp>
      <p:pic>
        <p:nvPicPr>
          <p:cNvPr id="233" name="Google Shape;233;p21"/>
          <p:cNvPicPr preferRelativeResize="0"/>
          <p:nvPr/>
        </p:nvPicPr>
        <p:blipFill>
          <a:blip r:embed="rId3">
            <a:alphaModFix/>
          </a:blip>
          <a:stretch>
            <a:fillRect/>
          </a:stretch>
        </p:blipFill>
        <p:spPr>
          <a:xfrm>
            <a:off x="3552450" y="1600757"/>
            <a:ext cx="3064576" cy="14316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1000"/>
                                        <p:tgtEl>
                                          <p:spTgt spid="2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7"/>
                                        </p:tgtEl>
                                        <p:attrNameLst>
                                          <p:attrName>style.visibility</p:attrName>
                                        </p:attrNameLst>
                                      </p:cBhvr>
                                      <p:to>
                                        <p:strVal val="visible"/>
                                      </p:to>
                                    </p:set>
                                    <p:animEffect transition="in" filter="fade">
                                      <p:cBhvr>
                                        <p:cTn id="17"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41"/>
        <p:cNvGrpSpPr/>
        <p:nvPr/>
      </p:nvGrpSpPr>
      <p:grpSpPr>
        <a:xfrm>
          <a:off x="0" y="0"/>
          <a:ext cx="0" cy="0"/>
          <a:chOff x="0" y="0"/>
          <a:chExt cx="0" cy="0"/>
        </a:xfrm>
      </p:grpSpPr>
      <p:sp>
        <p:nvSpPr>
          <p:cNvPr id="242" name="Google Shape;242;p22"/>
          <p:cNvSpPr txBox="1">
            <a:spLocks noGrp="1"/>
          </p:cNvSpPr>
          <p:nvPr>
            <p:ph type="body" idx="1"/>
          </p:nvPr>
        </p:nvSpPr>
        <p:spPr>
          <a:xfrm>
            <a:off x="233174" y="1520531"/>
            <a:ext cx="5074805" cy="2744325"/>
          </a:xfrm>
          <a:prstGeom prst="rect">
            <a:avLst/>
          </a:prstGeom>
        </p:spPr>
        <p:txBody>
          <a:bodyPr spcFirstLastPara="1" wrap="square" lIns="68569" tIns="68569" rIns="68569" bIns="68569" anchor="t" anchorCtr="0">
            <a:noAutofit/>
          </a:bodyPr>
          <a:lstStyle/>
          <a:p>
            <a:pPr>
              <a:buAutoNum type="arabicPeriod"/>
            </a:pPr>
            <a:r>
              <a:rPr lang="en-GB" dirty="0"/>
              <a:t>Does your school teach computing?</a:t>
            </a:r>
            <a:endParaRPr dirty="0"/>
          </a:p>
          <a:p>
            <a:pPr>
              <a:spcBef>
                <a:spcPts val="750"/>
              </a:spcBef>
              <a:buAutoNum type="arabicPeriod"/>
            </a:pPr>
            <a:r>
              <a:rPr lang="en-GB" dirty="0"/>
              <a:t>Is it raining?</a:t>
            </a:r>
            <a:endParaRPr dirty="0"/>
          </a:p>
          <a:p>
            <a:pPr>
              <a:spcBef>
                <a:spcPts val="750"/>
              </a:spcBef>
              <a:buAutoNum type="arabicPeriod"/>
            </a:pPr>
            <a:r>
              <a:rPr lang="en-GB" dirty="0"/>
              <a:t>Is it morning?</a:t>
            </a:r>
            <a:endParaRPr dirty="0"/>
          </a:p>
          <a:p>
            <a:pPr>
              <a:spcBef>
                <a:spcPts val="750"/>
              </a:spcBef>
              <a:buAutoNum type="arabicPeriod"/>
            </a:pPr>
            <a:r>
              <a:rPr lang="en-GB" dirty="0"/>
              <a:t>Does your school start at 9am?</a:t>
            </a:r>
            <a:endParaRPr dirty="0"/>
          </a:p>
          <a:p>
            <a:pPr marL="0" indent="0">
              <a:spcBef>
                <a:spcPts val="750"/>
              </a:spcBef>
              <a:spcAft>
                <a:spcPts val="750"/>
              </a:spcAft>
              <a:buNone/>
            </a:pPr>
            <a:endParaRPr dirty="0"/>
          </a:p>
        </p:txBody>
      </p:sp>
      <p:sp>
        <p:nvSpPr>
          <p:cNvPr id="243" name="Google Shape;243;p22"/>
          <p:cNvSpPr txBox="1">
            <a:spLocks noGrp="1"/>
          </p:cNvSpPr>
          <p:nvPr>
            <p:ph type="sldNum" idx="12"/>
          </p:nvPr>
        </p:nvSpPr>
        <p:spPr>
          <a:xfrm>
            <a:off x="6624150" y="4264913"/>
            <a:ext cx="233775" cy="235575"/>
          </a:xfrm>
          <a:prstGeom prst="rect">
            <a:avLst/>
          </a:prstGeom>
        </p:spPr>
        <p:txBody>
          <a:bodyPr spcFirstLastPara="1" wrap="square" lIns="68569" tIns="68569" rIns="68569" bIns="68569" anchor="t" anchorCtr="0">
            <a:noAutofit/>
          </a:bodyPr>
          <a:lstStyle/>
          <a:p>
            <a:fld id="{00000000-1234-1234-1234-123412341234}" type="slidenum">
              <a:rPr lang="en-GB"/>
              <a:pPr/>
              <a:t>16</a:t>
            </a:fld>
            <a:endParaRPr/>
          </a:p>
        </p:txBody>
      </p:sp>
      <p:sp>
        <p:nvSpPr>
          <p:cNvPr id="244" name="Google Shape;244;p22"/>
          <p:cNvSpPr txBox="1">
            <a:spLocks noGrp="1"/>
          </p:cNvSpPr>
          <p:nvPr>
            <p:ph type="subTitle" idx="3"/>
          </p:nvPr>
        </p:nvSpPr>
        <p:spPr>
          <a:xfrm>
            <a:off x="3943350" y="642938"/>
            <a:ext cx="2673675" cy="235575"/>
          </a:xfrm>
          <a:prstGeom prst="rect">
            <a:avLst/>
          </a:prstGeom>
        </p:spPr>
        <p:txBody>
          <a:bodyPr spcFirstLastPara="1" wrap="square" lIns="68569" tIns="68569" rIns="0" bIns="68569" anchor="ctr" anchorCtr="0">
            <a:noAutofit/>
          </a:bodyPr>
          <a:lstStyle/>
          <a:p>
            <a:pPr marL="0" indent="0"/>
            <a:r>
              <a:rPr lang="en-GB"/>
              <a:t>Activity 3</a:t>
            </a:r>
            <a:endParaRPr/>
          </a:p>
        </p:txBody>
      </p:sp>
      <p:sp>
        <p:nvSpPr>
          <p:cNvPr id="245" name="Google Shape;245;p22"/>
          <p:cNvSpPr txBox="1">
            <a:spLocks noGrp="1"/>
          </p:cNvSpPr>
          <p:nvPr>
            <p:ph type="title"/>
          </p:nvPr>
        </p:nvSpPr>
        <p:spPr>
          <a:xfrm>
            <a:off x="233175" y="882638"/>
            <a:ext cx="6390900" cy="523575"/>
          </a:xfrm>
          <a:prstGeom prst="rect">
            <a:avLst/>
          </a:prstGeom>
        </p:spPr>
        <p:txBody>
          <a:bodyPr spcFirstLastPara="1" wrap="square" lIns="68569" tIns="68569" rIns="68569" bIns="68569" anchor="ctr" anchorCtr="0">
            <a:noAutofit/>
          </a:bodyPr>
          <a:lstStyle/>
          <a:p>
            <a:r>
              <a:rPr lang="en-GB" dirty="0"/>
              <a:t>Answer...</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41"/>
        <p:cNvGrpSpPr/>
        <p:nvPr/>
      </p:nvGrpSpPr>
      <p:grpSpPr>
        <a:xfrm>
          <a:off x="0" y="0"/>
          <a:ext cx="0" cy="0"/>
          <a:chOff x="0" y="0"/>
          <a:chExt cx="0" cy="0"/>
        </a:xfrm>
      </p:grpSpPr>
      <p:sp>
        <p:nvSpPr>
          <p:cNvPr id="242" name="Google Shape;242;p22"/>
          <p:cNvSpPr txBox="1">
            <a:spLocks noGrp="1"/>
          </p:cNvSpPr>
          <p:nvPr>
            <p:ph type="body" idx="1"/>
          </p:nvPr>
        </p:nvSpPr>
        <p:spPr>
          <a:xfrm>
            <a:off x="233175" y="1520531"/>
            <a:ext cx="3438900" cy="2744325"/>
          </a:xfrm>
          <a:prstGeom prst="rect">
            <a:avLst/>
          </a:prstGeom>
        </p:spPr>
        <p:txBody>
          <a:bodyPr spcFirstLastPara="1" wrap="square" lIns="68569" tIns="68569" rIns="68569" bIns="68569" anchor="t" anchorCtr="0">
            <a:noAutofit/>
          </a:bodyPr>
          <a:lstStyle/>
          <a:p>
            <a:pPr>
              <a:buAutoNum type="arabicPeriod"/>
            </a:pPr>
            <a:r>
              <a:rPr lang="en-GB"/>
              <a:t>Does your school teach computing?</a:t>
            </a:r>
            <a:endParaRPr/>
          </a:p>
          <a:p>
            <a:pPr>
              <a:spcBef>
                <a:spcPts val="750"/>
              </a:spcBef>
              <a:buAutoNum type="arabicPeriod"/>
            </a:pPr>
            <a:r>
              <a:rPr lang="en-GB"/>
              <a:t>Is it raining?</a:t>
            </a:r>
            <a:endParaRPr/>
          </a:p>
          <a:p>
            <a:pPr>
              <a:spcBef>
                <a:spcPts val="750"/>
              </a:spcBef>
              <a:buAutoNum type="arabicPeriod"/>
            </a:pPr>
            <a:r>
              <a:rPr lang="en-GB"/>
              <a:t>Is it morning?</a:t>
            </a:r>
            <a:endParaRPr/>
          </a:p>
          <a:p>
            <a:pPr>
              <a:spcBef>
                <a:spcPts val="750"/>
              </a:spcBef>
              <a:buAutoNum type="arabicPeriod"/>
            </a:pPr>
            <a:r>
              <a:rPr lang="en-GB"/>
              <a:t>Does your school start at 9am?</a:t>
            </a:r>
            <a:endParaRPr/>
          </a:p>
          <a:p>
            <a:pPr marL="0" indent="0">
              <a:spcBef>
                <a:spcPts val="750"/>
              </a:spcBef>
              <a:spcAft>
                <a:spcPts val="750"/>
              </a:spcAft>
              <a:buNone/>
            </a:pPr>
            <a:endParaRPr/>
          </a:p>
        </p:txBody>
      </p:sp>
      <p:sp>
        <p:nvSpPr>
          <p:cNvPr id="243" name="Google Shape;243;p22"/>
          <p:cNvSpPr txBox="1">
            <a:spLocks noGrp="1"/>
          </p:cNvSpPr>
          <p:nvPr>
            <p:ph type="sldNum" idx="12"/>
          </p:nvPr>
        </p:nvSpPr>
        <p:spPr>
          <a:xfrm>
            <a:off x="6624150" y="4264913"/>
            <a:ext cx="233775" cy="235575"/>
          </a:xfrm>
          <a:prstGeom prst="rect">
            <a:avLst/>
          </a:prstGeom>
        </p:spPr>
        <p:txBody>
          <a:bodyPr spcFirstLastPara="1" wrap="square" lIns="68569" tIns="68569" rIns="68569" bIns="68569" anchor="t" anchorCtr="0">
            <a:noAutofit/>
          </a:bodyPr>
          <a:lstStyle/>
          <a:p>
            <a:fld id="{00000000-1234-1234-1234-123412341234}" type="slidenum">
              <a:rPr lang="en-GB"/>
              <a:pPr/>
              <a:t>17</a:t>
            </a:fld>
            <a:endParaRPr/>
          </a:p>
        </p:txBody>
      </p:sp>
      <p:sp>
        <p:nvSpPr>
          <p:cNvPr id="244" name="Google Shape;244;p22"/>
          <p:cNvSpPr txBox="1">
            <a:spLocks noGrp="1"/>
          </p:cNvSpPr>
          <p:nvPr>
            <p:ph type="subTitle" idx="3"/>
          </p:nvPr>
        </p:nvSpPr>
        <p:spPr>
          <a:xfrm>
            <a:off x="3943350" y="642938"/>
            <a:ext cx="2673675" cy="235575"/>
          </a:xfrm>
          <a:prstGeom prst="rect">
            <a:avLst/>
          </a:prstGeom>
        </p:spPr>
        <p:txBody>
          <a:bodyPr spcFirstLastPara="1" wrap="square" lIns="68569" tIns="68569" rIns="0" bIns="68569" anchor="ctr" anchorCtr="0">
            <a:noAutofit/>
          </a:bodyPr>
          <a:lstStyle/>
          <a:p>
            <a:pPr marL="0" indent="0"/>
            <a:r>
              <a:rPr lang="en-GB"/>
              <a:t>Activity 3</a:t>
            </a:r>
            <a:endParaRPr/>
          </a:p>
        </p:txBody>
      </p:sp>
      <p:sp>
        <p:nvSpPr>
          <p:cNvPr id="245" name="Google Shape;245;p22"/>
          <p:cNvSpPr txBox="1">
            <a:spLocks noGrp="1"/>
          </p:cNvSpPr>
          <p:nvPr>
            <p:ph type="title"/>
          </p:nvPr>
        </p:nvSpPr>
        <p:spPr>
          <a:xfrm>
            <a:off x="233175" y="882638"/>
            <a:ext cx="6390900" cy="523575"/>
          </a:xfrm>
          <a:prstGeom prst="rect">
            <a:avLst/>
          </a:prstGeom>
        </p:spPr>
        <p:txBody>
          <a:bodyPr spcFirstLastPara="1" wrap="square" lIns="68569" tIns="68569" rIns="68569" bIns="68569" anchor="ctr" anchorCtr="0">
            <a:noAutofit/>
          </a:bodyPr>
          <a:lstStyle/>
          <a:p>
            <a:r>
              <a:rPr lang="en-GB"/>
              <a:t>Tell your partner the answer...</a:t>
            </a:r>
            <a:endParaRPr/>
          </a:p>
        </p:txBody>
      </p:sp>
      <p:sp>
        <p:nvSpPr>
          <p:cNvPr id="246" name="Google Shape;246;p22"/>
          <p:cNvSpPr txBox="1">
            <a:spLocks noGrp="1"/>
          </p:cNvSpPr>
          <p:nvPr>
            <p:ph type="body" idx="2"/>
          </p:nvPr>
        </p:nvSpPr>
        <p:spPr>
          <a:xfrm>
            <a:off x="3793988" y="1520513"/>
            <a:ext cx="2830725" cy="630900"/>
          </a:xfrm>
          <a:prstGeom prst="rect">
            <a:avLst/>
          </a:prstGeom>
        </p:spPr>
        <p:txBody>
          <a:bodyPr spcFirstLastPara="1" wrap="square" lIns="68569" tIns="68569" rIns="68569" bIns="68569" anchor="t" anchorCtr="0">
            <a:noAutofit/>
          </a:bodyPr>
          <a:lstStyle/>
          <a:p>
            <a:pPr>
              <a:spcAft>
                <a:spcPts val="750"/>
              </a:spcAft>
            </a:pPr>
            <a:r>
              <a:rPr lang="en-GB"/>
              <a:t>Each answer is either </a:t>
            </a:r>
            <a:r>
              <a:rPr lang="en-GB" b="1"/>
              <a:t>yes</a:t>
            </a:r>
            <a:r>
              <a:rPr lang="en-GB"/>
              <a:t> or </a:t>
            </a:r>
            <a:r>
              <a:rPr lang="en-GB" b="1"/>
              <a:t>no</a:t>
            </a:r>
            <a:endParaRPr/>
          </a:p>
        </p:txBody>
      </p:sp>
      <p:sp>
        <p:nvSpPr>
          <p:cNvPr id="247" name="Google Shape;247;p22"/>
          <p:cNvSpPr txBox="1">
            <a:spLocks noGrp="1"/>
          </p:cNvSpPr>
          <p:nvPr>
            <p:ph type="body" idx="2"/>
          </p:nvPr>
        </p:nvSpPr>
        <p:spPr>
          <a:xfrm>
            <a:off x="3793988" y="2151413"/>
            <a:ext cx="2830725" cy="630900"/>
          </a:xfrm>
          <a:prstGeom prst="rect">
            <a:avLst/>
          </a:prstGeom>
        </p:spPr>
        <p:txBody>
          <a:bodyPr spcFirstLastPara="1" wrap="square" lIns="68569" tIns="68569" rIns="68569" bIns="68569" anchor="t" anchorCtr="0">
            <a:noAutofit/>
          </a:bodyPr>
          <a:lstStyle/>
          <a:p>
            <a:pPr>
              <a:spcAft>
                <a:spcPts val="750"/>
              </a:spcAft>
            </a:pPr>
            <a:r>
              <a:rPr lang="en-GB"/>
              <a:t>The questions start with </a:t>
            </a:r>
            <a:r>
              <a:rPr lang="en-GB" b="1"/>
              <a:t>is</a:t>
            </a:r>
            <a:r>
              <a:rPr lang="en-GB"/>
              <a:t> or </a:t>
            </a:r>
            <a:r>
              <a:rPr lang="en-GB" b="1"/>
              <a:t>does</a:t>
            </a:r>
            <a:endParaRPr/>
          </a:p>
        </p:txBody>
      </p:sp>
      <p:sp>
        <p:nvSpPr>
          <p:cNvPr id="248" name="Google Shape;248;p22"/>
          <p:cNvSpPr txBox="1">
            <a:spLocks noGrp="1"/>
          </p:cNvSpPr>
          <p:nvPr>
            <p:ph type="body" idx="2"/>
          </p:nvPr>
        </p:nvSpPr>
        <p:spPr>
          <a:xfrm>
            <a:off x="3793988" y="2782313"/>
            <a:ext cx="2830725" cy="807300"/>
          </a:xfrm>
          <a:prstGeom prst="rect">
            <a:avLst/>
          </a:prstGeom>
        </p:spPr>
        <p:txBody>
          <a:bodyPr spcFirstLastPara="1" wrap="square" lIns="68569" tIns="68569" rIns="68569" bIns="68569" anchor="t" anchorCtr="0">
            <a:noAutofit/>
          </a:bodyPr>
          <a:lstStyle/>
          <a:p>
            <a:pPr>
              <a:spcAft>
                <a:spcPts val="750"/>
              </a:spcAft>
            </a:pPr>
            <a:r>
              <a:rPr lang="en-GB" dirty="0"/>
              <a:t>Everyone has the same answers because they are facts</a:t>
            </a:r>
            <a:endParaRPr dirty="0"/>
          </a:p>
        </p:txBody>
      </p:sp>
    </p:spTree>
    <p:extLst>
      <p:ext uri="{BB962C8B-B14F-4D97-AF65-F5344CB8AC3E}">
        <p14:creationId xmlns:p14="http://schemas.microsoft.com/office/powerpoint/2010/main" val="341904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10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8"/>
                                        </p:tgtEl>
                                        <p:attrNameLst>
                                          <p:attrName>style.visibility</p:attrName>
                                        </p:attrNameLst>
                                      </p:cBhvr>
                                      <p:to>
                                        <p:strVal val="visible"/>
                                      </p:to>
                                    </p:set>
                                    <p:animEffect transition="in" filter="fade">
                                      <p:cBhvr>
                                        <p:cTn id="17"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52"/>
        <p:cNvGrpSpPr/>
        <p:nvPr/>
      </p:nvGrpSpPr>
      <p:grpSpPr>
        <a:xfrm>
          <a:off x="0" y="0"/>
          <a:ext cx="0" cy="0"/>
          <a:chOff x="0" y="0"/>
          <a:chExt cx="0" cy="0"/>
        </a:xfrm>
      </p:grpSpPr>
      <p:sp>
        <p:nvSpPr>
          <p:cNvPr id="254" name="Google Shape;254;p23"/>
          <p:cNvSpPr txBox="1">
            <a:spLocks noGrp="1"/>
          </p:cNvSpPr>
          <p:nvPr>
            <p:ph type="body" idx="1"/>
          </p:nvPr>
        </p:nvSpPr>
        <p:spPr>
          <a:xfrm>
            <a:off x="233175" y="1170124"/>
            <a:ext cx="3072375" cy="3659100"/>
          </a:xfrm>
        </p:spPr>
        <p:txBody>
          <a:bodyPr spcFirstLastPara="1" wrap="square" lIns="68569" tIns="68569" rIns="68569" bIns="68569" anchor="t" anchorCtr="0">
            <a:noAutofit/>
          </a:bodyPr>
          <a:lstStyle/>
          <a:p>
            <a:r>
              <a:rPr lang="en-GB"/>
              <a:t>Is it...</a:t>
            </a:r>
          </a:p>
          <a:p>
            <a:endParaRPr lang="en-GB"/>
          </a:p>
          <a:p>
            <a:r>
              <a:rPr lang="en-GB"/>
              <a:t>Is it...</a:t>
            </a:r>
          </a:p>
          <a:p>
            <a:endParaRPr lang="en-GB"/>
          </a:p>
          <a:p>
            <a:r>
              <a:rPr lang="en-GB"/>
              <a:t>Does it...</a:t>
            </a:r>
          </a:p>
        </p:txBody>
      </p:sp>
      <p:sp>
        <p:nvSpPr>
          <p:cNvPr id="255" name="Google Shape;255;p23"/>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dirty="0"/>
              <a:t>Think: Think of three questions you could ask about this motorbike</a:t>
            </a:r>
          </a:p>
        </p:txBody>
      </p:sp>
      <p:sp>
        <p:nvSpPr>
          <p:cNvPr id="256" name="Google Shape;256;p23"/>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18</a:t>
            </a:fld>
            <a:endParaRPr lang="en-GB"/>
          </a:p>
        </p:txBody>
      </p:sp>
      <p:sp>
        <p:nvSpPr>
          <p:cNvPr id="253" name="Google Shape;253;p23"/>
          <p:cNvSpPr txBox="1">
            <a:spLocks noGrp="1"/>
          </p:cNvSpPr>
          <p:nvPr>
            <p:ph type="body" idx="2"/>
          </p:nvPr>
        </p:nvSpPr>
        <p:spPr>
          <a:xfrm>
            <a:off x="3552450" y="1170100"/>
            <a:ext cx="3072375" cy="3659100"/>
          </a:xfrm>
        </p:spPr>
        <p:txBody>
          <a:bodyPr spcFirstLastPara="1" wrap="square" lIns="68569" tIns="68569" rIns="68569" bIns="68569" anchor="ctr" anchorCtr="0">
            <a:noAutofit/>
          </a:bodyPr>
          <a:lstStyle/>
          <a:p>
            <a:endParaRPr lang="en-GB"/>
          </a:p>
          <a:p>
            <a:endParaRPr lang="en-GB"/>
          </a:p>
          <a:p>
            <a:endParaRPr lang="en-GB"/>
          </a:p>
          <a:p>
            <a:endParaRPr lang="en-GB"/>
          </a:p>
          <a:p>
            <a:endParaRPr lang="en-GB"/>
          </a:p>
          <a:p>
            <a:endParaRPr lang="en-GB"/>
          </a:p>
          <a:p>
            <a:r>
              <a:rPr lang="en-GB"/>
              <a:t>Remember: The answer must only be yes or no!</a:t>
            </a:r>
          </a:p>
        </p:txBody>
      </p:sp>
      <p:sp>
        <p:nvSpPr>
          <p:cNvPr id="257" name="Google Shape;257;p23"/>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Activity 3</a:t>
            </a:r>
          </a:p>
        </p:txBody>
      </p:sp>
      <p:pic>
        <p:nvPicPr>
          <p:cNvPr id="258" name="Google Shape;258;p23"/>
          <p:cNvPicPr preferRelativeResize="0"/>
          <p:nvPr/>
        </p:nvPicPr>
        <p:blipFill>
          <a:blip r:embed="rId3">
            <a:alphaModFix/>
          </a:blip>
          <a:stretch>
            <a:fillRect/>
          </a:stretch>
        </p:blipFill>
        <p:spPr>
          <a:xfrm>
            <a:off x="3552450" y="1586307"/>
            <a:ext cx="3072375" cy="15361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62"/>
        <p:cNvGrpSpPr/>
        <p:nvPr/>
      </p:nvGrpSpPr>
      <p:grpSpPr>
        <a:xfrm>
          <a:off x="0" y="0"/>
          <a:ext cx="0" cy="0"/>
          <a:chOff x="0" y="0"/>
          <a:chExt cx="0" cy="0"/>
        </a:xfrm>
      </p:grpSpPr>
      <p:sp>
        <p:nvSpPr>
          <p:cNvPr id="5" name="Text Placeholder 4">
            <a:extLst>
              <a:ext uri="{FF2B5EF4-FFF2-40B4-BE49-F238E27FC236}">
                <a16:creationId xmlns:a16="http://schemas.microsoft.com/office/drawing/2014/main" id="{FBA8F630-3FD0-4DBD-8E4D-7035C0A3C2E5}"/>
              </a:ext>
            </a:extLst>
          </p:cNvPr>
          <p:cNvSpPr>
            <a:spLocks noGrp="1"/>
          </p:cNvSpPr>
          <p:nvPr>
            <p:ph type="body" idx="1"/>
          </p:nvPr>
        </p:nvSpPr>
        <p:spPr/>
        <p:txBody>
          <a:bodyPr/>
          <a:lstStyle/>
          <a:p>
            <a:r>
              <a:rPr lang="en-GB" dirty="0"/>
              <a:t>Use the activity sheet to complete this task</a:t>
            </a:r>
          </a:p>
        </p:txBody>
      </p:sp>
      <p:sp>
        <p:nvSpPr>
          <p:cNvPr id="265" name="Google Shape;265;p24"/>
          <p:cNvSpPr txBox="1">
            <a:spLocks noGrp="1"/>
          </p:cNvSpPr>
          <p:nvPr>
            <p:ph type="title"/>
          </p:nvPr>
        </p:nvSpPr>
        <p:spPr>
          <a:xfrm>
            <a:off x="233175" y="319600"/>
            <a:ext cx="6390900" cy="708900"/>
          </a:xfrm>
        </p:spPr>
        <p:txBody>
          <a:bodyPr spcFirstLastPara="1" wrap="square" lIns="68569" tIns="68569" rIns="68569" bIns="68569" anchor="ctr" anchorCtr="0">
            <a:noAutofit/>
          </a:bodyPr>
          <a:lstStyle/>
          <a:p>
            <a:r>
              <a:rPr lang="en-GB"/>
              <a:t>Can you write questions to group the objects?</a:t>
            </a:r>
          </a:p>
        </p:txBody>
      </p:sp>
      <p:sp>
        <p:nvSpPr>
          <p:cNvPr id="263" name="Google Shape;263;p24"/>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19</a:t>
            </a:fld>
            <a:endParaRPr lang="en-GB"/>
          </a:p>
        </p:txBody>
      </p:sp>
      <p:sp>
        <p:nvSpPr>
          <p:cNvPr id="264" name="Google Shape;264;p24"/>
          <p:cNvSpPr txBox="1">
            <a:spLocks noGrp="1"/>
          </p:cNvSpPr>
          <p:nvPr>
            <p:ph type="subTitle" idx="2"/>
          </p:nvPr>
        </p:nvSpPr>
        <p:spPr>
          <a:xfrm>
            <a:off x="3943350" y="0"/>
            <a:ext cx="2673675" cy="314100"/>
          </a:xfrm>
        </p:spPr>
        <p:txBody>
          <a:bodyPr spcFirstLastPara="1" wrap="square" lIns="68569" tIns="68569" rIns="0" bIns="68569" anchor="ctr" anchorCtr="0">
            <a:noAutofit/>
          </a:bodyPr>
          <a:lstStyle/>
          <a:p>
            <a:r>
              <a:rPr lang="en-GB"/>
              <a:t>Activity 3</a:t>
            </a:r>
          </a:p>
        </p:txBody>
      </p:sp>
      <p:pic>
        <p:nvPicPr>
          <p:cNvPr id="266" name="Google Shape;266;p24"/>
          <p:cNvPicPr preferRelativeResize="0"/>
          <p:nvPr/>
        </p:nvPicPr>
        <p:blipFill>
          <a:blip r:embed="rId3">
            <a:alphaModFix/>
          </a:blip>
          <a:stretch>
            <a:fillRect/>
          </a:stretch>
        </p:blipFill>
        <p:spPr>
          <a:xfrm>
            <a:off x="662363" y="1609912"/>
            <a:ext cx="5533257" cy="23668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233175" y="1017725"/>
            <a:ext cx="6391575" cy="3811500"/>
          </a:xfrm>
        </p:spPr>
        <p:txBody>
          <a:bodyPr spcFirstLastPara="1" wrap="square" lIns="68569" tIns="68569" rIns="68569" bIns="68569" anchor="t" anchorCtr="0">
            <a:noAutofit/>
          </a:bodyPr>
          <a:lstStyle/>
          <a:p>
            <a:pPr marL="85725" indent="0">
              <a:buNone/>
            </a:pPr>
            <a:r>
              <a:rPr lang="en-GB" b="1" dirty="0"/>
              <a:t>L.I. Can I create questions with yes/no answers?</a:t>
            </a:r>
          </a:p>
          <a:p>
            <a:endParaRPr lang="en-GB" dirty="0"/>
          </a:p>
          <a:p>
            <a:pPr marL="85725" indent="0">
              <a:buNone/>
            </a:pPr>
            <a:r>
              <a:rPr lang="en-GB" b="1" dirty="0"/>
              <a:t>Steps to success:</a:t>
            </a:r>
          </a:p>
          <a:p>
            <a:r>
              <a:rPr lang="en-GB" dirty="0"/>
              <a:t>I can investigate questions with yes/no answers</a:t>
            </a:r>
          </a:p>
          <a:p>
            <a:r>
              <a:rPr lang="en-GB" dirty="0"/>
              <a:t>I can make up a yes/no question about a collection of objects</a:t>
            </a:r>
          </a:p>
          <a:p>
            <a:r>
              <a:rPr lang="en-GB" dirty="0"/>
              <a:t>I can create two groups of objects separated by one attribute </a:t>
            </a:r>
          </a:p>
          <a:p>
            <a:endParaRPr lang="en-GB" dirty="0"/>
          </a:p>
          <a:p>
            <a:endParaRPr lang="en-GB" dirty="0"/>
          </a:p>
        </p:txBody>
      </p:sp>
      <p:sp>
        <p:nvSpPr>
          <p:cNvPr id="7" name="Title 6">
            <a:extLst>
              <a:ext uri="{FF2B5EF4-FFF2-40B4-BE49-F238E27FC236}">
                <a16:creationId xmlns:a16="http://schemas.microsoft.com/office/drawing/2014/main" id="{48008BDD-F32E-4B49-ADC3-A74AD4063992}"/>
              </a:ext>
            </a:extLst>
          </p:cNvPr>
          <p:cNvSpPr>
            <a:spLocks noGrp="1"/>
          </p:cNvSpPr>
          <p:nvPr>
            <p:ph type="title"/>
          </p:nvPr>
        </p:nvSpPr>
        <p:spPr/>
        <p:txBody>
          <a:bodyPr/>
          <a:lstStyle/>
          <a:p>
            <a:endParaRPr lang="en-GB"/>
          </a:p>
        </p:txBody>
      </p:sp>
      <p:sp>
        <p:nvSpPr>
          <p:cNvPr id="60" name="Google Shape;60;p10"/>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2</a:t>
            </a:fld>
            <a:endParaRPr lang="en-GB"/>
          </a:p>
        </p:txBody>
      </p:sp>
      <p:sp>
        <p:nvSpPr>
          <p:cNvPr id="61" name="Google Shape;61;p10"/>
          <p:cNvSpPr txBox="1">
            <a:spLocks noGrp="1"/>
          </p:cNvSpPr>
          <p:nvPr>
            <p:ph type="subTitle" idx="2"/>
          </p:nvPr>
        </p:nvSpPr>
        <p:spPr>
          <a:xfrm>
            <a:off x="3943350" y="0"/>
            <a:ext cx="2673675" cy="314100"/>
          </a:xfrm>
        </p:spPr>
        <p:txBody>
          <a:bodyPr spcFirstLastPara="1" wrap="square" lIns="68569" tIns="68569" rIns="0" bIns="68569" anchor="ctr" anchorCtr="0">
            <a:noAutofit/>
          </a:bodyPr>
          <a:lstStyle/>
          <a:p>
            <a:r>
              <a:rPr lang="en-GB"/>
              <a:t>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70"/>
        <p:cNvGrpSpPr/>
        <p:nvPr/>
      </p:nvGrpSpPr>
      <p:grpSpPr>
        <a:xfrm>
          <a:off x="0" y="0"/>
          <a:ext cx="0" cy="0"/>
          <a:chOff x="0" y="0"/>
          <a:chExt cx="0" cy="0"/>
        </a:xfrm>
      </p:grpSpPr>
      <p:sp>
        <p:nvSpPr>
          <p:cNvPr id="271" name="Google Shape;271;p25"/>
          <p:cNvSpPr txBox="1">
            <a:spLocks noGrp="1"/>
          </p:cNvSpPr>
          <p:nvPr>
            <p:ph type="body" idx="2"/>
          </p:nvPr>
        </p:nvSpPr>
        <p:spPr>
          <a:xfrm>
            <a:off x="233175" y="3854569"/>
            <a:ext cx="6390900" cy="409500"/>
          </a:xfrm>
          <a:prstGeom prst="rect">
            <a:avLst/>
          </a:prstGeom>
        </p:spPr>
        <p:txBody>
          <a:bodyPr spcFirstLastPara="1" wrap="square" lIns="68569" tIns="68569" rIns="68569" bIns="68569" anchor="ctr" anchorCtr="0">
            <a:noAutofit/>
          </a:bodyPr>
          <a:lstStyle/>
          <a:p>
            <a:pPr marL="0" indent="0">
              <a:buNone/>
            </a:pPr>
            <a:r>
              <a:rPr lang="en-GB"/>
              <a:t>What questions could you ask to make two similar sized groups?</a:t>
            </a:r>
            <a:endParaRPr/>
          </a:p>
        </p:txBody>
      </p:sp>
      <p:sp>
        <p:nvSpPr>
          <p:cNvPr id="272" name="Google Shape;272;p25"/>
          <p:cNvSpPr txBox="1">
            <a:spLocks noGrp="1"/>
          </p:cNvSpPr>
          <p:nvPr>
            <p:ph type="sldNum" idx="12"/>
          </p:nvPr>
        </p:nvSpPr>
        <p:spPr>
          <a:xfrm>
            <a:off x="6624150" y="4264913"/>
            <a:ext cx="233775" cy="235575"/>
          </a:xfrm>
          <a:prstGeom prst="rect">
            <a:avLst/>
          </a:prstGeom>
        </p:spPr>
        <p:txBody>
          <a:bodyPr spcFirstLastPara="1" wrap="square" lIns="68569" tIns="68569" rIns="68569" bIns="68569" anchor="t" anchorCtr="0">
            <a:noAutofit/>
          </a:bodyPr>
          <a:lstStyle/>
          <a:p>
            <a:fld id="{00000000-1234-1234-1234-123412341234}" type="slidenum">
              <a:rPr lang="en-GB"/>
              <a:pPr/>
              <a:t>20</a:t>
            </a:fld>
            <a:endParaRPr/>
          </a:p>
        </p:txBody>
      </p:sp>
      <p:sp>
        <p:nvSpPr>
          <p:cNvPr id="273" name="Google Shape;273;p25"/>
          <p:cNvSpPr txBox="1">
            <a:spLocks noGrp="1"/>
          </p:cNvSpPr>
          <p:nvPr>
            <p:ph type="subTitle" idx="3"/>
          </p:nvPr>
        </p:nvSpPr>
        <p:spPr>
          <a:xfrm>
            <a:off x="3943350" y="642938"/>
            <a:ext cx="2673675" cy="235575"/>
          </a:xfrm>
          <a:prstGeom prst="rect">
            <a:avLst/>
          </a:prstGeom>
        </p:spPr>
        <p:txBody>
          <a:bodyPr spcFirstLastPara="1" wrap="square" lIns="68569" tIns="68569" rIns="0" bIns="68569" anchor="ctr" anchorCtr="0">
            <a:noAutofit/>
          </a:bodyPr>
          <a:lstStyle/>
          <a:p>
            <a:pPr marL="0" indent="0"/>
            <a:r>
              <a:rPr lang="en-GB"/>
              <a:t>Activity 3</a:t>
            </a:r>
            <a:endParaRPr/>
          </a:p>
        </p:txBody>
      </p:sp>
      <p:pic>
        <p:nvPicPr>
          <p:cNvPr id="274" name="Google Shape;274;p25"/>
          <p:cNvPicPr preferRelativeResize="0"/>
          <p:nvPr/>
        </p:nvPicPr>
        <p:blipFill>
          <a:blip r:embed="rId3">
            <a:alphaModFix/>
          </a:blip>
          <a:stretch>
            <a:fillRect/>
          </a:stretch>
        </p:blipFill>
        <p:spPr>
          <a:xfrm>
            <a:off x="2221607" y="2663372"/>
            <a:ext cx="1061457" cy="607887"/>
          </a:xfrm>
          <a:prstGeom prst="rect">
            <a:avLst/>
          </a:prstGeom>
          <a:noFill/>
          <a:ln>
            <a:noFill/>
          </a:ln>
        </p:spPr>
      </p:pic>
      <p:pic>
        <p:nvPicPr>
          <p:cNvPr id="275" name="Google Shape;275;p25"/>
          <p:cNvPicPr preferRelativeResize="0"/>
          <p:nvPr/>
        </p:nvPicPr>
        <p:blipFill>
          <a:blip r:embed="rId4">
            <a:alphaModFix/>
          </a:blip>
          <a:stretch>
            <a:fillRect/>
          </a:stretch>
        </p:blipFill>
        <p:spPr>
          <a:xfrm>
            <a:off x="5098122" y="2531519"/>
            <a:ext cx="1309591" cy="806642"/>
          </a:xfrm>
          <a:prstGeom prst="rect">
            <a:avLst/>
          </a:prstGeom>
          <a:noFill/>
          <a:ln>
            <a:noFill/>
          </a:ln>
        </p:spPr>
      </p:pic>
      <p:pic>
        <p:nvPicPr>
          <p:cNvPr id="276" name="Google Shape;276;p25"/>
          <p:cNvPicPr preferRelativeResize="0"/>
          <p:nvPr/>
        </p:nvPicPr>
        <p:blipFill>
          <a:blip r:embed="rId5">
            <a:alphaModFix/>
          </a:blip>
          <a:stretch>
            <a:fillRect/>
          </a:stretch>
        </p:blipFill>
        <p:spPr>
          <a:xfrm>
            <a:off x="486821" y="1319646"/>
            <a:ext cx="941063" cy="691158"/>
          </a:xfrm>
          <a:prstGeom prst="rect">
            <a:avLst/>
          </a:prstGeom>
          <a:noFill/>
          <a:ln>
            <a:noFill/>
          </a:ln>
        </p:spPr>
      </p:pic>
      <p:pic>
        <p:nvPicPr>
          <p:cNvPr id="277" name="Google Shape;277;p25"/>
          <p:cNvPicPr preferRelativeResize="0"/>
          <p:nvPr/>
        </p:nvPicPr>
        <p:blipFill>
          <a:blip r:embed="rId6">
            <a:alphaModFix/>
          </a:blip>
          <a:stretch>
            <a:fillRect/>
          </a:stretch>
        </p:blipFill>
        <p:spPr>
          <a:xfrm>
            <a:off x="3574352" y="2649911"/>
            <a:ext cx="1232484" cy="634793"/>
          </a:xfrm>
          <a:prstGeom prst="rect">
            <a:avLst/>
          </a:prstGeom>
          <a:noFill/>
          <a:ln>
            <a:noFill/>
          </a:ln>
        </p:spPr>
      </p:pic>
      <p:pic>
        <p:nvPicPr>
          <p:cNvPr id="278" name="Google Shape;278;p25"/>
          <p:cNvPicPr preferRelativeResize="0"/>
          <p:nvPr/>
        </p:nvPicPr>
        <p:blipFill>
          <a:blip r:embed="rId7">
            <a:alphaModFix/>
          </a:blip>
          <a:stretch>
            <a:fillRect/>
          </a:stretch>
        </p:blipFill>
        <p:spPr>
          <a:xfrm>
            <a:off x="450272" y="2564003"/>
            <a:ext cx="1480061" cy="741660"/>
          </a:xfrm>
          <a:prstGeom prst="rect">
            <a:avLst/>
          </a:prstGeom>
          <a:noFill/>
          <a:ln>
            <a:noFill/>
          </a:ln>
        </p:spPr>
      </p:pic>
      <p:pic>
        <p:nvPicPr>
          <p:cNvPr id="279" name="Google Shape;279;p25"/>
          <p:cNvPicPr preferRelativeResize="0"/>
          <p:nvPr/>
        </p:nvPicPr>
        <p:blipFill>
          <a:blip r:embed="rId8">
            <a:alphaModFix/>
          </a:blip>
          <a:stretch>
            <a:fillRect/>
          </a:stretch>
        </p:blipFill>
        <p:spPr>
          <a:xfrm>
            <a:off x="2114952" y="1261904"/>
            <a:ext cx="1609736" cy="806636"/>
          </a:xfrm>
          <a:prstGeom prst="rect">
            <a:avLst/>
          </a:prstGeom>
          <a:noFill/>
          <a:ln>
            <a:noFill/>
          </a:ln>
        </p:spPr>
      </p:pic>
      <p:pic>
        <p:nvPicPr>
          <p:cNvPr id="280" name="Google Shape;280;p25"/>
          <p:cNvPicPr preferRelativeResize="0"/>
          <p:nvPr/>
        </p:nvPicPr>
        <p:blipFill>
          <a:blip r:embed="rId9">
            <a:alphaModFix/>
          </a:blip>
          <a:stretch>
            <a:fillRect/>
          </a:stretch>
        </p:blipFill>
        <p:spPr>
          <a:xfrm>
            <a:off x="4387856" y="1245819"/>
            <a:ext cx="1609745" cy="83881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4"/>
        <p:cNvGrpSpPr/>
        <p:nvPr/>
      </p:nvGrpSpPr>
      <p:grpSpPr>
        <a:xfrm>
          <a:off x="0" y="0"/>
          <a:ext cx="0" cy="0"/>
          <a:chOff x="0" y="0"/>
          <a:chExt cx="0" cy="0"/>
        </a:xfrm>
      </p:grpSpPr>
      <p:sp>
        <p:nvSpPr>
          <p:cNvPr id="6" name="Text Placeholder 5">
            <a:extLst>
              <a:ext uri="{FF2B5EF4-FFF2-40B4-BE49-F238E27FC236}">
                <a16:creationId xmlns:a16="http://schemas.microsoft.com/office/drawing/2014/main" id="{F3CB0ACD-B344-4B6C-8BF4-7ADA5F9A86E7}"/>
              </a:ext>
            </a:extLst>
          </p:cNvPr>
          <p:cNvSpPr>
            <a:spLocks noGrp="1"/>
          </p:cNvSpPr>
          <p:nvPr>
            <p:ph type="body" idx="1"/>
          </p:nvPr>
        </p:nvSpPr>
        <p:spPr/>
        <p:txBody>
          <a:bodyPr/>
          <a:lstStyle/>
          <a:p>
            <a:endParaRPr lang="en-GB"/>
          </a:p>
        </p:txBody>
      </p:sp>
      <p:sp>
        <p:nvSpPr>
          <p:cNvPr id="293" name="Google Shape;293;p26"/>
          <p:cNvSpPr txBox="1">
            <a:spLocks noGrp="1"/>
          </p:cNvSpPr>
          <p:nvPr>
            <p:ph type="body" idx="2"/>
          </p:nvPr>
        </p:nvSpPr>
        <p:spPr>
          <a:xfrm>
            <a:off x="233175" y="4117599"/>
            <a:ext cx="6390900" cy="698100"/>
          </a:xfrm>
        </p:spPr>
        <p:txBody>
          <a:bodyPr spcFirstLastPara="1" wrap="square" lIns="68569" tIns="68569" rIns="68569" bIns="68569" anchor="t" anchorCtr="0">
            <a:noAutofit/>
          </a:bodyPr>
          <a:lstStyle/>
          <a:p>
            <a:r>
              <a:rPr lang="en-GB" dirty="0"/>
              <a:t>Think: What question could be used for the attribute, ‘material’?</a:t>
            </a:r>
          </a:p>
        </p:txBody>
      </p:sp>
      <p:sp>
        <p:nvSpPr>
          <p:cNvPr id="285" name="Google Shape;285;p26"/>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a:t>Yes/no questions describe an object’s attributes</a:t>
            </a:r>
          </a:p>
        </p:txBody>
      </p:sp>
      <p:sp>
        <p:nvSpPr>
          <p:cNvPr id="286" name="Google Shape;286;p26"/>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21</a:t>
            </a:fld>
            <a:endParaRPr lang="en-GB"/>
          </a:p>
        </p:txBody>
      </p:sp>
      <p:sp>
        <p:nvSpPr>
          <p:cNvPr id="287" name="Google Shape;287;p26"/>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Plenary</a:t>
            </a:r>
          </a:p>
        </p:txBody>
      </p:sp>
      <p:graphicFrame>
        <p:nvGraphicFramePr>
          <p:cNvPr id="288" name="Google Shape;288;p26"/>
          <p:cNvGraphicFramePr/>
          <p:nvPr/>
        </p:nvGraphicFramePr>
        <p:xfrm>
          <a:off x="233175" y="1508606"/>
          <a:ext cx="3964557" cy="2126289"/>
        </p:xfrm>
        <a:graphic>
          <a:graphicData uri="http://schemas.openxmlformats.org/drawingml/2006/table">
            <a:tbl>
              <a:tblPr>
                <a:noFill/>
                <a:tableStyleId>{E5398EC7-AE23-46B4-A3FB-F915739ACA96}</a:tableStyleId>
              </a:tblPr>
              <a:tblGrid>
                <a:gridCol w="2074613">
                  <a:extLst>
                    <a:ext uri="{9D8B030D-6E8A-4147-A177-3AD203B41FA5}">
                      <a16:colId xmlns:a16="http://schemas.microsoft.com/office/drawing/2014/main" val="20000"/>
                    </a:ext>
                  </a:extLst>
                </a:gridCol>
                <a:gridCol w="1889944">
                  <a:extLst>
                    <a:ext uri="{9D8B030D-6E8A-4147-A177-3AD203B41FA5}">
                      <a16:colId xmlns:a16="http://schemas.microsoft.com/office/drawing/2014/main" val="20001"/>
                    </a:ext>
                  </a:extLst>
                </a:gridCol>
              </a:tblGrid>
              <a:tr h="412613">
                <a:tc>
                  <a:txBody>
                    <a:bodyPr/>
                    <a:lstStyle/>
                    <a:p>
                      <a:pPr marL="0" lvl="0" indent="0" algn="ctr" rtl="0">
                        <a:spcBef>
                          <a:spcPts val="0"/>
                        </a:spcBef>
                        <a:spcAft>
                          <a:spcPts val="0"/>
                        </a:spcAft>
                        <a:buNone/>
                      </a:pPr>
                      <a:r>
                        <a:rPr lang="en-GB" sz="800" b="1">
                          <a:solidFill>
                            <a:schemeClr val="dk1"/>
                          </a:solidFill>
                          <a:latin typeface="Quicksand"/>
                          <a:ea typeface="Quicksand"/>
                          <a:cs typeface="Quicksand"/>
                          <a:sym typeface="Quicksand"/>
                        </a:rPr>
                        <a:t>Yes/no question</a:t>
                      </a:r>
                      <a:endParaRPr sz="800" b="1">
                        <a:solidFill>
                          <a:schemeClr val="dk1"/>
                        </a:solidFill>
                        <a:latin typeface="Quicksand"/>
                        <a:ea typeface="Quicksand"/>
                        <a:cs typeface="Quicksand"/>
                        <a:sym typeface="Quicksand"/>
                      </a:endParaRPr>
                    </a:p>
                  </a:txBody>
                  <a:tcPr marL="68569" marR="68569" marT="68569" marB="68569"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800" b="1">
                          <a:solidFill>
                            <a:schemeClr val="dk1"/>
                          </a:solidFill>
                          <a:latin typeface="Quicksand"/>
                          <a:ea typeface="Quicksand"/>
                          <a:cs typeface="Quicksand"/>
                          <a:sym typeface="Quicksand"/>
                        </a:rPr>
                        <a:t>Attribute</a:t>
                      </a:r>
                      <a:endParaRPr sz="800" b="1">
                        <a:solidFill>
                          <a:schemeClr val="dk1"/>
                        </a:solidFill>
                        <a:latin typeface="Quicksand"/>
                        <a:ea typeface="Quicksand"/>
                        <a:cs typeface="Quicksand"/>
                        <a:sym typeface="Quicksand"/>
                      </a:endParaRPr>
                    </a:p>
                  </a:txBody>
                  <a:tcPr marL="68569" marR="68569" marT="68569" marB="68569"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28419">
                <a:tc>
                  <a:txBody>
                    <a:bodyPr/>
                    <a:lstStyle/>
                    <a:p>
                      <a:pPr marL="0" lvl="0" indent="0" algn="ctr" rtl="0">
                        <a:spcBef>
                          <a:spcPts val="0"/>
                        </a:spcBef>
                        <a:spcAft>
                          <a:spcPts val="0"/>
                        </a:spcAft>
                        <a:buNone/>
                      </a:pPr>
                      <a:r>
                        <a:rPr lang="en-GB" sz="800">
                          <a:solidFill>
                            <a:schemeClr val="dk1"/>
                          </a:solidFill>
                          <a:latin typeface="Quicksand"/>
                          <a:ea typeface="Quicksand"/>
                          <a:cs typeface="Quicksand"/>
                          <a:sym typeface="Quicksand"/>
                        </a:rPr>
                        <a:t>Is it big?</a:t>
                      </a:r>
                      <a:endParaRPr sz="800">
                        <a:solidFill>
                          <a:schemeClr val="dk1"/>
                        </a:solidFill>
                        <a:latin typeface="Quicksand"/>
                        <a:ea typeface="Quicksand"/>
                        <a:cs typeface="Quicksand"/>
                        <a:sym typeface="Quicksand"/>
                      </a:endParaRPr>
                    </a:p>
                  </a:txBody>
                  <a:tcPr marL="68569" marR="68569" marT="68569" marB="68569"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800">
                          <a:solidFill>
                            <a:schemeClr val="dk1"/>
                          </a:solidFill>
                          <a:latin typeface="Quicksand"/>
                          <a:ea typeface="Quicksand"/>
                          <a:cs typeface="Quicksand"/>
                          <a:sym typeface="Quicksand"/>
                        </a:rPr>
                        <a:t>Size</a:t>
                      </a:r>
                      <a:endParaRPr sz="800">
                        <a:solidFill>
                          <a:schemeClr val="dk1"/>
                        </a:solidFill>
                        <a:latin typeface="Quicksand"/>
                        <a:ea typeface="Quicksand"/>
                        <a:cs typeface="Quicksand"/>
                        <a:sym typeface="Quicksand"/>
                      </a:endParaRPr>
                    </a:p>
                  </a:txBody>
                  <a:tcPr marL="68569" marR="68569" marT="68569" marB="68569"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8419">
                <a:tc>
                  <a:txBody>
                    <a:bodyPr/>
                    <a:lstStyle/>
                    <a:p>
                      <a:pPr marL="0" lvl="0" indent="0" algn="ctr" rtl="0">
                        <a:spcBef>
                          <a:spcPts val="0"/>
                        </a:spcBef>
                        <a:spcAft>
                          <a:spcPts val="0"/>
                        </a:spcAft>
                        <a:buNone/>
                      </a:pPr>
                      <a:r>
                        <a:rPr lang="en-GB" sz="800">
                          <a:solidFill>
                            <a:schemeClr val="dk1"/>
                          </a:solidFill>
                          <a:latin typeface="Quicksand"/>
                          <a:ea typeface="Quicksand"/>
                          <a:cs typeface="Quicksand"/>
                          <a:sym typeface="Quicksand"/>
                        </a:rPr>
                        <a:t>Is it made of metal? </a:t>
                      </a:r>
                      <a:endParaRPr sz="800">
                        <a:solidFill>
                          <a:schemeClr val="dk1"/>
                        </a:solidFill>
                        <a:latin typeface="Quicksand"/>
                        <a:ea typeface="Quicksand"/>
                        <a:cs typeface="Quicksand"/>
                        <a:sym typeface="Quicksand"/>
                      </a:endParaRPr>
                    </a:p>
                  </a:txBody>
                  <a:tcPr marL="68569" marR="68569" marT="68569" marB="68569"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800">
                          <a:solidFill>
                            <a:schemeClr val="dk1"/>
                          </a:solidFill>
                          <a:latin typeface="Quicksand"/>
                          <a:ea typeface="Quicksand"/>
                          <a:cs typeface="Quicksand"/>
                          <a:sym typeface="Quicksand"/>
                        </a:rPr>
                        <a:t>Material</a:t>
                      </a:r>
                      <a:endParaRPr sz="800">
                        <a:solidFill>
                          <a:schemeClr val="dk1"/>
                        </a:solidFill>
                        <a:latin typeface="Quicksand"/>
                        <a:ea typeface="Quicksand"/>
                        <a:cs typeface="Quicksand"/>
                        <a:sym typeface="Quicksand"/>
                      </a:endParaRPr>
                    </a:p>
                  </a:txBody>
                  <a:tcPr marL="68569" marR="68569" marT="68569" marB="68569"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8419">
                <a:tc>
                  <a:txBody>
                    <a:bodyPr/>
                    <a:lstStyle/>
                    <a:p>
                      <a:pPr marL="0" lvl="0" indent="0" algn="ctr" rtl="0">
                        <a:spcBef>
                          <a:spcPts val="0"/>
                        </a:spcBef>
                        <a:spcAft>
                          <a:spcPts val="0"/>
                        </a:spcAft>
                        <a:buNone/>
                      </a:pPr>
                      <a:r>
                        <a:rPr lang="en-GB" sz="800">
                          <a:solidFill>
                            <a:schemeClr val="dk1"/>
                          </a:solidFill>
                          <a:latin typeface="Quicksand"/>
                          <a:ea typeface="Quicksand"/>
                          <a:cs typeface="Quicksand"/>
                          <a:sym typeface="Quicksand"/>
                        </a:rPr>
                        <a:t>Is it heavy?</a:t>
                      </a:r>
                      <a:endParaRPr sz="800">
                        <a:solidFill>
                          <a:schemeClr val="dk1"/>
                        </a:solidFill>
                        <a:latin typeface="Quicksand"/>
                        <a:ea typeface="Quicksand"/>
                        <a:cs typeface="Quicksand"/>
                        <a:sym typeface="Quicksand"/>
                      </a:endParaRPr>
                    </a:p>
                  </a:txBody>
                  <a:tcPr marL="68569" marR="68569" marT="68569" marB="68569"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800">
                          <a:solidFill>
                            <a:schemeClr val="dk1"/>
                          </a:solidFill>
                          <a:latin typeface="Quicksand"/>
                          <a:ea typeface="Quicksand"/>
                          <a:cs typeface="Quicksand"/>
                          <a:sym typeface="Quicksand"/>
                        </a:rPr>
                        <a:t>Weight</a:t>
                      </a:r>
                      <a:endParaRPr sz="800">
                        <a:solidFill>
                          <a:schemeClr val="dk1"/>
                        </a:solidFill>
                        <a:latin typeface="Quicksand"/>
                        <a:ea typeface="Quicksand"/>
                        <a:cs typeface="Quicksand"/>
                        <a:sym typeface="Quicksand"/>
                      </a:endParaRPr>
                    </a:p>
                  </a:txBody>
                  <a:tcPr marL="68569" marR="68569" marT="68569" marB="68569"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28419">
                <a:tc>
                  <a:txBody>
                    <a:bodyPr/>
                    <a:lstStyle/>
                    <a:p>
                      <a:pPr marL="0" lvl="0" indent="0" algn="ctr" rtl="0">
                        <a:spcBef>
                          <a:spcPts val="0"/>
                        </a:spcBef>
                        <a:spcAft>
                          <a:spcPts val="0"/>
                        </a:spcAft>
                        <a:buNone/>
                      </a:pPr>
                      <a:r>
                        <a:rPr lang="en-GB" sz="800">
                          <a:solidFill>
                            <a:schemeClr val="dk1"/>
                          </a:solidFill>
                          <a:latin typeface="Quicksand"/>
                          <a:ea typeface="Quicksand"/>
                          <a:cs typeface="Quicksand"/>
                          <a:sym typeface="Quicksand"/>
                        </a:rPr>
                        <a:t>Is it grey?</a:t>
                      </a:r>
                      <a:endParaRPr sz="800">
                        <a:solidFill>
                          <a:schemeClr val="dk1"/>
                        </a:solidFill>
                        <a:latin typeface="Quicksand"/>
                        <a:ea typeface="Quicksand"/>
                        <a:cs typeface="Quicksand"/>
                        <a:sym typeface="Quicksand"/>
                      </a:endParaRPr>
                    </a:p>
                  </a:txBody>
                  <a:tcPr marL="68569" marR="68569" marT="68569" marB="68569"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800">
                          <a:solidFill>
                            <a:schemeClr val="dk1"/>
                          </a:solidFill>
                          <a:latin typeface="Quicksand"/>
                          <a:ea typeface="Quicksand"/>
                          <a:cs typeface="Quicksand"/>
                          <a:sym typeface="Quicksand"/>
                        </a:rPr>
                        <a:t>Colour</a:t>
                      </a:r>
                      <a:endParaRPr sz="800">
                        <a:solidFill>
                          <a:schemeClr val="dk1"/>
                        </a:solidFill>
                        <a:latin typeface="Quicksand"/>
                        <a:ea typeface="Quicksand"/>
                        <a:cs typeface="Quicksand"/>
                        <a:sym typeface="Quicksand"/>
                      </a:endParaRPr>
                    </a:p>
                  </a:txBody>
                  <a:tcPr marL="68569" marR="68569" marT="68569" marB="68569"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89" name="Google Shape;289;p26"/>
          <p:cNvPicPr preferRelativeResize="0"/>
          <p:nvPr/>
        </p:nvPicPr>
        <p:blipFill>
          <a:blip r:embed="rId3">
            <a:alphaModFix/>
          </a:blip>
          <a:stretch>
            <a:fillRect/>
          </a:stretch>
        </p:blipFill>
        <p:spPr>
          <a:xfrm>
            <a:off x="4418495" y="1778569"/>
            <a:ext cx="2198532" cy="1580212"/>
          </a:xfrm>
          <a:prstGeom prst="rect">
            <a:avLst/>
          </a:prstGeom>
          <a:noFill/>
          <a:ln>
            <a:noFill/>
          </a:ln>
        </p:spPr>
      </p:pic>
      <p:sp>
        <p:nvSpPr>
          <p:cNvPr id="290" name="Google Shape;290;p26"/>
          <p:cNvSpPr/>
          <p:nvPr/>
        </p:nvSpPr>
        <p:spPr>
          <a:xfrm>
            <a:off x="607744" y="2441325"/>
            <a:ext cx="1373850" cy="254700"/>
          </a:xfrm>
          <a:prstGeom prst="rect">
            <a:avLst/>
          </a:prstGeom>
          <a:solidFill>
            <a:schemeClr val="lt2"/>
          </a:solidFill>
          <a:ln>
            <a:noFill/>
          </a:ln>
        </p:spPr>
        <p:txBody>
          <a:bodyPr spcFirstLastPara="1" wrap="square" lIns="68569" tIns="68569" rIns="68569" bIns="68569" anchor="ctr" anchorCtr="0">
            <a:noAutofit/>
          </a:bodyPr>
          <a:lstStyle/>
          <a:p>
            <a:endParaRPr sz="1050"/>
          </a:p>
        </p:txBody>
      </p:sp>
      <p:sp>
        <p:nvSpPr>
          <p:cNvPr id="291" name="Google Shape;291;p26"/>
          <p:cNvSpPr/>
          <p:nvPr/>
        </p:nvSpPr>
        <p:spPr>
          <a:xfrm>
            <a:off x="2885081" y="2870044"/>
            <a:ext cx="763200" cy="254700"/>
          </a:xfrm>
          <a:prstGeom prst="rect">
            <a:avLst/>
          </a:prstGeom>
          <a:solidFill>
            <a:schemeClr val="lt2"/>
          </a:solidFill>
          <a:ln>
            <a:noFill/>
          </a:ln>
        </p:spPr>
        <p:txBody>
          <a:bodyPr spcFirstLastPara="1" wrap="square" lIns="68569" tIns="68569" rIns="68569" bIns="68569" anchor="ctr" anchorCtr="0">
            <a:noAutofit/>
          </a:bodyPr>
          <a:lstStyle/>
          <a:p>
            <a:endParaRPr sz="1050"/>
          </a:p>
        </p:txBody>
      </p:sp>
      <p:sp>
        <p:nvSpPr>
          <p:cNvPr id="292" name="Google Shape;292;p26"/>
          <p:cNvSpPr/>
          <p:nvPr/>
        </p:nvSpPr>
        <p:spPr>
          <a:xfrm>
            <a:off x="2594663" y="3283950"/>
            <a:ext cx="1421775" cy="254700"/>
          </a:xfrm>
          <a:prstGeom prst="rect">
            <a:avLst/>
          </a:prstGeom>
          <a:solidFill>
            <a:schemeClr val="lt2"/>
          </a:solidFill>
          <a:ln>
            <a:noFill/>
          </a:ln>
        </p:spPr>
        <p:txBody>
          <a:bodyPr spcFirstLastPara="1" wrap="square" lIns="68569" tIns="68569" rIns="68569" bIns="68569" anchor="ctr" anchorCtr="0">
            <a:noAutofit/>
          </a:bodyPr>
          <a:lstStyle/>
          <a:p>
            <a:endParaRPr sz="10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90"/>
                                        </p:tgtEl>
                                      </p:cBhvr>
                                    </p:animEffect>
                                    <p:set>
                                      <p:cBhvr>
                                        <p:cTn id="7" dur="1" fill="hold">
                                          <p:stCondLst>
                                            <p:cond delay="1000"/>
                                          </p:stCondLst>
                                        </p:cTn>
                                        <p:tgtEl>
                                          <p:spTgt spid="29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91"/>
                                        </p:tgtEl>
                                      </p:cBhvr>
                                    </p:animEffect>
                                    <p:set>
                                      <p:cBhvr>
                                        <p:cTn id="12" dur="1" fill="hold">
                                          <p:stCondLst>
                                            <p:cond delay="1000"/>
                                          </p:stCondLst>
                                        </p:cTn>
                                        <p:tgtEl>
                                          <p:spTgt spid="29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92"/>
                                        </p:tgtEl>
                                      </p:cBhvr>
                                    </p:animEffect>
                                    <p:set>
                                      <p:cBhvr>
                                        <p:cTn id="17" dur="1" fill="hold">
                                          <p:stCondLst>
                                            <p:cond delay="1000"/>
                                          </p:stCondLst>
                                        </p:cTn>
                                        <p:tgtEl>
                                          <p:spTgt spid="2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1"/>
        <p:cNvGrpSpPr/>
        <p:nvPr/>
      </p:nvGrpSpPr>
      <p:grpSpPr>
        <a:xfrm>
          <a:off x="0" y="0"/>
          <a:ext cx="0" cy="0"/>
          <a:chOff x="0" y="0"/>
          <a:chExt cx="0" cy="0"/>
        </a:xfrm>
      </p:grpSpPr>
      <p:sp>
        <p:nvSpPr>
          <p:cNvPr id="312" name="Google Shape;312;p28"/>
          <p:cNvSpPr txBox="1">
            <a:spLocks noGrp="1"/>
          </p:cNvSpPr>
          <p:nvPr>
            <p:ph type="body" idx="1"/>
          </p:nvPr>
        </p:nvSpPr>
        <p:spPr>
          <a:xfrm>
            <a:off x="233175" y="1520531"/>
            <a:ext cx="3072375" cy="2744325"/>
          </a:xfrm>
          <a:prstGeom prst="rect">
            <a:avLst/>
          </a:prstGeom>
        </p:spPr>
        <p:txBody>
          <a:bodyPr spcFirstLastPara="1" wrap="square" lIns="68569" tIns="68569" rIns="68569" bIns="68569" anchor="t" anchorCtr="0">
            <a:noAutofit/>
          </a:bodyPr>
          <a:lstStyle/>
          <a:p>
            <a:pPr marL="0" indent="0">
              <a:buNone/>
            </a:pPr>
            <a:r>
              <a:rPr lang="en-GB" b="1"/>
              <a:t>In this lesson, you...</a:t>
            </a:r>
            <a:endParaRPr b="1"/>
          </a:p>
          <a:p>
            <a:pPr marL="0" indent="0">
              <a:spcBef>
                <a:spcPts val="1200"/>
              </a:spcBef>
              <a:buNone/>
            </a:pPr>
            <a:r>
              <a:rPr lang="en-GB"/>
              <a:t>Thought of questions about objects that had yes or no answers </a:t>
            </a:r>
            <a:endParaRPr/>
          </a:p>
          <a:p>
            <a:pPr marL="0" indent="0">
              <a:spcBef>
                <a:spcPts val="1200"/>
              </a:spcBef>
              <a:spcAft>
                <a:spcPts val="1200"/>
              </a:spcAft>
              <a:buNone/>
            </a:pPr>
            <a:r>
              <a:rPr lang="en-GB"/>
              <a:t>Linked questions to attributes and separated objects into even groups</a:t>
            </a:r>
            <a:endParaRPr/>
          </a:p>
        </p:txBody>
      </p:sp>
      <p:sp>
        <p:nvSpPr>
          <p:cNvPr id="313" name="Google Shape;313;p28"/>
          <p:cNvSpPr txBox="1">
            <a:spLocks noGrp="1"/>
          </p:cNvSpPr>
          <p:nvPr>
            <p:ph type="title"/>
          </p:nvPr>
        </p:nvSpPr>
        <p:spPr>
          <a:xfrm>
            <a:off x="233175" y="882638"/>
            <a:ext cx="6390900" cy="523575"/>
          </a:xfrm>
          <a:prstGeom prst="rect">
            <a:avLst/>
          </a:prstGeom>
        </p:spPr>
        <p:txBody>
          <a:bodyPr spcFirstLastPara="1" wrap="square" lIns="68569" tIns="68569" rIns="68569" bIns="68569" anchor="ctr" anchorCtr="0">
            <a:noAutofit/>
          </a:bodyPr>
          <a:lstStyle/>
          <a:p>
            <a:r>
              <a:rPr lang="en-GB"/>
              <a:t>Next lesson</a:t>
            </a:r>
            <a:endParaRPr/>
          </a:p>
        </p:txBody>
      </p:sp>
      <p:sp>
        <p:nvSpPr>
          <p:cNvPr id="314" name="Google Shape;314;p28"/>
          <p:cNvSpPr txBox="1">
            <a:spLocks noGrp="1"/>
          </p:cNvSpPr>
          <p:nvPr>
            <p:ph type="sldNum" idx="12"/>
          </p:nvPr>
        </p:nvSpPr>
        <p:spPr>
          <a:xfrm>
            <a:off x="6624150" y="4264913"/>
            <a:ext cx="233775" cy="235575"/>
          </a:xfrm>
          <a:prstGeom prst="rect">
            <a:avLst/>
          </a:prstGeom>
        </p:spPr>
        <p:txBody>
          <a:bodyPr spcFirstLastPara="1" wrap="square" lIns="68569" tIns="68569" rIns="68569" bIns="68569" anchor="t" anchorCtr="0">
            <a:noAutofit/>
          </a:bodyPr>
          <a:lstStyle/>
          <a:p>
            <a:fld id="{00000000-1234-1234-1234-123412341234}" type="slidenum">
              <a:rPr lang="en-GB"/>
              <a:pPr/>
              <a:t>22</a:t>
            </a:fld>
            <a:endParaRPr/>
          </a:p>
        </p:txBody>
      </p:sp>
      <p:sp>
        <p:nvSpPr>
          <p:cNvPr id="315" name="Google Shape;315;p28"/>
          <p:cNvSpPr txBox="1">
            <a:spLocks noGrp="1"/>
          </p:cNvSpPr>
          <p:nvPr>
            <p:ph type="body" idx="2"/>
          </p:nvPr>
        </p:nvSpPr>
        <p:spPr>
          <a:xfrm>
            <a:off x="3552450" y="1520513"/>
            <a:ext cx="3072375" cy="2744325"/>
          </a:xfrm>
          <a:prstGeom prst="rect">
            <a:avLst/>
          </a:prstGeom>
        </p:spPr>
        <p:txBody>
          <a:bodyPr spcFirstLastPara="1" wrap="square" lIns="68569" tIns="68569" rIns="68569" bIns="68569" anchor="t" anchorCtr="0">
            <a:noAutofit/>
          </a:bodyPr>
          <a:lstStyle/>
          <a:p>
            <a:pPr marL="0" indent="0">
              <a:buNone/>
            </a:pPr>
            <a:r>
              <a:rPr lang="en-GB" b="1"/>
              <a:t>Next lesson, you will…</a:t>
            </a:r>
            <a:endParaRPr b="1"/>
          </a:p>
          <a:p>
            <a:pPr marL="0" indent="0">
              <a:spcBef>
                <a:spcPts val="1200"/>
              </a:spcBef>
              <a:buNone/>
            </a:pPr>
            <a:r>
              <a:rPr lang="en-GB"/>
              <a:t>Learn what a branching database is </a:t>
            </a:r>
            <a:endParaRPr/>
          </a:p>
          <a:p>
            <a:pPr marL="0" indent="0">
              <a:spcBef>
                <a:spcPts val="1200"/>
              </a:spcBef>
              <a:spcAft>
                <a:spcPts val="1200"/>
              </a:spcAft>
              <a:buNone/>
            </a:pPr>
            <a:r>
              <a:rPr lang="en-GB"/>
              <a:t>Arrange a set of objects into a tree structure </a:t>
            </a:r>
            <a:endParaRPr/>
          </a:p>
        </p:txBody>
      </p:sp>
      <p:sp>
        <p:nvSpPr>
          <p:cNvPr id="316" name="Google Shape;316;p28"/>
          <p:cNvSpPr txBox="1">
            <a:spLocks noGrp="1"/>
          </p:cNvSpPr>
          <p:nvPr>
            <p:ph type="subTitle" idx="3"/>
          </p:nvPr>
        </p:nvSpPr>
        <p:spPr>
          <a:xfrm>
            <a:off x="3943350" y="642938"/>
            <a:ext cx="2673675" cy="235575"/>
          </a:xfrm>
          <a:prstGeom prst="rect">
            <a:avLst/>
          </a:prstGeom>
        </p:spPr>
        <p:txBody>
          <a:bodyPr spcFirstLastPara="1" wrap="square" lIns="68569" tIns="68569" rIns="0" bIns="68569" anchor="ctr" anchorCtr="0">
            <a:noAutofit/>
          </a:bodyPr>
          <a:lstStyle/>
          <a:p>
            <a:pPr marL="0" indent="0"/>
            <a:r>
              <a:rPr lang="en-GB"/>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9" name="Google Shape;69;p11"/>
          <p:cNvSpPr txBox="1">
            <a:spLocks noGrp="1"/>
          </p:cNvSpPr>
          <p:nvPr>
            <p:ph type="body" idx="1"/>
          </p:nvPr>
        </p:nvSpPr>
        <p:spPr>
          <a:xfrm>
            <a:off x="233175" y="1170124"/>
            <a:ext cx="3072375" cy="3659100"/>
          </a:xfrm>
        </p:spPr>
        <p:txBody>
          <a:bodyPr spcFirstLastPara="1" wrap="square" lIns="68569" tIns="68569" rIns="68569" bIns="68569" anchor="t" anchorCtr="0">
            <a:noAutofit/>
          </a:bodyPr>
          <a:lstStyle/>
          <a:p>
            <a:r>
              <a:rPr lang="en-GB"/>
              <a:t>When do you eat breakfast? </a:t>
            </a:r>
          </a:p>
          <a:p>
            <a:r>
              <a:rPr lang="en-GB"/>
              <a:t>How do you get to school each morning? </a:t>
            </a:r>
          </a:p>
          <a:p>
            <a:r>
              <a:rPr lang="en-GB"/>
              <a:t>Is it raining? </a:t>
            </a:r>
          </a:p>
          <a:p>
            <a:r>
              <a:rPr lang="en-GB"/>
              <a:t>What is your favourite food?</a:t>
            </a:r>
          </a:p>
          <a:p>
            <a:r>
              <a:rPr lang="en-GB"/>
              <a:t>Is a parrot a bird? </a:t>
            </a:r>
          </a:p>
          <a:p>
            <a:r>
              <a:rPr lang="en-GB"/>
              <a:t>Are the walls in the classroom pink?</a:t>
            </a:r>
          </a:p>
        </p:txBody>
      </p:sp>
      <p:sp>
        <p:nvSpPr>
          <p:cNvPr id="66" name="Google Shape;66;p11"/>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a:t>Different questions</a:t>
            </a:r>
          </a:p>
        </p:txBody>
      </p:sp>
      <p:sp>
        <p:nvSpPr>
          <p:cNvPr id="67" name="Google Shape;67;p11"/>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3</a:t>
            </a:fld>
            <a:endParaRPr lang="en-GB"/>
          </a:p>
        </p:txBody>
      </p:sp>
      <p:sp>
        <p:nvSpPr>
          <p:cNvPr id="6" name="Text Placeholder 5">
            <a:extLst>
              <a:ext uri="{FF2B5EF4-FFF2-40B4-BE49-F238E27FC236}">
                <a16:creationId xmlns:a16="http://schemas.microsoft.com/office/drawing/2014/main" id="{6229FE5B-BC4C-4884-B4CA-FCFF0A72FAE9}"/>
              </a:ext>
            </a:extLst>
          </p:cNvPr>
          <p:cNvSpPr>
            <a:spLocks noGrp="1"/>
          </p:cNvSpPr>
          <p:nvPr>
            <p:ph type="body" idx="2"/>
          </p:nvPr>
        </p:nvSpPr>
        <p:spPr/>
        <p:txBody>
          <a:bodyPr/>
          <a:lstStyle/>
          <a:p>
            <a:endParaRPr lang="en-GB"/>
          </a:p>
        </p:txBody>
      </p:sp>
      <p:sp>
        <p:nvSpPr>
          <p:cNvPr id="68" name="Google Shape;68;p11"/>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Introduction</a:t>
            </a:r>
          </a:p>
        </p:txBody>
      </p:sp>
      <p:grpSp>
        <p:nvGrpSpPr>
          <p:cNvPr id="70" name="Google Shape;70;p11"/>
          <p:cNvGrpSpPr/>
          <p:nvPr/>
        </p:nvGrpSpPr>
        <p:grpSpPr>
          <a:xfrm>
            <a:off x="4502301" y="1520522"/>
            <a:ext cx="1795787" cy="2336391"/>
            <a:chOff x="5968392" y="1360288"/>
            <a:chExt cx="2394383" cy="3115188"/>
          </a:xfrm>
        </p:grpSpPr>
        <p:sp>
          <p:nvSpPr>
            <p:cNvPr id="71" name="Google Shape;71;p11"/>
            <p:cNvSpPr/>
            <p:nvPr/>
          </p:nvSpPr>
          <p:spPr>
            <a:xfrm>
              <a:off x="7403375" y="1360288"/>
              <a:ext cx="959400" cy="612600"/>
            </a:xfrm>
            <a:prstGeom prst="wedgeRoundRectCallout">
              <a:avLst>
                <a:gd name="adj1" fmla="val -66867"/>
                <a:gd name="adj2" fmla="val 117924"/>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pPr algn="ctr"/>
              <a:r>
                <a:rPr lang="en-GB" sz="3150" b="1">
                  <a:solidFill>
                    <a:schemeClr val="dk1"/>
                  </a:solidFill>
                  <a:latin typeface="Quicksand"/>
                  <a:ea typeface="Quicksand"/>
                  <a:cs typeface="Quicksand"/>
                  <a:sym typeface="Quicksand"/>
                </a:rPr>
                <a:t>?</a:t>
              </a:r>
              <a:endParaRPr sz="3150" b="1">
                <a:solidFill>
                  <a:schemeClr val="dk1"/>
                </a:solidFill>
                <a:latin typeface="Quicksand"/>
                <a:ea typeface="Quicksand"/>
                <a:cs typeface="Quicksand"/>
                <a:sym typeface="Quicksand"/>
              </a:endParaRPr>
            </a:p>
          </p:txBody>
        </p:sp>
        <p:pic>
          <p:nvPicPr>
            <p:cNvPr id="72" name="Google Shape;72;p11"/>
            <p:cNvPicPr preferRelativeResize="0"/>
            <p:nvPr/>
          </p:nvPicPr>
          <p:blipFill>
            <a:blip r:embed="rId3">
              <a:alphaModFix/>
            </a:blip>
            <a:stretch>
              <a:fillRect/>
            </a:stretch>
          </p:blipFill>
          <p:spPr>
            <a:xfrm>
              <a:off x="5968392" y="2315475"/>
              <a:ext cx="2092116" cy="21600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body" idx="1"/>
          </p:nvPr>
        </p:nvSpPr>
        <p:spPr>
          <a:xfrm>
            <a:off x="233175" y="1017725"/>
            <a:ext cx="6390900" cy="3097200"/>
          </a:xfrm>
        </p:spPr>
        <p:txBody>
          <a:bodyPr spcFirstLastPara="1" wrap="square" lIns="68569" tIns="68569" rIns="68569" bIns="68569" anchor="t" anchorCtr="0">
            <a:noAutofit/>
          </a:bodyPr>
          <a:lstStyle/>
          <a:p>
            <a:pPr marL="85725" indent="0">
              <a:buNone/>
            </a:pPr>
            <a:r>
              <a:rPr lang="en-GB" dirty="0"/>
              <a:t>Think: </a:t>
            </a:r>
          </a:p>
          <a:p>
            <a:r>
              <a:rPr lang="en-GB" dirty="0"/>
              <a:t>What is different about the answers you gave?</a:t>
            </a:r>
          </a:p>
          <a:p>
            <a:r>
              <a:rPr lang="en-GB" dirty="0"/>
              <a:t>Would everyone give the same answers to these questions? </a:t>
            </a:r>
          </a:p>
        </p:txBody>
      </p:sp>
      <p:sp>
        <p:nvSpPr>
          <p:cNvPr id="81" name="Google Shape;81;p12"/>
          <p:cNvSpPr txBox="1">
            <a:spLocks noGrp="1"/>
          </p:cNvSpPr>
          <p:nvPr>
            <p:ph type="body" idx="2"/>
          </p:nvPr>
        </p:nvSpPr>
        <p:spPr>
          <a:xfrm>
            <a:off x="233175" y="4117599"/>
            <a:ext cx="6390900" cy="698100"/>
          </a:xfrm>
        </p:spPr>
        <p:txBody>
          <a:bodyPr spcFirstLastPara="1" wrap="square" lIns="68569" tIns="68569" rIns="68569" bIns="68569" anchor="t" anchorCtr="0">
            <a:noAutofit/>
          </a:bodyPr>
          <a:lstStyle/>
          <a:p>
            <a:r>
              <a:rPr lang="en-GB"/>
              <a:t>Questions can need different types of answers.</a:t>
            </a:r>
          </a:p>
        </p:txBody>
      </p:sp>
      <p:sp>
        <p:nvSpPr>
          <p:cNvPr id="78" name="Google Shape;78;p12"/>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a:t>Different questions</a:t>
            </a:r>
          </a:p>
        </p:txBody>
      </p:sp>
      <p:sp>
        <p:nvSpPr>
          <p:cNvPr id="79" name="Google Shape;79;p12"/>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4</a:t>
            </a:fld>
            <a:endParaRPr lang="en-GB"/>
          </a:p>
        </p:txBody>
      </p:sp>
      <p:sp>
        <p:nvSpPr>
          <p:cNvPr id="80" name="Google Shape;80;p12"/>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Introduction</a:t>
            </a:r>
          </a:p>
        </p:txBody>
      </p:sp>
      <p:pic>
        <p:nvPicPr>
          <p:cNvPr id="82" name="Google Shape;82;p12"/>
          <p:cNvPicPr preferRelativeResize="0"/>
          <p:nvPr/>
        </p:nvPicPr>
        <p:blipFill>
          <a:blip r:embed="rId3">
            <a:alphaModFix/>
          </a:blip>
          <a:stretch>
            <a:fillRect/>
          </a:stretch>
        </p:blipFill>
        <p:spPr>
          <a:xfrm>
            <a:off x="2197003" y="2227422"/>
            <a:ext cx="2463994" cy="17302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233175" y="1170124"/>
            <a:ext cx="3072375" cy="3659100"/>
          </a:xfrm>
        </p:spPr>
        <p:txBody>
          <a:bodyPr spcFirstLastPara="1" wrap="square" lIns="68569" tIns="68569" rIns="68569" bIns="68569" anchor="t" anchorCtr="0">
            <a:noAutofit/>
          </a:bodyPr>
          <a:lstStyle/>
          <a:p>
            <a:r>
              <a:rPr lang="en-GB"/>
              <a:t>Some answers are open-ended. You can give an opinion or add more detail. </a:t>
            </a:r>
          </a:p>
          <a:p>
            <a:endParaRPr lang="en-GB"/>
          </a:p>
          <a:p>
            <a:endParaRPr lang="en-GB"/>
          </a:p>
        </p:txBody>
      </p:sp>
      <p:sp>
        <p:nvSpPr>
          <p:cNvPr id="88" name="Google Shape;88;p13"/>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a:t>Open-ended questions</a:t>
            </a:r>
          </a:p>
        </p:txBody>
      </p:sp>
      <p:sp>
        <p:nvSpPr>
          <p:cNvPr id="89" name="Google Shape;89;p13"/>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5</a:t>
            </a:fld>
            <a:endParaRPr lang="en-GB"/>
          </a:p>
        </p:txBody>
      </p:sp>
      <p:sp>
        <p:nvSpPr>
          <p:cNvPr id="90" name="Google Shape;90;p13"/>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Introduction</a:t>
            </a:r>
          </a:p>
        </p:txBody>
      </p:sp>
      <p:grpSp>
        <p:nvGrpSpPr>
          <p:cNvPr id="91" name="Google Shape;91;p13"/>
          <p:cNvGrpSpPr/>
          <p:nvPr/>
        </p:nvGrpSpPr>
        <p:grpSpPr>
          <a:xfrm>
            <a:off x="3552448" y="2643956"/>
            <a:ext cx="3072383" cy="1620000"/>
            <a:chOff x="4736598" y="2668025"/>
            <a:chExt cx="4096510" cy="2160000"/>
          </a:xfrm>
        </p:grpSpPr>
        <p:pic>
          <p:nvPicPr>
            <p:cNvPr id="92" name="Google Shape;92;p13"/>
            <p:cNvPicPr preferRelativeResize="0"/>
            <p:nvPr/>
          </p:nvPicPr>
          <p:blipFill>
            <a:blip r:embed="rId3">
              <a:alphaModFix/>
            </a:blip>
            <a:stretch>
              <a:fillRect/>
            </a:stretch>
          </p:blipFill>
          <p:spPr>
            <a:xfrm>
              <a:off x="6740992" y="2668025"/>
              <a:ext cx="2092116" cy="2160000"/>
            </a:xfrm>
            <a:prstGeom prst="rect">
              <a:avLst/>
            </a:prstGeom>
            <a:noFill/>
            <a:ln>
              <a:noFill/>
            </a:ln>
          </p:spPr>
        </p:pic>
        <p:pic>
          <p:nvPicPr>
            <p:cNvPr id="93" name="Google Shape;93;p13"/>
            <p:cNvPicPr preferRelativeResize="0"/>
            <p:nvPr/>
          </p:nvPicPr>
          <p:blipFill>
            <a:blip r:embed="rId4">
              <a:alphaModFix/>
            </a:blip>
            <a:stretch>
              <a:fillRect/>
            </a:stretch>
          </p:blipFill>
          <p:spPr>
            <a:xfrm flipH="1">
              <a:off x="4736598" y="3028025"/>
              <a:ext cx="1650104" cy="1800000"/>
            </a:xfrm>
            <a:prstGeom prst="rect">
              <a:avLst/>
            </a:prstGeom>
            <a:noFill/>
            <a:ln>
              <a:noFill/>
            </a:ln>
          </p:spPr>
        </p:pic>
      </p:grpSp>
      <p:sp>
        <p:nvSpPr>
          <p:cNvPr id="94" name="Google Shape;94;p13"/>
          <p:cNvSpPr/>
          <p:nvPr/>
        </p:nvSpPr>
        <p:spPr>
          <a:xfrm>
            <a:off x="3552450" y="1520531"/>
            <a:ext cx="3072375" cy="413550"/>
          </a:xfrm>
          <a:prstGeom prst="wedgeRoundRectCallout">
            <a:avLst>
              <a:gd name="adj1" fmla="val 19190"/>
              <a:gd name="adj2" fmla="val 200100"/>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pPr algn="ctr"/>
            <a:r>
              <a:rPr lang="en-GB" sz="1350">
                <a:solidFill>
                  <a:schemeClr val="dk1"/>
                </a:solidFill>
                <a:latin typeface="Quicksand"/>
                <a:ea typeface="Quicksand"/>
                <a:cs typeface="Quicksand"/>
                <a:sym typeface="Quicksand"/>
              </a:rPr>
              <a:t>What is your favourite food?</a:t>
            </a:r>
            <a:endParaRPr sz="1350">
              <a:solidFill>
                <a:schemeClr val="dk1"/>
              </a:solidFill>
              <a:latin typeface="Quicksand"/>
              <a:ea typeface="Quicksand"/>
              <a:cs typeface="Quicksand"/>
              <a:sym typeface="Quicksand"/>
            </a:endParaRPr>
          </a:p>
        </p:txBody>
      </p:sp>
      <p:sp>
        <p:nvSpPr>
          <p:cNvPr id="95" name="Google Shape;95;p13"/>
          <p:cNvSpPr/>
          <p:nvPr/>
        </p:nvSpPr>
        <p:spPr>
          <a:xfrm>
            <a:off x="3552450" y="2052019"/>
            <a:ext cx="1800675" cy="545400"/>
          </a:xfrm>
          <a:prstGeom prst="wedgeRoundRectCallout">
            <a:avLst>
              <a:gd name="adj1" fmla="val 9080"/>
              <a:gd name="adj2" fmla="val 103387"/>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pPr algn="ctr"/>
            <a:r>
              <a:rPr lang="en-GB" sz="1350">
                <a:solidFill>
                  <a:schemeClr val="dk1"/>
                </a:solidFill>
                <a:latin typeface="Quicksand"/>
                <a:ea typeface="Quicksand"/>
                <a:cs typeface="Quicksand"/>
                <a:sym typeface="Quicksand"/>
              </a:rPr>
              <a:t>I really like salad with lots of leaves. </a:t>
            </a:r>
            <a:endParaRPr sz="1350">
              <a:solidFill>
                <a:schemeClr val="dk1"/>
              </a:solidFill>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2000"/>
                                        <p:tgtEl>
                                          <p:spTgt spid="94"/>
                                        </p:tgtEl>
                                        <p:attrNameLst>
                                          <p:attrName>ppt_w</p:attrName>
                                        </p:attrNameLst>
                                      </p:cBhvr>
                                      <p:tavLst>
                                        <p:tav tm="0">
                                          <p:val>
                                            <p:strVal val="0"/>
                                          </p:val>
                                        </p:tav>
                                        <p:tav tm="100000">
                                          <p:val>
                                            <p:strVal val="#ppt_w"/>
                                          </p:val>
                                        </p:tav>
                                      </p:tavLst>
                                    </p:anim>
                                    <p:anim calcmode="lin" valueType="num">
                                      <p:cBhvr additive="base">
                                        <p:cTn id="8" dur="2000"/>
                                        <p:tgtEl>
                                          <p:spTgt spid="94"/>
                                        </p:tgtEl>
                                        <p:attrNameLst>
                                          <p:attrName>ppt_h</p:attrName>
                                        </p:attrNameLst>
                                      </p:cBhvr>
                                      <p:tavLst>
                                        <p:tav tm="0">
                                          <p:val>
                                            <p:strVal val="0"/>
                                          </p:val>
                                        </p:tav>
                                        <p:tav tm="100000">
                                          <p:val>
                                            <p:strVal val="#ppt_h"/>
                                          </p:val>
                                        </p:tav>
                                      </p:tavLst>
                                    </p:anim>
                                  </p:child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additive="base">
                                        <p:cTn id="12" dur="3000"/>
                                        <p:tgtEl>
                                          <p:spTgt spid="95"/>
                                        </p:tgtEl>
                                        <p:attrNameLst>
                                          <p:attrName>ppt_w</p:attrName>
                                        </p:attrNameLst>
                                      </p:cBhvr>
                                      <p:tavLst>
                                        <p:tav tm="0">
                                          <p:val>
                                            <p:strVal val="0"/>
                                          </p:val>
                                        </p:tav>
                                        <p:tav tm="100000">
                                          <p:val>
                                            <p:strVal val="#ppt_w"/>
                                          </p:val>
                                        </p:tav>
                                      </p:tavLst>
                                    </p:anim>
                                    <p:anim calcmode="lin" valueType="num">
                                      <p:cBhvr additive="base">
                                        <p:cTn id="13" dur="3000"/>
                                        <p:tgtEl>
                                          <p:spTgt spid="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233175" y="1170124"/>
            <a:ext cx="3072375" cy="3659100"/>
          </a:xfrm>
        </p:spPr>
        <p:txBody>
          <a:bodyPr spcFirstLastPara="1" wrap="square" lIns="68569" tIns="68569" rIns="68569" bIns="68569" anchor="t" anchorCtr="0">
            <a:noAutofit/>
          </a:bodyPr>
          <a:lstStyle/>
          <a:p>
            <a:r>
              <a:rPr lang="en-GB"/>
              <a:t>Other answers are factual and can only be answered yes or no. </a:t>
            </a:r>
          </a:p>
          <a:p>
            <a:endParaRPr lang="en-GB"/>
          </a:p>
          <a:p>
            <a:endParaRPr lang="en-GB"/>
          </a:p>
        </p:txBody>
      </p:sp>
      <p:sp>
        <p:nvSpPr>
          <p:cNvPr id="101" name="Google Shape;101;p14"/>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a:t>Yes or no questions</a:t>
            </a:r>
          </a:p>
        </p:txBody>
      </p:sp>
      <p:sp>
        <p:nvSpPr>
          <p:cNvPr id="102" name="Google Shape;102;p14"/>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6</a:t>
            </a:fld>
            <a:endParaRPr lang="en-GB"/>
          </a:p>
        </p:txBody>
      </p:sp>
      <p:sp>
        <p:nvSpPr>
          <p:cNvPr id="103" name="Google Shape;103;p14"/>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Introduction</a:t>
            </a:r>
          </a:p>
        </p:txBody>
      </p:sp>
      <p:sp>
        <p:nvSpPr>
          <p:cNvPr id="104" name="Google Shape;104;p14"/>
          <p:cNvSpPr/>
          <p:nvPr/>
        </p:nvSpPr>
        <p:spPr>
          <a:xfrm>
            <a:off x="3899213" y="1694888"/>
            <a:ext cx="1462500" cy="366750"/>
          </a:xfrm>
          <a:prstGeom prst="wedgeRoundRectCallout">
            <a:avLst>
              <a:gd name="adj1" fmla="val 57712"/>
              <a:gd name="adj2" fmla="val 198655"/>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pPr algn="ctr"/>
            <a:r>
              <a:rPr lang="en-GB" sz="1350">
                <a:solidFill>
                  <a:schemeClr val="dk1"/>
                </a:solidFill>
                <a:latin typeface="Quicksand"/>
                <a:ea typeface="Quicksand"/>
                <a:cs typeface="Quicksand"/>
                <a:sym typeface="Quicksand"/>
              </a:rPr>
              <a:t>Is it raining?</a:t>
            </a:r>
            <a:endParaRPr sz="1350">
              <a:solidFill>
                <a:schemeClr val="dk1"/>
              </a:solidFill>
              <a:latin typeface="Quicksand"/>
              <a:ea typeface="Quicksand"/>
              <a:cs typeface="Quicksand"/>
              <a:sym typeface="Quicksand"/>
            </a:endParaRPr>
          </a:p>
        </p:txBody>
      </p:sp>
      <p:sp>
        <p:nvSpPr>
          <p:cNvPr id="105" name="Google Shape;105;p14"/>
          <p:cNvSpPr/>
          <p:nvPr/>
        </p:nvSpPr>
        <p:spPr>
          <a:xfrm>
            <a:off x="3552450" y="2255738"/>
            <a:ext cx="1350000" cy="341550"/>
          </a:xfrm>
          <a:prstGeom prst="wedgeRoundRectCallout">
            <a:avLst>
              <a:gd name="adj1" fmla="val -736"/>
              <a:gd name="adj2" fmla="val 134014"/>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pPr algn="ctr"/>
            <a:r>
              <a:rPr lang="en-GB" sz="1350">
                <a:solidFill>
                  <a:schemeClr val="dk1"/>
                </a:solidFill>
                <a:latin typeface="Quicksand"/>
                <a:ea typeface="Quicksand"/>
                <a:cs typeface="Quicksand"/>
                <a:sym typeface="Quicksand"/>
              </a:rPr>
              <a:t>No. </a:t>
            </a:r>
            <a:endParaRPr sz="1350">
              <a:solidFill>
                <a:schemeClr val="dk1"/>
              </a:solidFill>
              <a:latin typeface="Quicksand"/>
              <a:ea typeface="Quicksand"/>
              <a:cs typeface="Quicksand"/>
              <a:sym typeface="Quicksand"/>
            </a:endParaRPr>
          </a:p>
        </p:txBody>
      </p:sp>
      <p:grpSp>
        <p:nvGrpSpPr>
          <p:cNvPr id="106" name="Google Shape;106;p14"/>
          <p:cNvGrpSpPr/>
          <p:nvPr/>
        </p:nvGrpSpPr>
        <p:grpSpPr>
          <a:xfrm>
            <a:off x="3552448" y="1520531"/>
            <a:ext cx="3072383" cy="2743425"/>
            <a:chOff x="4736598" y="1170125"/>
            <a:chExt cx="4096510" cy="3657900"/>
          </a:xfrm>
        </p:grpSpPr>
        <p:pic>
          <p:nvPicPr>
            <p:cNvPr id="107" name="Google Shape;107;p14"/>
            <p:cNvPicPr preferRelativeResize="0"/>
            <p:nvPr/>
          </p:nvPicPr>
          <p:blipFill>
            <a:blip r:embed="rId3">
              <a:alphaModFix/>
            </a:blip>
            <a:stretch>
              <a:fillRect/>
            </a:stretch>
          </p:blipFill>
          <p:spPr>
            <a:xfrm>
              <a:off x="6740992" y="2668025"/>
              <a:ext cx="2092116" cy="2160000"/>
            </a:xfrm>
            <a:prstGeom prst="rect">
              <a:avLst/>
            </a:prstGeom>
            <a:noFill/>
            <a:ln>
              <a:noFill/>
            </a:ln>
          </p:spPr>
        </p:pic>
        <p:pic>
          <p:nvPicPr>
            <p:cNvPr id="108" name="Google Shape;108;p14"/>
            <p:cNvPicPr preferRelativeResize="0"/>
            <p:nvPr/>
          </p:nvPicPr>
          <p:blipFill>
            <a:blip r:embed="rId4">
              <a:alphaModFix/>
            </a:blip>
            <a:stretch>
              <a:fillRect/>
            </a:stretch>
          </p:blipFill>
          <p:spPr>
            <a:xfrm flipH="1">
              <a:off x="4736598" y="3028025"/>
              <a:ext cx="1650104" cy="1800000"/>
            </a:xfrm>
            <a:prstGeom prst="rect">
              <a:avLst/>
            </a:prstGeom>
            <a:noFill/>
            <a:ln>
              <a:noFill/>
            </a:ln>
          </p:spPr>
        </p:pic>
        <p:pic>
          <p:nvPicPr>
            <p:cNvPr id="109" name="Google Shape;109;p14"/>
            <p:cNvPicPr preferRelativeResize="0"/>
            <p:nvPr/>
          </p:nvPicPr>
          <p:blipFill>
            <a:blip r:embed="rId5">
              <a:alphaModFix/>
            </a:blip>
            <a:stretch>
              <a:fillRect/>
            </a:stretch>
          </p:blipFill>
          <p:spPr>
            <a:xfrm>
              <a:off x="8098860" y="1170125"/>
              <a:ext cx="734237" cy="698099"/>
            </a:xfrm>
            <a:prstGeom prst="rect">
              <a:avLst/>
            </a:prstGeom>
            <a:noFill/>
            <a:ln>
              <a:noFill/>
            </a:ln>
          </p:spPr>
        </p:pic>
        <p:sp>
          <p:nvSpPr>
            <p:cNvPr id="110" name="Google Shape;110;p14"/>
            <p:cNvSpPr/>
            <p:nvPr/>
          </p:nvSpPr>
          <p:spPr>
            <a:xfrm rot="-350306" flipH="1">
              <a:off x="7446389" y="1549488"/>
              <a:ext cx="924741" cy="350011"/>
            </a:xfrm>
            <a:prstGeom prst="cloud">
              <a:avLst/>
            </a:prstGeom>
            <a:solidFill>
              <a:srgbClr val="FFFFFF"/>
            </a:solidFill>
            <a:ln w="9525" cap="flat" cmpd="sng">
              <a:solidFill>
                <a:srgbClr val="000000"/>
              </a:solidFill>
              <a:prstDash val="solid"/>
              <a:round/>
              <a:headEnd type="none" w="sm" len="sm"/>
              <a:tailEnd type="none" w="sm" len="sm"/>
            </a:ln>
          </p:spPr>
          <p:txBody>
            <a:bodyPr spcFirstLastPara="1" wrap="square" lIns="68569" tIns="68569" rIns="68569" bIns="68569" anchor="ctr" anchorCtr="0">
              <a:noAutofit/>
            </a:bodyPr>
            <a:lstStyle/>
            <a:p>
              <a:endParaRPr sz="105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2000"/>
                                        <p:tgtEl>
                                          <p:spTgt spid="104"/>
                                        </p:tgtEl>
                                        <p:attrNameLst>
                                          <p:attrName>ppt_w</p:attrName>
                                        </p:attrNameLst>
                                      </p:cBhvr>
                                      <p:tavLst>
                                        <p:tav tm="0">
                                          <p:val>
                                            <p:strVal val="0"/>
                                          </p:val>
                                        </p:tav>
                                        <p:tav tm="100000">
                                          <p:val>
                                            <p:strVal val="#ppt_w"/>
                                          </p:val>
                                        </p:tav>
                                      </p:tavLst>
                                    </p:anim>
                                    <p:anim calcmode="lin" valueType="num">
                                      <p:cBhvr additive="base">
                                        <p:cTn id="8" dur="2000"/>
                                        <p:tgtEl>
                                          <p:spTgt spid="104"/>
                                        </p:tgtEl>
                                        <p:attrNameLst>
                                          <p:attrName>ppt_h</p:attrName>
                                        </p:attrNameLst>
                                      </p:cBhvr>
                                      <p:tavLst>
                                        <p:tav tm="0">
                                          <p:val>
                                            <p:strVal val="0"/>
                                          </p:val>
                                        </p:tav>
                                        <p:tav tm="100000">
                                          <p:val>
                                            <p:strVal val="#ppt_h"/>
                                          </p:val>
                                        </p:tav>
                                      </p:tavLst>
                                    </p:anim>
                                  </p:child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3000"/>
                                        <p:tgtEl>
                                          <p:spTgt spid="105"/>
                                        </p:tgtEl>
                                        <p:attrNameLst>
                                          <p:attrName>ppt_w</p:attrName>
                                        </p:attrNameLst>
                                      </p:cBhvr>
                                      <p:tavLst>
                                        <p:tav tm="0">
                                          <p:val>
                                            <p:strVal val="0"/>
                                          </p:val>
                                        </p:tav>
                                        <p:tav tm="100000">
                                          <p:val>
                                            <p:strVal val="#ppt_w"/>
                                          </p:val>
                                        </p:tav>
                                      </p:tavLst>
                                    </p:anim>
                                    <p:anim calcmode="lin" valueType="num">
                                      <p:cBhvr additive="base">
                                        <p:cTn id="13" dur="3000"/>
                                        <p:tgtEl>
                                          <p:spTgt spid="1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body" idx="1"/>
          </p:nvPr>
        </p:nvSpPr>
        <p:spPr>
          <a:xfrm>
            <a:off x="233175" y="1017725"/>
            <a:ext cx="6390900" cy="3811500"/>
          </a:xfrm>
        </p:spPr>
        <p:txBody>
          <a:bodyPr spcFirstLastPara="1" wrap="square" lIns="68569" tIns="68569" rIns="68569" bIns="68569" anchor="t" anchorCtr="0">
            <a:noAutofit/>
          </a:bodyPr>
          <a:lstStyle/>
          <a:p>
            <a:pPr marL="85725" indent="0">
              <a:buNone/>
            </a:pPr>
            <a:r>
              <a:rPr lang="en-GB" dirty="0"/>
              <a:t>Think: </a:t>
            </a:r>
          </a:p>
          <a:p>
            <a:r>
              <a:rPr lang="en-GB" dirty="0"/>
              <a:t>Why can a yes or no answer be useful?</a:t>
            </a:r>
          </a:p>
          <a:p>
            <a:endParaRPr lang="en-GB" dirty="0"/>
          </a:p>
          <a:p>
            <a:endParaRPr lang="en-GB" dirty="0"/>
          </a:p>
        </p:txBody>
      </p:sp>
      <p:sp>
        <p:nvSpPr>
          <p:cNvPr id="116" name="Google Shape;116;p15"/>
          <p:cNvSpPr txBox="1">
            <a:spLocks noGrp="1"/>
          </p:cNvSpPr>
          <p:nvPr>
            <p:ph type="title"/>
          </p:nvPr>
        </p:nvSpPr>
        <p:spPr>
          <a:xfrm>
            <a:off x="233175" y="319600"/>
            <a:ext cx="6390900" cy="708900"/>
          </a:xfrm>
        </p:spPr>
        <p:txBody>
          <a:bodyPr spcFirstLastPara="1" wrap="square" lIns="68569" tIns="68569" rIns="68569" bIns="68569" anchor="ctr" anchorCtr="0">
            <a:noAutofit/>
          </a:bodyPr>
          <a:lstStyle/>
          <a:p>
            <a:r>
              <a:rPr lang="en-GB"/>
              <a:t>Yes or no questions</a:t>
            </a:r>
          </a:p>
        </p:txBody>
      </p:sp>
      <p:sp>
        <p:nvSpPr>
          <p:cNvPr id="117" name="Google Shape;117;p15"/>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7</a:t>
            </a:fld>
            <a:endParaRPr lang="en-GB"/>
          </a:p>
        </p:txBody>
      </p:sp>
      <p:sp>
        <p:nvSpPr>
          <p:cNvPr id="118" name="Google Shape;118;p15"/>
          <p:cNvSpPr txBox="1">
            <a:spLocks noGrp="1"/>
          </p:cNvSpPr>
          <p:nvPr>
            <p:ph type="subTitle" idx="2"/>
          </p:nvPr>
        </p:nvSpPr>
        <p:spPr>
          <a:xfrm>
            <a:off x="3943350" y="0"/>
            <a:ext cx="2673675" cy="314100"/>
          </a:xfrm>
        </p:spPr>
        <p:txBody>
          <a:bodyPr spcFirstLastPara="1" wrap="square" lIns="68569" tIns="68569" rIns="0" bIns="68569" anchor="ctr" anchorCtr="0">
            <a:noAutofit/>
          </a:bodyPr>
          <a:lstStyle/>
          <a:p>
            <a:r>
              <a:rPr lang="en-GB"/>
              <a:t>Introduction</a:t>
            </a:r>
          </a:p>
        </p:txBody>
      </p:sp>
      <p:pic>
        <p:nvPicPr>
          <p:cNvPr id="13" name="Google Shape;82;p12">
            <a:extLst>
              <a:ext uri="{FF2B5EF4-FFF2-40B4-BE49-F238E27FC236}">
                <a16:creationId xmlns:a16="http://schemas.microsoft.com/office/drawing/2014/main" id="{8A809891-4405-4D60-89FF-69555B428C4B}"/>
              </a:ext>
            </a:extLst>
          </p:cNvPr>
          <p:cNvPicPr preferRelativeResize="0"/>
          <p:nvPr/>
        </p:nvPicPr>
        <p:blipFill>
          <a:blip r:embed="rId3">
            <a:alphaModFix/>
          </a:blip>
          <a:stretch>
            <a:fillRect/>
          </a:stretch>
        </p:blipFill>
        <p:spPr>
          <a:xfrm>
            <a:off x="2197003" y="2227422"/>
            <a:ext cx="2463994" cy="17302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body" idx="1"/>
          </p:nvPr>
        </p:nvSpPr>
        <p:spPr>
          <a:xfrm>
            <a:off x="233175" y="1017725"/>
            <a:ext cx="6390900" cy="3811500"/>
          </a:xfrm>
        </p:spPr>
        <p:txBody>
          <a:bodyPr spcFirstLastPara="1" wrap="square" lIns="68569" tIns="68569" rIns="68569" bIns="68569" anchor="t" anchorCtr="0">
            <a:noAutofit/>
          </a:bodyPr>
          <a:lstStyle/>
          <a:p>
            <a:pPr marL="85725" indent="0">
              <a:buNone/>
            </a:pPr>
            <a:r>
              <a:rPr lang="en-GB" dirty="0"/>
              <a:t>Think: </a:t>
            </a:r>
          </a:p>
          <a:p>
            <a:r>
              <a:rPr lang="en-GB" dirty="0"/>
              <a:t>Why can a yes or no answer be useful?</a:t>
            </a:r>
          </a:p>
          <a:p>
            <a:endParaRPr lang="en-GB" dirty="0"/>
          </a:p>
          <a:p>
            <a:endParaRPr lang="en-GB" dirty="0"/>
          </a:p>
        </p:txBody>
      </p:sp>
      <p:sp>
        <p:nvSpPr>
          <p:cNvPr id="116" name="Google Shape;116;p15"/>
          <p:cNvSpPr txBox="1">
            <a:spLocks noGrp="1"/>
          </p:cNvSpPr>
          <p:nvPr>
            <p:ph type="title"/>
          </p:nvPr>
        </p:nvSpPr>
        <p:spPr>
          <a:xfrm>
            <a:off x="233175" y="319600"/>
            <a:ext cx="6390900" cy="708900"/>
          </a:xfrm>
        </p:spPr>
        <p:txBody>
          <a:bodyPr spcFirstLastPara="1" wrap="square" lIns="68569" tIns="68569" rIns="68569" bIns="68569" anchor="ctr" anchorCtr="0">
            <a:noAutofit/>
          </a:bodyPr>
          <a:lstStyle/>
          <a:p>
            <a:r>
              <a:rPr lang="en-GB"/>
              <a:t>Yes or no questions</a:t>
            </a:r>
          </a:p>
        </p:txBody>
      </p:sp>
      <p:sp>
        <p:nvSpPr>
          <p:cNvPr id="117" name="Google Shape;117;p15"/>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8</a:t>
            </a:fld>
            <a:endParaRPr lang="en-GB"/>
          </a:p>
        </p:txBody>
      </p:sp>
      <p:sp>
        <p:nvSpPr>
          <p:cNvPr id="118" name="Google Shape;118;p15"/>
          <p:cNvSpPr txBox="1">
            <a:spLocks noGrp="1"/>
          </p:cNvSpPr>
          <p:nvPr>
            <p:ph type="subTitle" idx="2"/>
          </p:nvPr>
        </p:nvSpPr>
        <p:spPr>
          <a:xfrm>
            <a:off x="3943350" y="0"/>
            <a:ext cx="2673675" cy="314100"/>
          </a:xfrm>
        </p:spPr>
        <p:txBody>
          <a:bodyPr spcFirstLastPara="1" wrap="square" lIns="68569" tIns="68569" rIns="0" bIns="68569" anchor="ctr" anchorCtr="0">
            <a:noAutofit/>
          </a:bodyPr>
          <a:lstStyle/>
          <a:p>
            <a:r>
              <a:rPr lang="en-GB"/>
              <a:t>Introduction</a:t>
            </a:r>
          </a:p>
        </p:txBody>
      </p:sp>
      <p:sp>
        <p:nvSpPr>
          <p:cNvPr id="119" name="Google Shape;119;p15"/>
          <p:cNvSpPr txBox="1">
            <a:spLocks noGrp="1"/>
          </p:cNvSpPr>
          <p:nvPr>
            <p:ph type="body" idx="4294967295"/>
          </p:nvPr>
        </p:nvSpPr>
        <p:spPr>
          <a:xfrm>
            <a:off x="225750" y="2316881"/>
            <a:ext cx="6391275" cy="407988"/>
          </a:xfrm>
          <a:prstGeom prst="rect">
            <a:avLst/>
          </a:prstGeom>
        </p:spPr>
        <p:txBody>
          <a:bodyPr spcFirstLastPara="1" wrap="square" lIns="68569" tIns="68569" rIns="68569" bIns="68569" anchor="t" anchorCtr="0">
            <a:noAutofit/>
          </a:bodyPr>
          <a:lstStyle/>
          <a:p>
            <a:r>
              <a:rPr lang="en-GB" dirty="0"/>
              <a:t>Quicker to give</a:t>
            </a:r>
            <a:endParaRPr dirty="0"/>
          </a:p>
          <a:p>
            <a:pPr marL="0" indent="0">
              <a:spcBef>
                <a:spcPts val="1200"/>
              </a:spcBef>
              <a:buNone/>
            </a:pPr>
            <a:endParaRPr dirty="0"/>
          </a:p>
          <a:p>
            <a:pPr marL="0" indent="0">
              <a:spcBef>
                <a:spcPts val="1200"/>
              </a:spcBef>
              <a:spcAft>
                <a:spcPts val="1200"/>
              </a:spcAft>
              <a:buNone/>
            </a:pPr>
            <a:endParaRPr dirty="0"/>
          </a:p>
        </p:txBody>
      </p:sp>
      <p:sp>
        <p:nvSpPr>
          <p:cNvPr id="120" name="Google Shape;120;p15"/>
          <p:cNvSpPr txBox="1">
            <a:spLocks noGrp="1"/>
          </p:cNvSpPr>
          <p:nvPr>
            <p:ph type="body" idx="4294967295"/>
          </p:nvPr>
        </p:nvSpPr>
        <p:spPr>
          <a:xfrm>
            <a:off x="225750" y="2724869"/>
            <a:ext cx="6391275" cy="407987"/>
          </a:xfrm>
          <a:prstGeom prst="rect">
            <a:avLst/>
          </a:prstGeom>
        </p:spPr>
        <p:txBody>
          <a:bodyPr spcFirstLastPara="1" wrap="square" lIns="68569" tIns="68569" rIns="68569" bIns="68569" anchor="t" anchorCtr="0">
            <a:noAutofit/>
          </a:bodyPr>
          <a:lstStyle/>
          <a:p>
            <a:r>
              <a:rPr lang="en-GB" dirty="0"/>
              <a:t>Easier to understand</a:t>
            </a:r>
            <a:endParaRPr dirty="0"/>
          </a:p>
          <a:p>
            <a:pPr marL="0" indent="0">
              <a:spcBef>
                <a:spcPts val="1200"/>
              </a:spcBef>
              <a:buNone/>
            </a:pPr>
            <a:endParaRPr dirty="0"/>
          </a:p>
          <a:p>
            <a:pPr marL="0" indent="0">
              <a:spcBef>
                <a:spcPts val="1200"/>
              </a:spcBef>
              <a:spcAft>
                <a:spcPts val="1200"/>
              </a:spcAft>
              <a:buNone/>
            </a:pPr>
            <a:endParaRPr dirty="0"/>
          </a:p>
        </p:txBody>
      </p:sp>
      <p:sp>
        <p:nvSpPr>
          <p:cNvPr id="121" name="Google Shape;121;p15"/>
          <p:cNvSpPr txBox="1">
            <a:spLocks noGrp="1"/>
          </p:cNvSpPr>
          <p:nvPr>
            <p:ph type="body" idx="4294967295"/>
          </p:nvPr>
        </p:nvSpPr>
        <p:spPr>
          <a:xfrm>
            <a:off x="225750" y="3132856"/>
            <a:ext cx="6391275" cy="407988"/>
          </a:xfrm>
          <a:prstGeom prst="rect">
            <a:avLst/>
          </a:prstGeom>
        </p:spPr>
        <p:txBody>
          <a:bodyPr spcFirstLastPara="1" wrap="square" lIns="68569" tIns="68569" rIns="68569" bIns="68569" anchor="t" anchorCtr="0">
            <a:noAutofit/>
          </a:bodyPr>
          <a:lstStyle/>
          <a:p>
            <a:r>
              <a:rPr lang="en-GB"/>
              <a:t>Clearer</a:t>
            </a:r>
            <a:endParaRPr/>
          </a:p>
          <a:p>
            <a:pPr marL="0" indent="0">
              <a:spcBef>
                <a:spcPts val="1200"/>
              </a:spcBef>
              <a:buNone/>
            </a:pPr>
            <a:endParaRPr/>
          </a:p>
          <a:p>
            <a:pPr marL="0" indent="0">
              <a:spcBef>
                <a:spcPts val="1200"/>
              </a:spcBef>
              <a:spcAft>
                <a:spcPts val="1200"/>
              </a:spcAft>
              <a:buNone/>
            </a:pPr>
            <a:endParaRPr/>
          </a:p>
        </p:txBody>
      </p:sp>
      <p:pic>
        <p:nvPicPr>
          <p:cNvPr id="9" name="Google Shape;82;p12">
            <a:extLst>
              <a:ext uri="{FF2B5EF4-FFF2-40B4-BE49-F238E27FC236}">
                <a16:creationId xmlns:a16="http://schemas.microsoft.com/office/drawing/2014/main" id="{231A3C73-249D-4E77-B49E-0B50EC03D1A6}"/>
              </a:ext>
            </a:extLst>
          </p:cNvPr>
          <p:cNvPicPr preferRelativeResize="0"/>
          <p:nvPr/>
        </p:nvPicPr>
        <p:blipFill>
          <a:blip r:embed="rId3">
            <a:alphaModFix/>
          </a:blip>
          <a:stretch>
            <a:fillRect/>
          </a:stretch>
        </p:blipFill>
        <p:spPr>
          <a:xfrm>
            <a:off x="3943350" y="1967759"/>
            <a:ext cx="2463994" cy="1730269"/>
          </a:xfrm>
          <a:prstGeom prst="rect">
            <a:avLst/>
          </a:prstGeom>
          <a:noFill/>
          <a:ln>
            <a:noFill/>
          </a:ln>
        </p:spPr>
      </p:pic>
    </p:spTree>
    <p:extLst>
      <p:ext uri="{BB962C8B-B14F-4D97-AF65-F5344CB8AC3E}">
        <p14:creationId xmlns:p14="http://schemas.microsoft.com/office/powerpoint/2010/main" val="168223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5"/>
        <p:cNvGrpSpPr/>
        <p:nvPr/>
      </p:nvGrpSpPr>
      <p:grpSpPr>
        <a:xfrm>
          <a:off x="0" y="0"/>
          <a:ext cx="0" cy="0"/>
          <a:chOff x="0" y="0"/>
          <a:chExt cx="0" cy="0"/>
        </a:xfrm>
      </p:grpSpPr>
      <p:sp>
        <p:nvSpPr>
          <p:cNvPr id="6" name="Text Placeholder 5">
            <a:extLst>
              <a:ext uri="{FF2B5EF4-FFF2-40B4-BE49-F238E27FC236}">
                <a16:creationId xmlns:a16="http://schemas.microsoft.com/office/drawing/2014/main" id="{CD31D51C-64DD-49F9-A653-7C768EA5AAC8}"/>
              </a:ext>
            </a:extLst>
          </p:cNvPr>
          <p:cNvSpPr>
            <a:spLocks noGrp="1"/>
          </p:cNvSpPr>
          <p:nvPr>
            <p:ph type="body" idx="1"/>
          </p:nvPr>
        </p:nvSpPr>
        <p:spPr/>
        <p:txBody>
          <a:bodyPr/>
          <a:lstStyle/>
          <a:p>
            <a:r>
              <a:rPr lang="en-GB" dirty="0"/>
              <a:t>Play this game with someone at home. You can play more than once.</a:t>
            </a:r>
          </a:p>
        </p:txBody>
      </p:sp>
      <p:sp>
        <p:nvSpPr>
          <p:cNvPr id="126" name="Google Shape;126;p16"/>
          <p:cNvSpPr txBox="1">
            <a:spLocks noGrp="1"/>
          </p:cNvSpPr>
          <p:nvPr>
            <p:ph type="body" idx="2"/>
          </p:nvPr>
        </p:nvSpPr>
        <p:spPr>
          <a:xfrm>
            <a:off x="233175" y="3996713"/>
            <a:ext cx="6391275" cy="698500"/>
          </a:xfrm>
        </p:spPr>
        <p:txBody>
          <a:bodyPr spcFirstLastPara="1" wrap="square" lIns="68569" tIns="68569" rIns="68569" bIns="68569" anchor="ctr" anchorCtr="0">
            <a:noAutofit/>
          </a:bodyPr>
          <a:lstStyle/>
          <a:p>
            <a:r>
              <a:rPr lang="en-GB" dirty="0"/>
              <a:t>One of you chooses a picture from this slide</a:t>
            </a:r>
          </a:p>
          <a:p>
            <a:r>
              <a:rPr lang="en-GB" dirty="0"/>
              <a:t> The other asks questions to find out which object was chose – what questions could you ask?</a:t>
            </a:r>
          </a:p>
          <a:p>
            <a:r>
              <a:rPr lang="en-GB" dirty="0"/>
              <a:t>You can only ask questions with yes and no answers!</a:t>
            </a:r>
          </a:p>
        </p:txBody>
      </p:sp>
      <p:sp>
        <p:nvSpPr>
          <p:cNvPr id="127" name="Google Shape;127;p16"/>
          <p:cNvSpPr txBox="1">
            <a:spLocks noGrp="1"/>
          </p:cNvSpPr>
          <p:nvPr>
            <p:ph type="title"/>
          </p:nvPr>
        </p:nvSpPr>
        <p:spPr>
          <a:xfrm>
            <a:off x="233175" y="319600"/>
            <a:ext cx="6390900" cy="698100"/>
          </a:xfrm>
        </p:spPr>
        <p:txBody>
          <a:bodyPr spcFirstLastPara="1" wrap="square" lIns="68569" tIns="68569" rIns="68569" bIns="68569" anchor="ctr" anchorCtr="0">
            <a:noAutofit/>
          </a:bodyPr>
          <a:lstStyle/>
          <a:p>
            <a:r>
              <a:rPr lang="en-GB" dirty="0"/>
              <a:t>Can you ask questions to guess which object is chosen?</a:t>
            </a:r>
          </a:p>
        </p:txBody>
      </p:sp>
      <p:sp>
        <p:nvSpPr>
          <p:cNvPr id="128" name="Google Shape;128;p16"/>
          <p:cNvSpPr txBox="1">
            <a:spLocks noGrp="1"/>
          </p:cNvSpPr>
          <p:nvPr>
            <p:ph type="sldNum" idx="12"/>
          </p:nvPr>
        </p:nvSpPr>
        <p:spPr>
          <a:xfrm>
            <a:off x="6624150" y="4829300"/>
            <a:ext cx="233775" cy="314100"/>
          </a:xfrm>
        </p:spPr>
        <p:txBody>
          <a:bodyPr spcFirstLastPara="1" wrap="square" lIns="68569" tIns="68569" rIns="68569" bIns="68569" anchor="t" anchorCtr="0">
            <a:noAutofit/>
          </a:bodyPr>
          <a:lstStyle/>
          <a:p>
            <a:fld id="{00000000-1234-1234-1234-123412341234}" type="slidenum">
              <a:rPr lang="en-GB"/>
              <a:pPr/>
              <a:t>9</a:t>
            </a:fld>
            <a:endParaRPr lang="en-GB"/>
          </a:p>
        </p:txBody>
      </p:sp>
      <p:sp>
        <p:nvSpPr>
          <p:cNvPr id="129" name="Google Shape;129;p16"/>
          <p:cNvSpPr txBox="1">
            <a:spLocks noGrp="1"/>
          </p:cNvSpPr>
          <p:nvPr>
            <p:ph type="subTitle" idx="3"/>
          </p:nvPr>
        </p:nvSpPr>
        <p:spPr>
          <a:xfrm>
            <a:off x="3943350" y="0"/>
            <a:ext cx="2673675" cy="314100"/>
          </a:xfrm>
        </p:spPr>
        <p:txBody>
          <a:bodyPr spcFirstLastPara="1" wrap="square" lIns="68569" tIns="68569" rIns="0" bIns="68569" anchor="ctr" anchorCtr="0">
            <a:noAutofit/>
          </a:bodyPr>
          <a:lstStyle/>
          <a:p>
            <a:r>
              <a:rPr lang="en-GB"/>
              <a:t>Activity 1</a:t>
            </a:r>
          </a:p>
        </p:txBody>
      </p:sp>
      <p:pic>
        <p:nvPicPr>
          <p:cNvPr id="130" name="Google Shape;130;p16"/>
          <p:cNvPicPr preferRelativeResize="0"/>
          <p:nvPr/>
        </p:nvPicPr>
        <p:blipFill>
          <a:blip r:embed="rId3">
            <a:alphaModFix/>
          </a:blip>
          <a:stretch>
            <a:fillRect/>
          </a:stretch>
        </p:blipFill>
        <p:spPr>
          <a:xfrm>
            <a:off x="1526451" y="2966988"/>
            <a:ext cx="891099" cy="895763"/>
          </a:xfrm>
          <a:prstGeom prst="rect">
            <a:avLst/>
          </a:prstGeom>
          <a:noFill/>
          <a:ln>
            <a:noFill/>
          </a:ln>
        </p:spPr>
      </p:pic>
      <p:pic>
        <p:nvPicPr>
          <p:cNvPr id="131" name="Google Shape;131;p16"/>
          <p:cNvPicPr preferRelativeResize="0"/>
          <p:nvPr/>
        </p:nvPicPr>
        <p:blipFill>
          <a:blip r:embed="rId4">
            <a:alphaModFix/>
          </a:blip>
          <a:stretch>
            <a:fillRect/>
          </a:stretch>
        </p:blipFill>
        <p:spPr>
          <a:xfrm rot="-887667" flipH="1">
            <a:off x="4974812" y="2546593"/>
            <a:ext cx="135849" cy="1067442"/>
          </a:xfrm>
          <a:prstGeom prst="rect">
            <a:avLst/>
          </a:prstGeom>
          <a:noFill/>
          <a:ln>
            <a:noFill/>
          </a:ln>
        </p:spPr>
      </p:pic>
      <p:pic>
        <p:nvPicPr>
          <p:cNvPr id="132" name="Google Shape;132;p16"/>
          <p:cNvPicPr preferRelativeResize="0"/>
          <p:nvPr/>
        </p:nvPicPr>
        <p:blipFill>
          <a:blip r:embed="rId5">
            <a:alphaModFix/>
          </a:blip>
          <a:stretch>
            <a:fillRect/>
          </a:stretch>
        </p:blipFill>
        <p:spPr>
          <a:xfrm>
            <a:off x="5547542" y="2841839"/>
            <a:ext cx="754458" cy="833303"/>
          </a:xfrm>
          <a:prstGeom prst="rect">
            <a:avLst/>
          </a:prstGeom>
          <a:noFill/>
          <a:ln>
            <a:noFill/>
          </a:ln>
        </p:spPr>
      </p:pic>
      <p:pic>
        <p:nvPicPr>
          <p:cNvPr id="133" name="Google Shape;133;p16"/>
          <p:cNvPicPr preferRelativeResize="0"/>
          <p:nvPr/>
        </p:nvPicPr>
        <p:blipFill>
          <a:blip r:embed="rId6">
            <a:alphaModFix/>
          </a:blip>
          <a:stretch>
            <a:fillRect/>
          </a:stretch>
        </p:blipFill>
        <p:spPr>
          <a:xfrm>
            <a:off x="2552542" y="1951995"/>
            <a:ext cx="735221" cy="1001386"/>
          </a:xfrm>
          <a:prstGeom prst="rect">
            <a:avLst/>
          </a:prstGeom>
          <a:noFill/>
          <a:ln>
            <a:noFill/>
          </a:ln>
        </p:spPr>
      </p:pic>
      <p:pic>
        <p:nvPicPr>
          <p:cNvPr id="134" name="Google Shape;134;p16"/>
          <p:cNvPicPr preferRelativeResize="0"/>
          <p:nvPr/>
        </p:nvPicPr>
        <p:blipFill>
          <a:blip r:embed="rId7">
            <a:alphaModFix/>
          </a:blip>
          <a:stretch>
            <a:fillRect/>
          </a:stretch>
        </p:blipFill>
        <p:spPr>
          <a:xfrm>
            <a:off x="1471959" y="1907733"/>
            <a:ext cx="651080" cy="993836"/>
          </a:xfrm>
          <a:prstGeom prst="rect">
            <a:avLst/>
          </a:prstGeom>
          <a:noFill/>
          <a:ln>
            <a:noFill/>
          </a:ln>
        </p:spPr>
      </p:pic>
      <p:pic>
        <p:nvPicPr>
          <p:cNvPr id="135" name="Google Shape;135;p16"/>
          <p:cNvPicPr preferRelativeResize="0"/>
          <p:nvPr/>
        </p:nvPicPr>
        <p:blipFill>
          <a:blip r:embed="rId8">
            <a:alphaModFix/>
          </a:blip>
          <a:stretch>
            <a:fillRect/>
          </a:stretch>
        </p:blipFill>
        <p:spPr>
          <a:xfrm>
            <a:off x="3825703" y="2116398"/>
            <a:ext cx="457685" cy="421742"/>
          </a:xfrm>
          <a:prstGeom prst="rect">
            <a:avLst/>
          </a:prstGeom>
          <a:noFill/>
          <a:ln>
            <a:noFill/>
          </a:ln>
        </p:spPr>
      </p:pic>
      <p:pic>
        <p:nvPicPr>
          <p:cNvPr id="136" name="Google Shape;136;p16"/>
          <p:cNvPicPr preferRelativeResize="0"/>
          <p:nvPr/>
        </p:nvPicPr>
        <p:blipFill>
          <a:blip r:embed="rId9">
            <a:alphaModFix/>
          </a:blip>
          <a:stretch>
            <a:fillRect/>
          </a:stretch>
        </p:blipFill>
        <p:spPr>
          <a:xfrm>
            <a:off x="5058446" y="1938242"/>
            <a:ext cx="1194665" cy="607857"/>
          </a:xfrm>
          <a:prstGeom prst="rect">
            <a:avLst/>
          </a:prstGeom>
          <a:noFill/>
          <a:ln>
            <a:noFill/>
          </a:ln>
        </p:spPr>
      </p:pic>
      <p:pic>
        <p:nvPicPr>
          <p:cNvPr id="137" name="Google Shape;137;p16"/>
          <p:cNvPicPr preferRelativeResize="0"/>
          <p:nvPr/>
        </p:nvPicPr>
        <p:blipFill>
          <a:blip r:embed="rId10">
            <a:alphaModFix/>
          </a:blip>
          <a:stretch>
            <a:fillRect/>
          </a:stretch>
        </p:blipFill>
        <p:spPr>
          <a:xfrm>
            <a:off x="4008315" y="3137742"/>
            <a:ext cx="626990" cy="482433"/>
          </a:xfrm>
          <a:prstGeom prst="rect">
            <a:avLst/>
          </a:prstGeom>
          <a:noFill/>
          <a:ln>
            <a:noFill/>
          </a:ln>
        </p:spPr>
      </p:pic>
      <p:pic>
        <p:nvPicPr>
          <p:cNvPr id="138" name="Google Shape;138;p16"/>
          <p:cNvPicPr preferRelativeResize="0"/>
          <p:nvPr/>
        </p:nvPicPr>
        <p:blipFill>
          <a:blip r:embed="rId11">
            <a:alphaModFix/>
          </a:blip>
          <a:stretch>
            <a:fillRect/>
          </a:stretch>
        </p:blipFill>
        <p:spPr>
          <a:xfrm rot="-1273110">
            <a:off x="2618554" y="3209477"/>
            <a:ext cx="888327" cy="445752"/>
          </a:xfrm>
          <a:prstGeom prst="rect">
            <a:avLst/>
          </a:prstGeom>
          <a:noFill/>
          <a:ln>
            <a:noFill/>
          </a:ln>
        </p:spPr>
      </p:pic>
      <p:pic>
        <p:nvPicPr>
          <p:cNvPr id="146" name="Google Shape;146;p16"/>
          <p:cNvPicPr preferRelativeResize="0"/>
          <p:nvPr/>
        </p:nvPicPr>
        <p:blipFill>
          <a:blip r:embed="rId12">
            <a:alphaModFix/>
          </a:blip>
          <a:stretch>
            <a:fillRect/>
          </a:stretch>
        </p:blipFill>
        <p:spPr>
          <a:xfrm>
            <a:off x="688726" y="2291557"/>
            <a:ext cx="568482" cy="675431"/>
          </a:xfrm>
          <a:prstGeom prst="rect">
            <a:avLst/>
          </a:prstGeom>
          <a:noFill/>
          <a:ln>
            <a:noFill/>
          </a:ln>
        </p:spPr>
      </p:pic>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2762</Words>
  <Application>Microsoft Office PowerPoint</Application>
  <PresentationFormat>Custom</PresentationFormat>
  <Paragraphs>322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Quicksand</vt:lpstr>
      <vt:lpstr>Quicksand Light</vt:lpstr>
      <vt:lpstr>NCCE Slides</vt:lpstr>
      <vt:lpstr>Lesson 1: Yes or no questions</vt:lpstr>
      <vt:lpstr>PowerPoint Presentation</vt:lpstr>
      <vt:lpstr>Different questions</vt:lpstr>
      <vt:lpstr>Different questions</vt:lpstr>
      <vt:lpstr>Open-ended questions</vt:lpstr>
      <vt:lpstr>Yes or no questions</vt:lpstr>
      <vt:lpstr>Yes or no questions</vt:lpstr>
      <vt:lpstr>Yes or no questions</vt:lpstr>
      <vt:lpstr>Can you ask questions to guess which object is chosen?</vt:lpstr>
      <vt:lpstr>Think: How have these objects been grouped?</vt:lpstr>
      <vt:lpstr>Think: How have these objects been grouped?</vt:lpstr>
      <vt:lpstr>Think: How have these objects been grouped?</vt:lpstr>
      <vt:lpstr>Think: How have these objects been grouped?</vt:lpstr>
      <vt:lpstr>Can you think of other ways to group the objects?</vt:lpstr>
      <vt:lpstr>You have been grouping objects by their attributes</vt:lpstr>
      <vt:lpstr>Answer...</vt:lpstr>
      <vt:lpstr>Tell your partner the answer...</vt:lpstr>
      <vt:lpstr>Think: Think of three questions you could ask about this motorbike</vt:lpstr>
      <vt:lpstr>Can you write questions to group the objects?</vt:lpstr>
      <vt:lpstr>PowerPoint Presentation</vt:lpstr>
      <vt:lpstr>Yes/no questions describe an object’s attributes</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Yes or no questions</dc:title>
  <cp:lastModifiedBy>Mr and Mrs Smout</cp:lastModifiedBy>
  <cp:revision>4</cp:revision>
  <dcterms:modified xsi:type="dcterms:W3CDTF">2021-02-18T15:21:51Z</dcterms:modified>
</cp:coreProperties>
</file>