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7" r:id="rId3"/>
    <p:sldId id="258" r:id="rId4"/>
    <p:sldId id="278" r:id="rId5"/>
    <p:sldId id="296" r:id="rId6"/>
    <p:sldId id="295" r:id="rId7"/>
    <p:sldId id="297" r:id="rId8"/>
    <p:sldId id="294" r:id="rId9"/>
    <p:sldId id="298" r:id="rId10"/>
    <p:sldId id="28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D2A7D1F-84CD-4681-A9AA-97BF2D131544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643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517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516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204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73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627742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627742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6197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3477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FD2A7D1F-84CD-4681-A9AA-97BF2D131544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1850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33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800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841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251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131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245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529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107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161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FD2A7D1F-84CD-4681-A9AA-97BF2D131544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690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kids.com/watch?v=GiJ3vdXWh88" TargetMode="External"/><Relationship Id="rId2" Type="http://schemas.openxmlformats.org/officeDocument/2006/relationships/hyperlink" Target="https://www.youtubekids.com/watch?v=_-E-QDkbdE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A37A8-6B52-4F9F-B618-82344B362A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6440" y="1508046"/>
            <a:ext cx="7411120" cy="2550877"/>
          </a:xfrm>
        </p:spPr>
        <p:txBody>
          <a:bodyPr/>
          <a:lstStyle/>
          <a:p>
            <a:r>
              <a:rPr lang="en-GB" dirty="0"/>
              <a:t>The Tale of Custard the Dragon – Ogden Nash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56FBFE-A9B2-4DAB-9F22-3243774561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sz="2400" dirty="0"/>
          </a:p>
          <a:p>
            <a:r>
              <a:rPr lang="en-GB" sz="2400" dirty="0" err="1"/>
              <a:t>wednesday</a:t>
            </a:r>
            <a:r>
              <a:rPr lang="en-GB" sz="2400" dirty="0"/>
              <a:t> 3 march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ABA70E-C03B-412A-848F-A817175D2B8D}"/>
              </a:ext>
            </a:extLst>
          </p:cNvPr>
          <p:cNvSpPr txBox="1"/>
          <p:nvPr/>
        </p:nvSpPr>
        <p:spPr>
          <a:xfrm>
            <a:off x="866440" y="678416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Narrative poetry</a:t>
            </a:r>
          </a:p>
        </p:txBody>
      </p:sp>
    </p:spTree>
    <p:extLst>
      <p:ext uri="{BB962C8B-B14F-4D97-AF65-F5344CB8AC3E}">
        <p14:creationId xmlns:p14="http://schemas.microsoft.com/office/powerpoint/2010/main" val="2150272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74FDC-255F-495D-901C-FCD443A01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Model – an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D6634-2265-4E13-9316-2E63A7BAE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712" y="2489200"/>
            <a:ext cx="7411871" cy="3530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en-US" sz="1800" dirty="0">
                <a:solidFill>
                  <a:schemeClr val="tx1"/>
                </a:solidFill>
                <a:highlight>
                  <a:srgbClr val="FFFF00"/>
                </a:highlight>
              </a:rPr>
              <a:t>Darcy stepped back, held her breath and flinched </a:t>
            </a:r>
            <a:br>
              <a:rPr lang="en-US" altLang="en-US" sz="1800" dirty="0">
                <a:solidFill>
                  <a:schemeClr val="tx1"/>
                </a:solidFill>
                <a:highlight>
                  <a:srgbClr val="FFFF00"/>
                </a:highlight>
              </a:rPr>
            </a:br>
            <a:r>
              <a:rPr lang="en-US" altLang="en-US" sz="1800" dirty="0">
                <a:solidFill>
                  <a:schemeClr val="tx1"/>
                </a:solidFill>
              </a:rPr>
              <a:t>But </a:t>
            </a:r>
            <a:r>
              <a:rPr lang="en-US" altLang="en-US" sz="1800" dirty="0">
                <a:solidFill>
                  <a:schemeClr val="tx1"/>
                </a:solidFill>
                <a:highlight>
                  <a:srgbClr val="FFFF00"/>
                </a:highlight>
              </a:rPr>
              <a:t>Monty jumped away, ears flat and cringed, </a:t>
            </a:r>
            <a:br>
              <a:rPr lang="en-US" altLang="en-US" sz="1800" dirty="0">
                <a:solidFill>
                  <a:schemeClr val="tx1"/>
                </a:solidFill>
                <a:highlight>
                  <a:srgbClr val="FFFF00"/>
                </a:highlight>
              </a:rPr>
            </a:br>
            <a:r>
              <a:rPr lang="en-US" altLang="en-US" sz="1800" dirty="0">
                <a:solidFill>
                  <a:schemeClr val="tx1"/>
                </a:solidFill>
                <a:highlight>
                  <a:srgbClr val="FFFF00"/>
                </a:highlight>
              </a:rPr>
              <a:t>Kid bleated loudly then fell over on his side, </a:t>
            </a:r>
            <a:br>
              <a:rPr lang="en-US" altLang="en-US" sz="1800" dirty="0">
                <a:solidFill>
                  <a:schemeClr val="tx1"/>
                </a:solidFill>
                <a:highlight>
                  <a:srgbClr val="FFFF00"/>
                </a:highlight>
              </a:rPr>
            </a:br>
            <a:r>
              <a:rPr lang="en-US" altLang="en-US" sz="1800" dirty="0">
                <a:solidFill>
                  <a:schemeClr val="tx1"/>
                </a:solidFill>
              </a:rPr>
              <a:t>And</a:t>
            </a:r>
            <a:r>
              <a:rPr lang="en-US" altLang="en-US" sz="1800" dirty="0">
                <a:solidFill>
                  <a:schemeClr val="tx1"/>
                </a:solidFill>
                <a:highlight>
                  <a:srgbClr val="FFFF00"/>
                </a:highlight>
              </a:rPr>
              <a:t> little crab Brit quietly scuttled out of sight.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</a:p>
          <a:p>
            <a:pPr marL="0" lvl="0" indent="0">
              <a:buNone/>
            </a:pPr>
            <a:endParaRPr lang="en-US" dirty="0"/>
          </a:p>
          <a:p>
            <a:r>
              <a:rPr lang="en-GB" dirty="0"/>
              <a:t>Write your own verse, showing the characters are scared. Use action words.</a:t>
            </a:r>
          </a:p>
          <a:p>
            <a:r>
              <a:rPr lang="en-GB" dirty="0"/>
              <a:t>You need one line for each character. </a:t>
            </a:r>
          </a:p>
          <a:p>
            <a:r>
              <a:rPr lang="en-GB" dirty="0"/>
              <a:t>Keep it simple: use Ogden Nash’s or our rhyming words</a:t>
            </a:r>
            <a:br>
              <a:rPr lang="en-GB" dirty="0"/>
            </a:br>
            <a:r>
              <a:rPr lang="en-GB" dirty="0"/>
              <a:t>Challenge yourself: use your own ideas for rhymes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ECC840-60F2-4B0B-8052-91543848950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5583" y="6089477"/>
            <a:ext cx="570126" cy="61726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0C6A0F6-608D-4F5C-BBD9-7B783CCE6D79}"/>
              </a:ext>
            </a:extLst>
          </p:cNvPr>
          <p:cNvSpPr txBox="1"/>
          <p:nvPr/>
        </p:nvSpPr>
        <p:spPr>
          <a:xfrm>
            <a:off x="6257475" y="6145462"/>
            <a:ext cx="1959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/>
              <a:t>Deepen the moment</a:t>
            </a:r>
          </a:p>
        </p:txBody>
      </p:sp>
      <p:pic>
        <p:nvPicPr>
          <p:cNvPr id="10" name="Picture 9" descr="rescue Icon 2568410">
            <a:extLst>
              <a:ext uri="{FF2B5EF4-FFF2-40B4-BE49-F238E27FC236}">
                <a16:creationId xmlns:a16="http://schemas.microsoft.com/office/drawing/2014/main" id="{588A1389-9145-41E2-A000-60C9DC13483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127" y="1004503"/>
            <a:ext cx="632460" cy="6324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8152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D644BDB-1818-4929-9E0A-2409A7D657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6440" y="2226504"/>
            <a:ext cx="7344499" cy="1813652"/>
          </a:xfrm>
        </p:spPr>
        <p:txBody>
          <a:bodyPr/>
          <a:lstStyle/>
          <a:p>
            <a:r>
              <a:rPr lang="en-GB" sz="3600" dirty="0"/>
              <a:t>LI: Can I write a narrative poem using a model?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1F1178A-53F9-45B1-AB94-BBABC18891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6440" y="4040156"/>
            <a:ext cx="7204540" cy="1598644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2"/>
                </a:solidFill>
              </a:rPr>
              <a:t>Steps to success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>
                <a:solidFill>
                  <a:schemeClr val="bg2"/>
                </a:solidFill>
              </a:rPr>
              <a:t>Use an online rhyming dictionary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>
                <a:solidFill>
                  <a:schemeClr val="bg2"/>
                </a:solidFill>
              </a:rPr>
              <a:t>Use the model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>
                <a:solidFill>
                  <a:schemeClr val="bg2"/>
                </a:solidFill>
              </a:rPr>
              <a:t>Write your own verses</a:t>
            </a:r>
          </a:p>
        </p:txBody>
      </p:sp>
    </p:spTree>
    <p:extLst>
      <p:ext uri="{BB962C8B-B14F-4D97-AF65-F5344CB8AC3E}">
        <p14:creationId xmlns:p14="http://schemas.microsoft.com/office/powerpoint/2010/main" val="1727255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2F2D7-4795-4F77-9330-659A0D546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Showing true colours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D4524-11A8-45F6-AC6A-4C2827CDD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147" y="2311371"/>
            <a:ext cx="7613779" cy="3530600"/>
          </a:xfrm>
        </p:spPr>
        <p:txBody>
          <a:bodyPr/>
          <a:lstStyle/>
          <a:p>
            <a:r>
              <a:rPr lang="en-GB" dirty="0"/>
              <a:t>Today, you are going to write one verse showing how everyone is scared when faced with the intruder and not at all brave. </a:t>
            </a:r>
          </a:p>
          <a:p>
            <a:r>
              <a:rPr lang="en-GB" dirty="0"/>
              <a:t>We will use the feeling lens and the action lens.</a:t>
            </a:r>
          </a:p>
          <a:p>
            <a:r>
              <a:rPr lang="en-GB" dirty="0"/>
              <a:t>Your </a:t>
            </a:r>
            <a:r>
              <a:rPr lang="en-GB" dirty="0" err="1"/>
              <a:t>chotting</a:t>
            </a:r>
            <a:r>
              <a:rPr lang="en-GB" dirty="0"/>
              <a:t> page should look like this: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F968E34-35CA-4316-944A-46170CD0468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193" y="6169272"/>
            <a:ext cx="646742" cy="61726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75865BF-724F-4627-A604-B76922F6CE5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266" y="6220106"/>
            <a:ext cx="570126" cy="61726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64A2814-4CA9-4E65-B452-B84E354387B4}"/>
              </a:ext>
            </a:extLst>
          </p:cNvPr>
          <p:cNvSpPr txBox="1"/>
          <p:nvPr/>
        </p:nvSpPr>
        <p:spPr>
          <a:xfrm>
            <a:off x="4282158" y="6276091"/>
            <a:ext cx="1959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/>
              <a:t>Deepen the moment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B0ACC19-E46C-4375-8302-E48AA0CAA465}"/>
              </a:ext>
            </a:extLst>
          </p:cNvPr>
          <p:cNvSpPr/>
          <p:nvPr/>
        </p:nvSpPr>
        <p:spPr>
          <a:xfrm>
            <a:off x="7623110" y="5234473"/>
            <a:ext cx="1259633" cy="150885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42030E9-C72C-4F6C-842C-24A54495180B}"/>
              </a:ext>
            </a:extLst>
          </p:cNvPr>
          <p:cNvCxnSpPr/>
          <p:nvPr/>
        </p:nvCxnSpPr>
        <p:spPr>
          <a:xfrm>
            <a:off x="7623110" y="5757693"/>
            <a:ext cx="12596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B10869C-CD69-4CEC-9EC3-C43457C8F7A7}"/>
              </a:ext>
            </a:extLst>
          </p:cNvPr>
          <p:cNvCxnSpPr/>
          <p:nvPr/>
        </p:nvCxnSpPr>
        <p:spPr>
          <a:xfrm>
            <a:off x="7623110" y="6292648"/>
            <a:ext cx="12596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5FFB1B5E-8B52-42C4-9C5F-CF2F46A84A18}"/>
              </a:ext>
            </a:extLst>
          </p:cNvPr>
          <p:cNvSpPr txBox="1"/>
          <p:nvPr/>
        </p:nvSpPr>
        <p:spPr>
          <a:xfrm>
            <a:off x="8049486" y="5346116"/>
            <a:ext cx="382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0F8EC20-12E7-49B5-9F25-48CF8BA7A618}"/>
              </a:ext>
            </a:extLst>
          </p:cNvPr>
          <p:cNvCxnSpPr/>
          <p:nvPr/>
        </p:nvCxnSpPr>
        <p:spPr>
          <a:xfrm>
            <a:off x="8024327" y="5757693"/>
            <a:ext cx="0" cy="5349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B3D1A89-6590-476A-BA93-9BA5E1E2DCA5}"/>
              </a:ext>
            </a:extLst>
          </p:cNvPr>
          <p:cNvCxnSpPr/>
          <p:nvPr/>
        </p:nvCxnSpPr>
        <p:spPr>
          <a:xfrm>
            <a:off x="8484637" y="5757693"/>
            <a:ext cx="0" cy="5349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AE139FBD-F376-4CF7-93FD-5F3DF58BF1CE}"/>
              </a:ext>
            </a:extLst>
          </p:cNvPr>
          <p:cNvSpPr/>
          <p:nvPr/>
        </p:nvSpPr>
        <p:spPr>
          <a:xfrm>
            <a:off x="7623110" y="5234473"/>
            <a:ext cx="1259633" cy="150885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4F01C65-EA53-4FFA-BF98-F0E6E7978C7A}"/>
              </a:ext>
            </a:extLst>
          </p:cNvPr>
          <p:cNvCxnSpPr/>
          <p:nvPr/>
        </p:nvCxnSpPr>
        <p:spPr>
          <a:xfrm>
            <a:off x="7623110" y="5757693"/>
            <a:ext cx="12596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9E3F9AC-69B8-48C7-92DC-A40A4D5EBB27}"/>
              </a:ext>
            </a:extLst>
          </p:cNvPr>
          <p:cNvCxnSpPr/>
          <p:nvPr/>
        </p:nvCxnSpPr>
        <p:spPr>
          <a:xfrm>
            <a:off x="7623110" y="6292648"/>
            <a:ext cx="12596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rescue Icon 2568410">
            <a:extLst>
              <a:ext uri="{FF2B5EF4-FFF2-40B4-BE49-F238E27FC236}">
                <a16:creationId xmlns:a16="http://schemas.microsoft.com/office/drawing/2014/main" id="{FC08BF24-E6B1-43F3-A6E4-19532B1DACD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127" y="1004503"/>
            <a:ext cx="632460" cy="6324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0000000-0008-0000-0700-00005200000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541" y="6100366"/>
            <a:ext cx="762738" cy="775148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00000000-0008-0000-0700-00005B00000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455" y="6100366"/>
            <a:ext cx="762738" cy="775148"/>
          </a:xfrm>
          <a:prstGeom prst="rect">
            <a:avLst/>
          </a:prstGeom>
        </p:spPr>
      </p:pic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0E394C5-D13B-4265-8935-4EF6243D2E35}"/>
              </a:ext>
            </a:extLst>
          </p:cNvPr>
          <p:cNvCxnSpPr/>
          <p:nvPr/>
        </p:nvCxnSpPr>
        <p:spPr>
          <a:xfrm flipH="1">
            <a:off x="8252926" y="5234473"/>
            <a:ext cx="1" cy="1058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0313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A787551-640A-4202-A12F-B9C78786BFDD}"/>
              </a:ext>
            </a:extLst>
          </p:cNvPr>
          <p:cNvSpPr/>
          <p:nvPr/>
        </p:nvSpPr>
        <p:spPr>
          <a:xfrm>
            <a:off x="460032" y="3875003"/>
            <a:ext cx="5473170" cy="12057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D4524-11A8-45F6-AC6A-4C2827CDD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147" y="2311370"/>
            <a:ext cx="7613779" cy="3857901"/>
          </a:xfrm>
        </p:spPr>
        <p:txBody>
          <a:bodyPr>
            <a:normAutofit/>
          </a:bodyPr>
          <a:lstStyle/>
          <a:p>
            <a:r>
              <a:rPr lang="en-GB" dirty="0"/>
              <a:t>Let’s remind ourselves of our model. In the poem Ogden Nash shows the reader how each ‘brave’ character reacts to the intruder.</a:t>
            </a:r>
          </a:p>
          <a:p>
            <a:r>
              <a:rPr lang="en-GB" dirty="0"/>
              <a:t>He doesn’t say they are scared, but from their reactions we know they are.  </a:t>
            </a:r>
          </a:p>
          <a:p>
            <a:pPr marL="0" lvl="0" indent="0"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Belinda paled, and she cried Help! Help! </a:t>
            </a:r>
            <a:br>
              <a:rPr lang="en-US" altLang="en-US" sz="1600" dirty="0">
                <a:solidFill>
                  <a:schemeClr val="tx1"/>
                </a:solidFill>
              </a:rPr>
            </a:br>
            <a:r>
              <a:rPr lang="en-US" altLang="en-US" sz="1600" dirty="0">
                <a:solidFill>
                  <a:schemeClr val="tx1"/>
                </a:solidFill>
              </a:rPr>
              <a:t>But Mustard fled with a terrified yelp, </a:t>
            </a:r>
            <a:br>
              <a:rPr lang="en-US" altLang="en-US" sz="1600" dirty="0">
                <a:solidFill>
                  <a:schemeClr val="tx1"/>
                </a:solidFill>
              </a:rPr>
            </a:br>
            <a:r>
              <a:rPr lang="en-US" altLang="en-US" sz="1600" dirty="0">
                <a:solidFill>
                  <a:schemeClr val="tx1"/>
                </a:solidFill>
              </a:rPr>
              <a:t>Ink trickled down to the bottom of the household, </a:t>
            </a:r>
            <a:br>
              <a:rPr lang="en-US" altLang="en-US" sz="1600" dirty="0">
                <a:solidFill>
                  <a:schemeClr val="tx1"/>
                </a:solidFill>
              </a:rPr>
            </a:br>
            <a:r>
              <a:rPr lang="en-US" altLang="en-US" sz="1600" dirty="0">
                <a:solidFill>
                  <a:schemeClr val="tx1"/>
                </a:solidFill>
              </a:rPr>
              <a:t>And little mouse Blink strategically </a:t>
            </a:r>
            <a:r>
              <a:rPr lang="en-US" altLang="en-US" sz="1600" dirty="0" err="1">
                <a:solidFill>
                  <a:schemeClr val="tx1"/>
                </a:solidFill>
              </a:rPr>
              <a:t>mouseholed</a:t>
            </a:r>
            <a:r>
              <a:rPr lang="en-US" altLang="en-US" sz="1600" dirty="0">
                <a:solidFill>
                  <a:schemeClr val="tx1"/>
                </a:solidFill>
              </a:rPr>
              <a:t>. </a:t>
            </a:r>
          </a:p>
          <a:p>
            <a:pPr marL="0" lvl="0" indent="0">
              <a:buNone/>
            </a:pPr>
            <a:endParaRPr lang="en-US" sz="1600" dirty="0"/>
          </a:p>
          <a:p>
            <a:pPr marL="0" lvl="0" indent="0">
              <a:buNone/>
            </a:pPr>
            <a:r>
              <a:rPr lang="en-GB" dirty="0"/>
              <a:t>This technique is called ‘show, not tell’. 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A2F2D7-4795-4F77-9330-659A0D546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Showing true colours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F968E34-35CA-4316-944A-46170CD0468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193" y="6169272"/>
            <a:ext cx="646742" cy="61726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75865BF-724F-4627-A604-B76922F6CE5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266" y="6220106"/>
            <a:ext cx="570126" cy="61726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64A2814-4CA9-4E65-B452-B84E354387B4}"/>
              </a:ext>
            </a:extLst>
          </p:cNvPr>
          <p:cNvSpPr txBox="1"/>
          <p:nvPr/>
        </p:nvSpPr>
        <p:spPr>
          <a:xfrm>
            <a:off x="4282158" y="6276091"/>
            <a:ext cx="1959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/>
              <a:t>Deepen the moment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4FF74A-EE3C-42D0-9A88-F7007B53CA25}"/>
              </a:ext>
            </a:extLst>
          </p:cNvPr>
          <p:cNvSpPr/>
          <p:nvPr/>
        </p:nvSpPr>
        <p:spPr>
          <a:xfrm>
            <a:off x="7623110" y="5234473"/>
            <a:ext cx="1259633" cy="150885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C5E0ECD-01F5-4ED8-83FC-F7E69D27D5B3}"/>
              </a:ext>
            </a:extLst>
          </p:cNvPr>
          <p:cNvCxnSpPr/>
          <p:nvPr/>
        </p:nvCxnSpPr>
        <p:spPr>
          <a:xfrm>
            <a:off x="7623110" y="5757693"/>
            <a:ext cx="12596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33DA2FE-6C6E-4A13-8995-D5FBFC12F4B9}"/>
              </a:ext>
            </a:extLst>
          </p:cNvPr>
          <p:cNvCxnSpPr/>
          <p:nvPr/>
        </p:nvCxnSpPr>
        <p:spPr>
          <a:xfrm>
            <a:off x="7623110" y="6292648"/>
            <a:ext cx="12596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F00C493F-CBB3-4659-881C-8CD2E205BF09}"/>
              </a:ext>
            </a:extLst>
          </p:cNvPr>
          <p:cNvSpPr txBox="1"/>
          <p:nvPr/>
        </p:nvSpPr>
        <p:spPr>
          <a:xfrm>
            <a:off x="8049486" y="5346116"/>
            <a:ext cx="382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82146BA-2E9A-4640-BFD6-3F4679301871}"/>
              </a:ext>
            </a:extLst>
          </p:cNvPr>
          <p:cNvCxnSpPr/>
          <p:nvPr/>
        </p:nvCxnSpPr>
        <p:spPr>
          <a:xfrm>
            <a:off x="8024327" y="5757693"/>
            <a:ext cx="0" cy="5349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F25F7D6-4A97-477A-9A02-26342C3292B7}"/>
              </a:ext>
            </a:extLst>
          </p:cNvPr>
          <p:cNvCxnSpPr/>
          <p:nvPr/>
        </p:nvCxnSpPr>
        <p:spPr>
          <a:xfrm>
            <a:off x="8484637" y="5757693"/>
            <a:ext cx="0" cy="5349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8AF7F849-1BFD-416A-AF15-D2E7458CE559}"/>
              </a:ext>
            </a:extLst>
          </p:cNvPr>
          <p:cNvSpPr/>
          <p:nvPr/>
        </p:nvSpPr>
        <p:spPr>
          <a:xfrm>
            <a:off x="7623110" y="5234473"/>
            <a:ext cx="1259633" cy="150885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62E76C2-9886-456E-9AE0-F25ABBB7252F}"/>
              </a:ext>
            </a:extLst>
          </p:cNvPr>
          <p:cNvCxnSpPr/>
          <p:nvPr/>
        </p:nvCxnSpPr>
        <p:spPr>
          <a:xfrm>
            <a:off x="7623110" y="5757693"/>
            <a:ext cx="12596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674641E-DEFF-4CCF-8527-B3022BDFB350}"/>
              </a:ext>
            </a:extLst>
          </p:cNvPr>
          <p:cNvCxnSpPr/>
          <p:nvPr/>
        </p:nvCxnSpPr>
        <p:spPr>
          <a:xfrm>
            <a:off x="7623110" y="6292648"/>
            <a:ext cx="12596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rescue Icon 2568410">
            <a:extLst>
              <a:ext uri="{FF2B5EF4-FFF2-40B4-BE49-F238E27FC236}">
                <a16:creationId xmlns:a16="http://schemas.microsoft.com/office/drawing/2014/main" id="{294ACC42-BC76-47F6-9544-6070B8A8FCEB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127" y="1004503"/>
            <a:ext cx="632460" cy="6324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B222B24C-B3A6-456A-A699-8D09C21E0CA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541" y="6100366"/>
            <a:ext cx="762738" cy="775148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389674C5-0718-463C-AC99-659D43155043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455" y="6100366"/>
            <a:ext cx="762738" cy="775148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4850232-3FBA-4A7F-96B2-41C97F9D7CFC}"/>
              </a:ext>
            </a:extLst>
          </p:cNvPr>
          <p:cNvCxnSpPr>
            <a:stCxn id="31" idx="0"/>
          </p:cNvCxnSpPr>
          <p:nvPr/>
        </p:nvCxnSpPr>
        <p:spPr>
          <a:xfrm flipH="1">
            <a:off x="8252926" y="5234473"/>
            <a:ext cx="1" cy="1058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0519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4B474-951E-4C7B-8C6F-AF98016D5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Showing true colours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4A005-7102-42A1-B449-80E2A33A6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do you do when you get scared? 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https://www.youtubekids.com/watch?v=_-E-QDkbdE8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What do animals do when they are scared?</a:t>
            </a:r>
          </a:p>
          <a:p>
            <a:r>
              <a:rPr lang="en-GB" dirty="0"/>
              <a:t>Watch a few minutes of this video </a:t>
            </a:r>
            <a:r>
              <a:rPr lang="en-GB" dirty="0">
                <a:hlinkClick r:id="rId3"/>
              </a:rPr>
              <a:t>https://www.youtubekids.com/watch?v=GiJ3vdXWh88</a:t>
            </a:r>
            <a:endParaRPr lang="en-GB" dirty="0"/>
          </a:p>
          <a:p>
            <a:r>
              <a:rPr lang="en-GB" dirty="0"/>
              <a:t>Pay good attention to what your body is doing and what the animals are doing while you are watching.</a:t>
            </a:r>
          </a:p>
        </p:txBody>
      </p:sp>
      <p:pic>
        <p:nvPicPr>
          <p:cNvPr id="4" name="Picture 3" descr="rescue Icon 2568410">
            <a:extLst>
              <a:ext uri="{FF2B5EF4-FFF2-40B4-BE49-F238E27FC236}">
                <a16:creationId xmlns:a16="http://schemas.microsoft.com/office/drawing/2014/main" id="{4E45BB19-B05B-4A1B-8941-20B1779AA6E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127" y="1004503"/>
            <a:ext cx="632460" cy="6324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9101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D4524-11A8-45F6-AC6A-4C2827CDD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147" y="2311370"/>
            <a:ext cx="7613779" cy="3857901"/>
          </a:xfrm>
        </p:spPr>
        <p:txBody>
          <a:bodyPr>
            <a:normAutofit/>
          </a:bodyPr>
          <a:lstStyle/>
          <a:p>
            <a:r>
              <a:rPr lang="en-GB" dirty="0"/>
              <a:t>Write the name of each ‘brave’ character from your poem at the top of the first four boxes and underline.</a:t>
            </a:r>
          </a:p>
          <a:p>
            <a:r>
              <a:rPr lang="en-GB" dirty="0"/>
              <a:t>Look at my example.</a:t>
            </a:r>
          </a:p>
          <a:p>
            <a:r>
              <a:rPr lang="en-GB" dirty="0"/>
              <a:t>I have also put the </a:t>
            </a:r>
            <a:br>
              <a:rPr lang="en-GB" dirty="0"/>
            </a:br>
            <a:r>
              <a:rPr lang="en-GB" dirty="0"/>
              <a:t>animals in brackets.</a:t>
            </a:r>
          </a:p>
          <a:p>
            <a:pPr marL="0" lvl="0" indent="0">
              <a:buNone/>
            </a:pPr>
            <a:endParaRPr lang="en-US" altLang="en-US" sz="160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en-GB" dirty="0"/>
              <a:t>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A2F2D7-4795-4F77-9330-659A0D546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Showing true colours</a:t>
            </a:r>
          </a:p>
        </p:txBody>
      </p:sp>
      <p:pic>
        <p:nvPicPr>
          <p:cNvPr id="22" name="Picture 21" descr="rescue Icon 2568410">
            <a:extLst>
              <a:ext uri="{FF2B5EF4-FFF2-40B4-BE49-F238E27FC236}">
                <a16:creationId xmlns:a16="http://schemas.microsoft.com/office/drawing/2014/main" id="{294ACC42-BC76-47F6-9544-6070B8A8FCE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127" y="1004503"/>
            <a:ext cx="632460" cy="6324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D7A5BBB9-1AD4-4035-903A-5D25F8645828}"/>
              </a:ext>
            </a:extLst>
          </p:cNvPr>
          <p:cNvGrpSpPr/>
          <p:nvPr/>
        </p:nvGrpSpPr>
        <p:grpSpPr>
          <a:xfrm>
            <a:off x="3648270" y="3217341"/>
            <a:ext cx="2697603" cy="3282832"/>
            <a:chOff x="7361853" y="4917233"/>
            <a:chExt cx="1520891" cy="1826093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D4FF74A-EE3C-42D0-9A88-F7007B53CA25}"/>
                </a:ext>
              </a:extLst>
            </p:cNvPr>
            <p:cNvSpPr/>
            <p:nvPr/>
          </p:nvSpPr>
          <p:spPr>
            <a:xfrm>
              <a:off x="7361854" y="4917233"/>
              <a:ext cx="1520890" cy="182609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C5E0ECD-01F5-4ED8-83FC-F7E69D27D5B3}"/>
                </a:ext>
              </a:extLst>
            </p:cNvPr>
            <p:cNvCxnSpPr>
              <a:cxnSpLocks/>
            </p:cNvCxnSpPr>
            <p:nvPr/>
          </p:nvCxnSpPr>
          <p:spPr>
            <a:xfrm>
              <a:off x="7361853" y="5757693"/>
              <a:ext cx="152089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33DA2FE-6C6E-4A13-8995-D5FBFC12F4B9}"/>
                </a:ext>
              </a:extLst>
            </p:cNvPr>
            <p:cNvCxnSpPr>
              <a:cxnSpLocks/>
            </p:cNvCxnSpPr>
            <p:nvPr/>
          </p:nvCxnSpPr>
          <p:spPr>
            <a:xfrm>
              <a:off x="7361853" y="6292648"/>
              <a:ext cx="152089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00C493F-CBB3-4659-881C-8CD2E205BF09}"/>
                </a:ext>
              </a:extLst>
            </p:cNvPr>
            <p:cNvSpPr txBox="1"/>
            <p:nvPr/>
          </p:nvSpPr>
          <p:spPr>
            <a:xfrm>
              <a:off x="7970142" y="5268463"/>
              <a:ext cx="461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1.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82146BA-2E9A-4640-BFD6-3F4679301871}"/>
                </a:ext>
              </a:extLst>
            </p:cNvPr>
            <p:cNvCxnSpPr>
              <a:cxnSpLocks/>
            </p:cNvCxnSpPr>
            <p:nvPr/>
          </p:nvCxnSpPr>
          <p:spPr>
            <a:xfrm>
              <a:off x="8024327" y="5645217"/>
              <a:ext cx="0" cy="6474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F25F7D6-4A97-477A-9A02-26342C3292B7}"/>
                </a:ext>
              </a:extLst>
            </p:cNvPr>
            <p:cNvCxnSpPr>
              <a:cxnSpLocks/>
            </p:cNvCxnSpPr>
            <p:nvPr/>
          </p:nvCxnSpPr>
          <p:spPr>
            <a:xfrm>
              <a:off x="8484637" y="5645217"/>
              <a:ext cx="0" cy="6474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8AF7F849-1BFD-416A-AF15-D2E7458CE559}"/>
                </a:ext>
              </a:extLst>
            </p:cNvPr>
            <p:cNvSpPr/>
            <p:nvPr/>
          </p:nvSpPr>
          <p:spPr>
            <a:xfrm>
              <a:off x="7361854" y="4917233"/>
              <a:ext cx="1520890" cy="182609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62E76C2-9886-456E-9AE0-F25ABBB7252F}"/>
                </a:ext>
              </a:extLst>
            </p:cNvPr>
            <p:cNvCxnSpPr>
              <a:cxnSpLocks/>
            </p:cNvCxnSpPr>
            <p:nvPr/>
          </p:nvCxnSpPr>
          <p:spPr>
            <a:xfrm>
              <a:off x="7361853" y="5572478"/>
              <a:ext cx="152089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674641E-DEFF-4CCF-8527-B3022BDFB350}"/>
                </a:ext>
              </a:extLst>
            </p:cNvPr>
            <p:cNvCxnSpPr>
              <a:cxnSpLocks/>
            </p:cNvCxnSpPr>
            <p:nvPr/>
          </p:nvCxnSpPr>
          <p:spPr>
            <a:xfrm>
              <a:off x="7361853" y="6218000"/>
              <a:ext cx="152089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04850232-3FBA-4A7F-96B2-41C97F9D7CFC}"/>
                </a:ext>
              </a:extLst>
            </p:cNvPr>
            <p:cNvCxnSpPr>
              <a:cxnSpLocks/>
              <a:stCxn id="31" idx="0"/>
            </p:cNvCxnSpPr>
            <p:nvPr/>
          </p:nvCxnSpPr>
          <p:spPr>
            <a:xfrm>
              <a:off x="8122299" y="4917233"/>
              <a:ext cx="0" cy="13007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61EB06B1-C777-4FD3-BB7E-11698CCA63AE}"/>
              </a:ext>
            </a:extLst>
          </p:cNvPr>
          <p:cNvSpPr txBox="1"/>
          <p:nvPr/>
        </p:nvSpPr>
        <p:spPr>
          <a:xfrm>
            <a:off x="3648270" y="3217341"/>
            <a:ext cx="134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/>
              <a:t>Darcy</a:t>
            </a:r>
            <a:r>
              <a:rPr lang="en-GB" sz="1600" dirty="0"/>
              <a:t> (girl)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5E32C4D-4136-420E-A7BE-C1B93949DD50}"/>
              </a:ext>
            </a:extLst>
          </p:cNvPr>
          <p:cNvSpPr txBox="1"/>
          <p:nvPr/>
        </p:nvSpPr>
        <p:spPr>
          <a:xfrm>
            <a:off x="5032521" y="3203582"/>
            <a:ext cx="134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/>
              <a:t>Brit</a:t>
            </a:r>
            <a:r>
              <a:rPr lang="en-GB" sz="1600" dirty="0"/>
              <a:t> (crab)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695DC23-96C0-4ECB-89F3-A8CCA7530506}"/>
              </a:ext>
            </a:extLst>
          </p:cNvPr>
          <p:cNvSpPr txBox="1"/>
          <p:nvPr/>
        </p:nvSpPr>
        <p:spPr>
          <a:xfrm>
            <a:off x="3648270" y="4433535"/>
            <a:ext cx="134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/>
              <a:t>Kid</a:t>
            </a:r>
            <a:r>
              <a:rPr lang="en-GB" sz="1600" dirty="0"/>
              <a:t> (goat)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25C0919-43A1-4D86-BB98-CB5116349A47}"/>
              </a:ext>
            </a:extLst>
          </p:cNvPr>
          <p:cNvSpPr txBox="1"/>
          <p:nvPr/>
        </p:nvSpPr>
        <p:spPr>
          <a:xfrm>
            <a:off x="4997070" y="4433535"/>
            <a:ext cx="16756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/>
              <a:t>Monty</a:t>
            </a:r>
            <a:r>
              <a:rPr lang="en-GB" sz="1600" dirty="0"/>
              <a:t> (rabbit)</a:t>
            </a:r>
          </a:p>
        </p:txBody>
      </p:sp>
    </p:spTree>
    <p:extLst>
      <p:ext uri="{BB962C8B-B14F-4D97-AF65-F5344CB8AC3E}">
        <p14:creationId xmlns:p14="http://schemas.microsoft.com/office/powerpoint/2010/main" val="549316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D4524-11A8-45F6-AC6A-4C2827CDD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147" y="2311370"/>
            <a:ext cx="7613779" cy="3857901"/>
          </a:xfrm>
        </p:spPr>
        <p:txBody>
          <a:bodyPr>
            <a:normAutofit/>
          </a:bodyPr>
          <a:lstStyle/>
          <a:p>
            <a:r>
              <a:rPr lang="en-GB" dirty="0"/>
              <a:t>Write in each box how you think each character may show their flight instinct.</a:t>
            </a:r>
          </a:p>
          <a:p>
            <a:pPr marL="0" lvl="0" indent="0">
              <a:buNone/>
            </a:pPr>
            <a:endParaRPr lang="en-US" altLang="en-US" sz="160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en-GB" dirty="0"/>
              <a:t>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A2F2D7-4795-4F77-9330-659A0D546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Showing true colours</a:t>
            </a:r>
          </a:p>
        </p:txBody>
      </p:sp>
      <p:pic>
        <p:nvPicPr>
          <p:cNvPr id="22" name="Picture 21" descr="rescue Icon 2568410">
            <a:extLst>
              <a:ext uri="{FF2B5EF4-FFF2-40B4-BE49-F238E27FC236}">
                <a16:creationId xmlns:a16="http://schemas.microsoft.com/office/drawing/2014/main" id="{294ACC42-BC76-47F6-9544-6070B8A8FCE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127" y="1004503"/>
            <a:ext cx="632460" cy="6324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D7A5BBB9-1AD4-4035-903A-5D25F8645828}"/>
              </a:ext>
            </a:extLst>
          </p:cNvPr>
          <p:cNvGrpSpPr/>
          <p:nvPr/>
        </p:nvGrpSpPr>
        <p:grpSpPr>
          <a:xfrm>
            <a:off x="6057306" y="2886439"/>
            <a:ext cx="2697603" cy="3282832"/>
            <a:chOff x="7361853" y="4917233"/>
            <a:chExt cx="1520891" cy="1826093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D4FF74A-EE3C-42D0-9A88-F7007B53CA25}"/>
                </a:ext>
              </a:extLst>
            </p:cNvPr>
            <p:cNvSpPr/>
            <p:nvPr/>
          </p:nvSpPr>
          <p:spPr>
            <a:xfrm>
              <a:off x="7361854" y="4917233"/>
              <a:ext cx="1520890" cy="182609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C5E0ECD-01F5-4ED8-83FC-F7E69D27D5B3}"/>
                </a:ext>
              </a:extLst>
            </p:cNvPr>
            <p:cNvCxnSpPr>
              <a:cxnSpLocks/>
            </p:cNvCxnSpPr>
            <p:nvPr/>
          </p:nvCxnSpPr>
          <p:spPr>
            <a:xfrm>
              <a:off x="7361853" y="5757693"/>
              <a:ext cx="152089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33DA2FE-6C6E-4A13-8995-D5FBFC12F4B9}"/>
                </a:ext>
              </a:extLst>
            </p:cNvPr>
            <p:cNvCxnSpPr>
              <a:cxnSpLocks/>
            </p:cNvCxnSpPr>
            <p:nvPr/>
          </p:nvCxnSpPr>
          <p:spPr>
            <a:xfrm>
              <a:off x="7361853" y="6292648"/>
              <a:ext cx="152089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00C493F-CBB3-4659-881C-8CD2E205BF09}"/>
                </a:ext>
              </a:extLst>
            </p:cNvPr>
            <p:cNvSpPr txBox="1"/>
            <p:nvPr/>
          </p:nvSpPr>
          <p:spPr>
            <a:xfrm>
              <a:off x="7970142" y="5268463"/>
              <a:ext cx="461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1.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82146BA-2E9A-4640-BFD6-3F4679301871}"/>
                </a:ext>
              </a:extLst>
            </p:cNvPr>
            <p:cNvCxnSpPr>
              <a:cxnSpLocks/>
            </p:cNvCxnSpPr>
            <p:nvPr/>
          </p:nvCxnSpPr>
          <p:spPr>
            <a:xfrm>
              <a:off x="8024327" y="5645217"/>
              <a:ext cx="0" cy="6474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F25F7D6-4A97-477A-9A02-26342C3292B7}"/>
                </a:ext>
              </a:extLst>
            </p:cNvPr>
            <p:cNvCxnSpPr>
              <a:cxnSpLocks/>
            </p:cNvCxnSpPr>
            <p:nvPr/>
          </p:nvCxnSpPr>
          <p:spPr>
            <a:xfrm>
              <a:off x="8484637" y="5645217"/>
              <a:ext cx="0" cy="6474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8AF7F849-1BFD-416A-AF15-D2E7458CE559}"/>
                </a:ext>
              </a:extLst>
            </p:cNvPr>
            <p:cNvSpPr/>
            <p:nvPr/>
          </p:nvSpPr>
          <p:spPr>
            <a:xfrm>
              <a:off x="7361854" y="4917233"/>
              <a:ext cx="1520890" cy="182609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62E76C2-9886-456E-9AE0-F25ABBB7252F}"/>
                </a:ext>
              </a:extLst>
            </p:cNvPr>
            <p:cNvCxnSpPr>
              <a:cxnSpLocks/>
            </p:cNvCxnSpPr>
            <p:nvPr/>
          </p:nvCxnSpPr>
          <p:spPr>
            <a:xfrm>
              <a:off x="7361853" y="5572478"/>
              <a:ext cx="152089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674641E-DEFF-4CCF-8527-B3022BDFB350}"/>
                </a:ext>
              </a:extLst>
            </p:cNvPr>
            <p:cNvCxnSpPr>
              <a:cxnSpLocks/>
            </p:cNvCxnSpPr>
            <p:nvPr/>
          </p:nvCxnSpPr>
          <p:spPr>
            <a:xfrm>
              <a:off x="7361853" y="6218000"/>
              <a:ext cx="152089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04850232-3FBA-4A7F-96B2-41C97F9D7CFC}"/>
                </a:ext>
              </a:extLst>
            </p:cNvPr>
            <p:cNvCxnSpPr>
              <a:cxnSpLocks/>
              <a:stCxn id="31" idx="0"/>
            </p:cNvCxnSpPr>
            <p:nvPr/>
          </p:nvCxnSpPr>
          <p:spPr>
            <a:xfrm>
              <a:off x="8122299" y="4917233"/>
              <a:ext cx="0" cy="13007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61EB06B1-C777-4FD3-BB7E-11698CCA63AE}"/>
              </a:ext>
            </a:extLst>
          </p:cNvPr>
          <p:cNvSpPr txBox="1"/>
          <p:nvPr/>
        </p:nvSpPr>
        <p:spPr>
          <a:xfrm>
            <a:off x="6057306" y="2886439"/>
            <a:ext cx="134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/>
              <a:t>Darcy</a:t>
            </a:r>
            <a:r>
              <a:rPr lang="en-GB" sz="1600" dirty="0"/>
              <a:t> (girl)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5E32C4D-4136-420E-A7BE-C1B93949DD50}"/>
              </a:ext>
            </a:extLst>
          </p:cNvPr>
          <p:cNvSpPr txBox="1"/>
          <p:nvPr/>
        </p:nvSpPr>
        <p:spPr>
          <a:xfrm>
            <a:off x="7441557" y="2872680"/>
            <a:ext cx="134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/>
              <a:t>Brit</a:t>
            </a:r>
            <a:r>
              <a:rPr lang="en-GB" sz="1600" dirty="0"/>
              <a:t> (crab)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695DC23-96C0-4ECB-89F3-A8CCA7530506}"/>
              </a:ext>
            </a:extLst>
          </p:cNvPr>
          <p:cNvSpPr txBox="1"/>
          <p:nvPr/>
        </p:nvSpPr>
        <p:spPr>
          <a:xfrm>
            <a:off x="6057306" y="4102633"/>
            <a:ext cx="134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/>
              <a:t>Kid</a:t>
            </a:r>
            <a:r>
              <a:rPr lang="en-GB" sz="1600" dirty="0"/>
              <a:t> (goat)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25C0919-43A1-4D86-BB98-CB5116349A47}"/>
              </a:ext>
            </a:extLst>
          </p:cNvPr>
          <p:cNvSpPr txBox="1"/>
          <p:nvPr/>
        </p:nvSpPr>
        <p:spPr>
          <a:xfrm>
            <a:off x="7406106" y="4102633"/>
            <a:ext cx="16756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/>
              <a:t>Monty</a:t>
            </a:r>
            <a:r>
              <a:rPr lang="en-GB" sz="1600" dirty="0"/>
              <a:t> (rabbit)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BE72B02-0AE0-440D-9965-933A3FBE335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544" y="6121884"/>
            <a:ext cx="646742" cy="61726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59580DAB-2385-4ABC-A02E-914B7DD37F3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231" y="6210861"/>
            <a:ext cx="570126" cy="61726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69B1A6FB-C5C5-4C9B-9D72-0A8F42249041}"/>
              </a:ext>
            </a:extLst>
          </p:cNvPr>
          <p:cNvSpPr txBox="1"/>
          <p:nvPr/>
        </p:nvSpPr>
        <p:spPr>
          <a:xfrm>
            <a:off x="3316509" y="6228703"/>
            <a:ext cx="1959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/>
              <a:t>Deepen the moment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FE16FD70-4DE0-4C75-AA14-A18341E965A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892" y="6052978"/>
            <a:ext cx="762738" cy="775148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63D6834D-2FED-4289-A71D-14551245F25C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806" y="6052978"/>
            <a:ext cx="762738" cy="775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821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D4524-11A8-45F6-AC6A-4C2827CDD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147" y="2311370"/>
            <a:ext cx="7613779" cy="38579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Here are some of my ideas:</a:t>
            </a:r>
          </a:p>
          <a:p>
            <a:r>
              <a:rPr lang="en-GB" dirty="0"/>
              <a:t>The girl: flinch, </a:t>
            </a:r>
            <a:r>
              <a:rPr lang="en-GB" dirty="0" err="1"/>
              <a:t>shreek</a:t>
            </a:r>
            <a:r>
              <a:rPr lang="en-GB" dirty="0"/>
              <a:t>, yell, step back, hold breath, heart pounding, cry</a:t>
            </a:r>
          </a:p>
          <a:p>
            <a:r>
              <a:rPr lang="en-GB" dirty="0"/>
              <a:t>The crab: tremble, burrow in the sand, scuttle behind a rock, </a:t>
            </a:r>
          </a:p>
          <a:p>
            <a:r>
              <a:rPr lang="en-GB" dirty="0"/>
              <a:t>The goat: run off, faint, legs in the air, jump</a:t>
            </a:r>
          </a:p>
          <a:p>
            <a:r>
              <a:rPr lang="en-GB" dirty="0"/>
              <a:t>The rabbit: wide eyes, ears flat, frozen, hiding, cringe, arch back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A2F2D7-4795-4F77-9330-659A0D546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Showing true colours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F968E34-35CA-4316-944A-46170CD0468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193" y="6169272"/>
            <a:ext cx="646742" cy="61726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75865BF-724F-4627-A604-B76922F6CE5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266" y="6220106"/>
            <a:ext cx="570126" cy="61726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64A2814-4CA9-4E65-B452-B84E354387B4}"/>
              </a:ext>
            </a:extLst>
          </p:cNvPr>
          <p:cNvSpPr txBox="1"/>
          <p:nvPr/>
        </p:nvSpPr>
        <p:spPr>
          <a:xfrm>
            <a:off x="4282158" y="6276091"/>
            <a:ext cx="1959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/>
              <a:t>Deepen the moment</a:t>
            </a:r>
          </a:p>
        </p:txBody>
      </p:sp>
      <p:pic>
        <p:nvPicPr>
          <p:cNvPr id="21" name="Picture 20" descr="rescue Icon 2568410">
            <a:extLst>
              <a:ext uri="{FF2B5EF4-FFF2-40B4-BE49-F238E27FC236}">
                <a16:creationId xmlns:a16="http://schemas.microsoft.com/office/drawing/2014/main" id="{F072EF2E-3A1A-4A54-8D67-4C3A9CB1E168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127" y="1004503"/>
            <a:ext cx="632460" cy="6324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413EC6D-8C0B-4100-A8BE-9BA56E21F9DE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541" y="6100366"/>
            <a:ext cx="762738" cy="775148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718F070-3264-45BC-B14D-6CA6C8B77EC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455" y="6100366"/>
            <a:ext cx="762738" cy="775148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92E78810-8F9D-45A6-8F0B-E127C53513B2}"/>
              </a:ext>
            </a:extLst>
          </p:cNvPr>
          <p:cNvSpPr/>
          <p:nvPr/>
        </p:nvSpPr>
        <p:spPr>
          <a:xfrm>
            <a:off x="7623110" y="5234473"/>
            <a:ext cx="1259633" cy="150885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2BA2732-0F5E-4199-9080-9CC18DC15B07}"/>
              </a:ext>
            </a:extLst>
          </p:cNvPr>
          <p:cNvCxnSpPr/>
          <p:nvPr/>
        </p:nvCxnSpPr>
        <p:spPr>
          <a:xfrm>
            <a:off x="7623110" y="5757693"/>
            <a:ext cx="12596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DC99148-59AE-423B-A08D-960797E6DA5E}"/>
              </a:ext>
            </a:extLst>
          </p:cNvPr>
          <p:cNvCxnSpPr/>
          <p:nvPr/>
        </p:nvCxnSpPr>
        <p:spPr>
          <a:xfrm>
            <a:off x="7623110" y="6292648"/>
            <a:ext cx="12596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B3A14FC0-07FC-4BDB-8BCF-800B044A2111}"/>
              </a:ext>
            </a:extLst>
          </p:cNvPr>
          <p:cNvSpPr txBox="1"/>
          <p:nvPr/>
        </p:nvSpPr>
        <p:spPr>
          <a:xfrm>
            <a:off x="8049486" y="5346116"/>
            <a:ext cx="382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ECA7E14-66D2-438E-A2A8-7AE8C54F69C4}"/>
              </a:ext>
            </a:extLst>
          </p:cNvPr>
          <p:cNvCxnSpPr/>
          <p:nvPr/>
        </p:nvCxnSpPr>
        <p:spPr>
          <a:xfrm>
            <a:off x="8024327" y="5757693"/>
            <a:ext cx="0" cy="5349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E67CC97-76C2-4A1D-9982-5EBB9E4B0C95}"/>
              </a:ext>
            </a:extLst>
          </p:cNvPr>
          <p:cNvCxnSpPr/>
          <p:nvPr/>
        </p:nvCxnSpPr>
        <p:spPr>
          <a:xfrm>
            <a:off x="8484637" y="5757693"/>
            <a:ext cx="0" cy="5349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179034A8-0168-442C-B499-4C2D297A629E}"/>
              </a:ext>
            </a:extLst>
          </p:cNvPr>
          <p:cNvSpPr/>
          <p:nvPr/>
        </p:nvSpPr>
        <p:spPr>
          <a:xfrm>
            <a:off x="7623110" y="5234473"/>
            <a:ext cx="1259633" cy="150885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879AB6A-5AF5-4D31-B1C7-4D209279C0D8}"/>
              </a:ext>
            </a:extLst>
          </p:cNvPr>
          <p:cNvCxnSpPr/>
          <p:nvPr/>
        </p:nvCxnSpPr>
        <p:spPr>
          <a:xfrm>
            <a:off x="7623110" y="5757693"/>
            <a:ext cx="12596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90B08E0-93DC-4D84-A01F-E85FD253C054}"/>
              </a:ext>
            </a:extLst>
          </p:cNvPr>
          <p:cNvCxnSpPr/>
          <p:nvPr/>
        </p:nvCxnSpPr>
        <p:spPr>
          <a:xfrm>
            <a:off x="7623110" y="6292648"/>
            <a:ext cx="12596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430EE45-5544-416E-A595-E5A732101695}"/>
              </a:ext>
            </a:extLst>
          </p:cNvPr>
          <p:cNvCxnSpPr>
            <a:stCxn id="39" idx="0"/>
          </p:cNvCxnSpPr>
          <p:nvPr/>
        </p:nvCxnSpPr>
        <p:spPr>
          <a:xfrm flipH="1">
            <a:off x="8252926" y="5234473"/>
            <a:ext cx="1" cy="1058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EEE200D9-6B83-496C-BB6A-5AC73D5CA6D4}"/>
              </a:ext>
            </a:extLst>
          </p:cNvPr>
          <p:cNvSpPr txBox="1"/>
          <p:nvPr/>
        </p:nvSpPr>
        <p:spPr>
          <a:xfrm>
            <a:off x="7768651" y="5346116"/>
            <a:ext cx="382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5B6AABC-AFC9-472C-B2BC-929566320BAA}"/>
              </a:ext>
            </a:extLst>
          </p:cNvPr>
          <p:cNvSpPr txBox="1"/>
          <p:nvPr/>
        </p:nvSpPr>
        <p:spPr>
          <a:xfrm>
            <a:off x="8317882" y="5346116"/>
            <a:ext cx="382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5E1E589-D3C3-49E9-8A34-021260309C97}"/>
              </a:ext>
            </a:extLst>
          </p:cNvPr>
          <p:cNvSpPr txBox="1"/>
          <p:nvPr/>
        </p:nvSpPr>
        <p:spPr>
          <a:xfrm>
            <a:off x="7794949" y="5850774"/>
            <a:ext cx="382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41E8FF8-B6D8-47C0-82AB-3542D712BDCB}"/>
              </a:ext>
            </a:extLst>
          </p:cNvPr>
          <p:cNvSpPr txBox="1"/>
          <p:nvPr/>
        </p:nvSpPr>
        <p:spPr>
          <a:xfrm>
            <a:off x="8357117" y="5869336"/>
            <a:ext cx="382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4.</a:t>
            </a:r>
          </a:p>
        </p:txBody>
      </p:sp>
    </p:spTree>
    <p:extLst>
      <p:ext uri="{BB962C8B-B14F-4D97-AF65-F5344CB8AC3E}">
        <p14:creationId xmlns:p14="http://schemas.microsoft.com/office/powerpoint/2010/main" val="46789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D4524-11A8-45F6-AC6A-4C2827CDD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147" y="2311370"/>
            <a:ext cx="7613779" cy="3857901"/>
          </a:xfrm>
        </p:spPr>
        <p:txBody>
          <a:bodyPr>
            <a:normAutofit/>
          </a:bodyPr>
          <a:lstStyle/>
          <a:p>
            <a:r>
              <a:rPr lang="en-GB" dirty="0"/>
              <a:t>Now, I need you to think of some rhyming words. Maybe you already have a rhyming combination you can make, looking at the ideas in the first four boxes. I have already found flinch and cringe.</a:t>
            </a:r>
          </a:p>
          <a:p>
            <a:r>
              <a:rPr lang="en-GB" dirty="0"/>
              <a:t>Write the rhymes in the last box. </a:t>
            </a:r>
          </a:p>
          <a:p>
            <a:r>
              <a:rPr lang="en-GB" dirty="0"/>
              <a:t>You may need to do some thesaurus thinking to make the reactions rhyme.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A2F2D7-4795-4F77-9330-659A0D546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Showing true colours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F968E34-35CA-4316-944A-46170CD0468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193" y="6169272"/>
            <a:ext cx="646742" cy="61726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75865BF-724F-4627-A604-B76922F6CE5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266" y="6220106"/>
            <a:ext cx="570126" cy="61726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64A2814-4CA9-4E65-B452-B84E354387B4}"/>
              </a:ext>
            </a:extLst>
          </p:cNvPr>
          <p:cNvSpPr txBox="1"/>
          <p:nvPr/>
        </p:nvSpPr>
        <p:spPr>
          <a:xfrm>
            <a:off x="4282158" y="6276091"/>
            <a:ext cx="1959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/>
              <a:t>Deepen the moment</a:t>
            </a:r>
          </a:p>
        </p:txBody>
      </p:sp>
      <p:pic>
        <p:nvPicPr>
          <p:cNvPr id="21" name="Picture 20" descr="rescue Icon 2568410">
            <a:extLst>
              <a:ext uri="{FF2B5EF4-FFF2-40B4-BE49-F238E27FC236}">
                <a16:creationId xmlns:a16="http://schemas.microsoft.com/office/drawing/2014/main" id="{F072EF2E-3A1A-4A54-8D67-4C3A9CB1E168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127" y="1004503"/>
            <a:ext cx="632460" cy="6324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413EC6D-8C0B-4100-A8BE-9BA56E21F9DE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541" y="6100366"/>
            <a:ext cx="762738" cy="775148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718F070-3264-45BC-B14D-6CA6C8B77EC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455" y="6100366"/>
            <a:ext cx="762738" cy="775148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92E78810-8F9D-45A6-8F0B-E127C53513B2}"/>
              </a:ext>
            </a:extLst>
          </p:cNvPr>
          <p:cNvSpPr/>
          <p:nvPr/>
        </p:nvSpPr>
        <p:spPr>
          <a:xfrm>
            <a:off x="7623110" y="5234473"/>
            <a:ext cx="1259633" cy="150885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2BA2732-0F5E-4199-9080-9CC18DC15B07}"/>
              </a:ext>
            </a:extLst>
          </p:cNvPr>
          <p:cNvCxnSpPr/>
          <p:nvPr/>
        </p:nvCxnSpPr>
        <p:spPr>
          <a:xfrm>
            <a:off x="7623110" y="5757693"/>
            <a:ext cx="12596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DC99148-59AE-423B-A08D-960797E6DA5E}"/>
              </a:ext>
            </a:extLst>
          </p:cNvPr>
          <p:cNvCxnSpPr/>
          <p:nvPr/>
        </p:nvCxnSpPr>
        <p:spPr>
          <a:xfrm>
            <a:off x="7623110" y="6292648"/>
            <a:ext cx="12596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B3A14FC0-07FC-4BDB-8BCF-800B044A2111}"/>
              </a:ext>
            </a:extLst>
          </p:cNvPr>
          <p:cNvSpPr txBox="1"/>
          <p:nvPr/>
        </p:nvSpPr>
        <p:spPr>
          <a:xfrm>
            <a:off x="8049486" y="5346116"/>
            <a:ext cx="382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ECA7E14-66D2-438E-A2A8-7AE8C54F69C4}"/>
              </a:ext>
            </a:extLst>
          </p:cNvPr>
          <p:cNvCxnSpPr/>
          <p:nvPr/>
        </p:nvCxnSpPr>
        <p:spPr>
          <a:xfrm>
            <a:off x="8024327" y="5757693"/>
            <a:ext cx="0" cy="5349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E67CC97-76C2-4A1D-9982-5EBB9E4B0C95}"/>
              </a:ext>
            </a:extLst>
          </p:cNvPr>
          <p:cNvCxnSpPr/>
          <p:nvPr/>
        </p:nvCxnSpPr>
        <p:spPr>
          <a:xfrm>
            <a:off x="8484637" y="5757693"/>
            <a:ext cx="0" cy="5349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179034A8-0168-442C-B499-4C2D297A629E}"/>
              </a:ext>
            </a:extLst>
          </p:cNvPr>
          <p:cNvSpPr/>
          <p:nvPr/>
        </p:nvSpPr>
        <p:spPr>
          <a:xfrm>
            <a:off x="7623110" y="5234473"/>
            <a:ext cx="1259633" cy="150885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879AB6A-5AF5-4D31-B1C7-4D209279C0D8}"/>
              </a:ext>
            </a:extLst>
          </p:cNvPr>
          <p:cNvCxnSpPr/>
          <p:nvPr/>
        </p:nvCxnSpPr>
        <p:spPr>
          <a:xfrm>
            <a:off x="7623110" y="5757693"/>
            <a:ext cx="12596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90B08E0-93DC-4D84-A01F-E85FD253C054}"/>
              </a:ext>
            </a:extLst>
          </p:cNvPr>
          <p:cNvCxnSpPr/>
          <p:nvPr/>
        </p:nvCxnSpPr>
        <p:spPr>
          <a:xfrm>
            <a:off x="7623110" y="6292648"/>
            <a:ext cx="12596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430EE45-5544-416E-A595-E5A732101695}"/>
              </a:ext>
            </a:extLst>
          </p:cNvPr>
          <p:cNvCxnSpPr>
            <a:stCxn id="39" idx="0"/>
          </p:cNvCxnSpPr>
          <p:nvPr/>
        </p:nvCxnSpPr>
        <p:spPr>
          <a:xfrm flipH="1">
            <a:off x="8252926" y="5234473"/>
            <a:ext cx="1" cy="1058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941E8FF8-B6D8-47C0-82AB-3542D712BDCB}"/>
              </a:ext>
            </a:extLst>
          </p:cNvPr>
          <p:cNvSpPr txBox="1"/>
          <p:nvPr/>
        </p:nvSpPr>
        <p:spPr>
          <a:xfrm>
            <a:off x="8114746" y="6373994"/>
            <a:ext cx="382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5.</a:t>
            </a:r>
          </a:p>
        </p:txBody>
      </p:sp>
    </p:spTree>
    <p:extLst>
      <p:ext uri="{BB962C8B-B14F-4D97-AF65-F5344CB8AC3E}">
        <p14:creationId xmlns:p14="http://schemas.microsoft.com/office/powerpoint/2010/main" val="8525311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1415</TotalTime>
  <Words>622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Courier New</vt:lpstr>
      <vt:lpstr>Wingdings 3</vt:lpstr>
      <vt:lpstr>Ion Boardroom</vt:lpstr>
      <vt:lpstr>The Tale of Custard the Dragon – Ogden Nash</vt:lpstr>
      <vt:lpstr>LI: Can I write a narrative poem using a model?</vt:lpstr>
      <vt:lpstr>Showing true colours</vt:lpstr>
      <vt:lpstr>Showing true colours</vt:lpstr>
      <vt:lpstr>Showing true colours</vt:lpstr>
      <vt:lpstr>Showing true colours</vt:lpstr>
      <vt:lpstr>Showing true colours</vt:lpstr>
      <vt:lpstr>Showing true colours</vt:lpstr>
      <vt:lpstr>Showing true colours</vt:lpstr>
      <vt:lpstr>Model – an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Tale of Custard the Dragon – Ogden Nash</dc:title>
  <dc:creator>Mr and Mrs Smout</dc:creator>
  <cp:lastModifiedBy>Mr and Mrs Smout</cp:lastModifiedBy>
  <cp:revision>132</cp:revision>
  <dcterms:created xsi:type="dcterms:W3CDTF">2021-02-17T09:47:59Z</dcterms:created>
  <dcterms:modified xsi:type="dcterms:W3CDTF">2021-02-25T13:05:48Z</dcterms:modified>
</cp:coreProperties>
</file>