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301" r:id="rId3"/>
    <p:sldId id="290" r:id="rId4"/>
    <p:sldId id="269" r:id="rId5"/>
    <p:sldId id="270" r:id="rId6"/>
    <p:sldId id="291" r:id="rId7"/>
    <p:sldId id="27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FF"/>
    <a:srgbClr val="660066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1B0FC-02ED-4A78-8C99-C58470E2217C}" type="datetimeFigureOut">
              <a:rPr lang="en-GB" smtClean="0"/>
              <a:t>09/05/2021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86033-FE72-4B70-A115-AB3FA9146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286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D8F68-FC39-4B48-B343-944D5B548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4D8969-1AC3-4CBD-9A0A-6D673229EB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33DFE-9EB3-4DF1-B298-F862FA804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09/05/2021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1DD67-D898-4DCE-8E14-EEAB748A6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0FF14-73CB-41FE-85B1-1935402D6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09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D0EE4-7BAE-4958-8362-F78225D92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98C44-363D-476F-BD86-241E53ED2B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7FD8E-82B0-435A-85C1-9CC157A79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09/05/2021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04671-8FD9-467E-85BE-052B77C99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585C0-E467-4484-856A-61C1CCDF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02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13D0B3-B8AA-476B-81BC-7616D38691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B001D2-365E-418C-B820-1DBFA46C7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9CA50-3D48-41FB-9A39-DF0A3E56A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09/05/2021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CE491-5B55-4F8C-AEA7-824F287B7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D806F-F5BE-4B35-81DF-B7D7BD665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276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230FC-9899-4B30-8FF6-68884D3B5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22BF5-FAA9-4514-A314-A458F7C77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83A88-24E5-4DA8-A70D-9E58A159C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09/05/2021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5D61C-04D9-452F-ACEF-9593F501E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1B6B6-5CBB-4121-BFE4-57FC98116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182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9C4C0-62A5-4728-9811-6239872F4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817C9-FEF4-4B8C-B8C1-EE37D3899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D8B3E-6A9F-4720-970F-3992A7C08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09/05/2021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6FE5A-6F46-4D74-82D3-A02534910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43583-781D-444C-ADC4-73EBACB9C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522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4BA9C-EBDD-4C4B-8393-EF23E36F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0A264-1F9F-49A0-9865-E0FE649E07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F05F7D-6B18-4214-982D-811C0FA40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19D81-1AA5-49C9-916F-DF1552E1D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09/05/2021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DA0B0B-7888-4299-83D8-5DB27A45E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2FAC4B-40B6-4E53-B1E0-2362C5C1C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98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80590-F194-43E1-B704-B12393DFD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E28D53-2066-418D-8BE8-FE251FBDA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4A822A-559C-4EAC-BBB3-226F9EDC4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E812C2-9EE1-4F8F-8385-504AC32A23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56D0B-2087-4041-880B-7F45360071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A3F699-1FFB-42FA-B2A6-08A5A8A1A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09/05/2021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D67EA5-6C10-42AE-9576-4CD9F285F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51C025-C0E4-452C-9CD6-6740198A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05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7D4FA-7829-4061-BC4F-A190886C1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6D5F62-46E3-483E-80FA-D2D2D999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09/05/2021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89E27-0F85-4A98-AED2-66DBFE6F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5FA8D2-E8D9-4A7A-A1C4-77A880EBF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16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4982AD-9815-4304-BEE4-EACB4863B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09/05/2021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A5CE69-C667-44E0-8015-A556D5F4E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42EB9A-DFBD-4968-B4BC-A6DDBD4AF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72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93D92-65CC-4BB3-B258-89355EE19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D14E0-B417-4C75-A2BC-897781100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D22F27-131F-4EC8-BE6B-0F70AE03E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9029E-BAA1-4F53-9D34-E295B538E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09/05/2021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726F79-2E7D-4076-805E-740835353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592C03-7AA1-474D-8466-BC24FADD8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03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96EA8-DB79-48C0-B193-9323C682D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0E7722-32AD-496B-93D6-1FF29D809C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C9A800-130C-4574-9754-C928876B99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583689-DB9B-4207-BAFC-ECA6FCFC9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09/05/2021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287B14-2952-4710-8EB2-A0640E5AF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8ADB3-BA21-4525-B99E-BFB5B79BD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45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68BF0D-2CDF-46CA-B230-8B93786FB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B9D56A-85AF-4992-B859-48BA37C43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0752B-D3E1-4CC2-BC20-1E6CE611A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FC3CF-F42E-43A3-AC29-F67963888E74}" type="datetimeFigureOut">
              <a:rPr lang="en-GB" smtClean="0"/>
              <a:t>09/05/2021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153CD-C1EA-4ADE-9BB5-826315781E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5894C-F6E0-45A0-B94F-7DBE6398F6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84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8DDAB-7A39-4DF2-BDCD-A4D0EF686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1539" y="3429000"/>
            <a:ext cx="3738848" cy="2162074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GB" sz="4400" u="sng" dirty="0">
                <a:solidFill>
                  <a:srgbClr val="FF0000"/>
                </a:solidFill>
                <a:latin typeface="XCCW Joined 1a"/>
              </a:rPr>
              <a:t>Our LI’s for the week:</a:t>
            </a:r>
            <a:br>
              <a:rPr lang="en-GB" sz="4800" u="sng" dirty="0">
                <a:solidFill>
                  <a:srgbClr val="FF0000"/>
                </a:solidFill>
                <a:latin typeface="XCCW Joined 1a"/>
              </a:rPr>
            </a:br>
            <a:br>
              <a:rPr lang="en-GB" sz="4800" u="sng" dirty="0">
                <a:solidFill>
                  <a:srgbClr val="FF0000"/>
                </a:solidFill>
                <a:latin typeface="XCCW Joined 1a"/>
              </a:rPr>
            </a:br>
            <a:r>
              <a:rPr lang="en-GB" sz="27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Skim and scan to find </a:t>
            </a:r>
            <a:r>
              <a:rPr lang="en-GB" sz="27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key words</a:t>
            </a:r>
            <a:br>
              <a:rPr lang="en-GB" sz="4000" b="1" dirty="0">
                <a:effectLst/>
                <a:latin typeface="Twinkl" pitchFamily="2" charset="0"/>
                <a:ea typeface="Calibri" panose="020F0502020204030204" pitchFamily="34" charset="0"/>
              </a:rPr>
            </a:br>
            <a:br>
              <a:rPr lang="en-GB" sz="4000" b="1" dirty="0">
                <a:effectLst/>
                <a:latin typeface="Twinkl" pitchFamily="2" charset="0"/>
                <a:ea typeface="Calibri" panose="020F0502020204030204" pitchFamily="34" charset="0"/>
              </a:rPr>
            </a:br>
            <a:r>
              <a:rPr lang="en-GB" sz="27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Read with an awareness of the audience</a:t>
            </a:r>
            <a:br>
              <a:rPr lang="en-GB" sz="2700" u="sng" dirty="0">
                <a:latin typeface="Twinkl" pitchFamily="2" charset="0"/>
              </a:rPr>
            </a:br>
            <a:endParaRPr lang="en-GB" sz="2700" dirty="0">
              <a:latin typeface="Twinkl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65FCAC-FC5D-4DF3-95E5-3E00CAA9B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1539" y="5893152"/>
            <a:ext cx="2359873" cy="695836"/>
          </a:xfrm>
        </p:spPr>
        <p:txBody>
          <a:bodyPr>
            <a:normAutofit/>
          </a:bodyPr>
          <a:lstStyle/>
          <a:p>
            <a:pPr algn="l"/>
            <a:r>
              <a:rPr lang="en-GB" sz="3200" u="sng" dirty="0">
                <a:solidFill>
                  <a:srgbClr val="FF0000"/>
                </a:solidFill>
                <a:highlight>
                  <a:srgbClr val="FFFF00"/>
                </a:highlight>
                <a:latin typeface="XCCW Joined 1a"/>
              </a:rPr>
              <a:t>Initiate</a:t>
            </a:r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431AE5-0627-413D-BD1D-4A476C86AE89}"/>
              </a:ext>
            </a:extLst>
          </p:cNvPr>
          <p:cNvSpPr txBox="1"/>
          <p:nvPr/>
        </p:nvSpPr>
        <p:spPr>
          <a:xfrm>
            <a:off x="341539" y="269012"/>
            <a:ext cx="29024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kern="1200" dirty="0">
                <a:solidFill>
                  <a:srgbClr val="FF0000"/>
                </a:solidFill>
                <a:latin typeface="XCCW Joined 1a"/>
              </a:rPr>
              <a:t>Lesson 1: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8CE51A2-192A-483E-B351-293B1ACB11A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88334" y="0"/>
            <a:ext cx="8203666" cy="575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175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BD9D16D7-F905-416B-9F0D-C93D5823B4C3}"/>
              </a:ext>
            </a:extLst>
          </p:cNvPr>
          <p:cNvSpPr txBox="1">
            <a:spLocks/>
          </p:cNvSpPr>
          <p:nvPr/>
        </p:nvSpPr>
        <p:spPr>
          <a:xfrm>
            <a:off x="6291943" y="365125"/>
            <a:ext cx="4789714" cy="5926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B2F45C-5D31-45D9-A903-CA50D8A70216}"/>
              </a:ext>
            </a:extLst>
          </p:cNvPr>
          <p:cNvSpPr txBox="1"/>
          <p:nvPr/>
        </p:nvSpPr>
        <p:spPr>
          <a:xfrm>
            <a:off x="6509657" y="566057"/>
            <a:ext cx="4920343" cy="5725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DFC07F-4507-4CFB-87DE-6258C1679972}"/>
              </a:ext>
            </a:extLst>
          </p:cNvPr>
          <p:cNvSpPr txBox="1"/>
          <p:nvPr/>
        </p:nvSpPr>
        <p:spPr>
          <a:xfrm>
            <a:off x="674914" y="566057"/>
            <a:ext cx="4920343" cy="5725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A278BA-9A7D-4D3A-AD88-604EAA079321}"/>
              </a:ext>
            </a:extLst>
          </p:cNvPr>
          <p:cNvSpPr/>
          <p:nvPr/>
        </p:nvSpPr>
        <p:spPr>
          <a:xfrm>
            <a:off x="774374" y="566057"/>
            <a:ext cx="3399335" cy="49859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u="sng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Lenses:</a:t>
            </a:r>
          </a:p>
          <a:p>
            <a:endParaRPr lang="en-US" sz="44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Feeling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Logical meaning makers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A73A6A3-E33E-4F0B-B764-61D15A8AFA1A}"/>
              </a:ext>
            </a:extLst>
          </p:cNvPr>
          <p:cNvSpPr/>
          <p:nvPr/>
        </p:nvSpPr>
        <p:spPr>
          <a:xfrm>
            <a:off x="6542314" y="566057"/>
            <a:ext cx="405296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Sentence Starters: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F77A7A-8F7E-48C9-901A-91D00473E07C}"/>
              </a:ext>
            </a:extLst>
          </p:cNvPr>
          <p:cNvSpPr txBox="1"/>
          <p:nvPr/>
        </p:nvSpPr>
        <p:spPr>
          <a:xfrm>
            <a:off x="6804537" y="1489387"/>
            <a:ext cx="44948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2400" b="1" u="sng" dirty="0">
                <a:latin typeface="Twinkl" pitchFamily="2" charset="0"/>
              </a:rPr>
              <a:t>Feeling:</a:t>
            </a:r>
          </a:p>
          <a:p>
            <a:pPr marL="0" indent="0">
              <a:buNone/>
            </a:pPr>
            <a:r>
              <a:rPr lang="en-GB" sz="2400" dirty="0">
                <a:latin typeface="Twinkl" pitchFamily="2" charset="0"/>
              </a:rPr>
              <a:t>An overriding feeling in this part of the story is…</a:t>
            </a:r>
          </a:p>
          <a:p>
            <a:pPr marL="0" indent="0">
              <a:buNone/>
            </a:pPr>
            <a:endParaRPr lang="en-GB" sz="2400" dirty="0">
              <a:latin typeface="Twinkl" pitchFamily="2" charset="0"/>
            </a:endParaRPr>
          </a:p>
          <a:p>
            <a:pPr marL="0" indent="0">
              <a:buNone/>
            </a:pPr>
            <a:r>
              <a:rPr lang="en-GB" sz="2400" b="1" u="sng" dirty="0">
                <a:latin typeface="Twinkl" pitchFamily="2" charset="0"/>
              </a:rPr>
              <a:t>Logical meaning makers:</a:t>
            </a:r>
          </a:p>
          <a:p>
            <a:pPr marL="0" indent="0">
              <a:buNone/>
            </a:pPr>
            <a:r>
              <a:rPr lang="en-GB" sz="2400" dirty="0">
                <a:latin typeface="Twinkl" pitchFamily="2" charset="0"/>
              </a:rPr>
              <a:t>In summary, the chronological order of events is…</a:t>
            </a:r>
          </a:p>
          <a:p>
            <a:pPr marL="0" indent="0">
              <a:buNone/>
            </a:pPr>
            <a:endParaRPr lang="en-GB" sz="2400" dirty="0">
              <a:latin typeface="Twinkl" pitchFamily="2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45BD863-1C42-476B-A7A8-D085DF2A436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709" y="1885743"/>
            <a:ext cx="1339849" cy="107517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E8CCAEC-2877-471A-8BB2-07C1DB1DD0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3709" y="3990583"/>
            <a:ext cx="1262125" cy="119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398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065FCAC-FC5D-4DF3-95E5-3E00CAA9B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4270" y="5460049"/>
            <a:ext cx="3635909" cy="1208141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GB" sz="3200" dirty="0">
                <a:solidFill>
                  <a:srgbClr val="FF0000"/>
                </a:solidFill>
                <a:highlight>
                  <a:srgbClr val="FFFF00"/>
                </a:highlight>
                <a:latin typeface="XCCW Joined 1a"/>
              </a:rPr>
              <a:t>MODEL</a:t>
            </a:r>
            <a:r>
              <a:rPr lang="en-GB" sz="3200" dirty="0">
                <a:solidFill>
                  <a:srgbClr val="FF0000"/>
                </a:solidFill>
                <a:latin typeface="XCCW Joined 1a"/>
              </a:rPr>
              <a:t> </a:t>
            </a:r>
          </a:p>
          <a:p>
            <a:pPr algn="l"/>
            <a:r>
              <a:rPr lang="en-GB" sz="3200" dirty="0">
                <a:solidFill>
                  <a:srgbClr val="FF0000"/>
                </a:solidFill>
                <a:latin typeface="XCCW Joined 1a"/>
              </a:rPr>
              <a:t>please write this in the margin.</a:t>
            </a:r>
          </a:p>
          <a:p>
            <a:pPr algn="l"/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431AE5-0627-413D-BD1D-4A476C86AE89}"/>
              </a:ext>
            </a:extLst>
          </p:cNvPr>
          <p:cNvSpPr txBox="1"/>
          <p:nvPr/>
        </p:nvSpPr>
        <p:spPr>
          <a:xfrm>
            <a:off x="352425" y="541155"/>
            <a:ext cx="276088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kern="1200" dirty="0">
                <a:solidFill>
                  <a:srgbClr val="FF0000"/>
                </a:solidFill>
                <a:latin typeface="XCCW Joined 1a"/>
              </a:rPr>
              <a:t>Lesson 2: 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A7C5C8A-0A06-44CF-8EBD-04F90CFCA2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ACB04C4-A7AE-44E5-8277-37BEA2A03A6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88334" y="0"/>
            <a:ext cx="8203666" cy="575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882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9608F-B009-41A4-8F61-FEDAEAB85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937" y="461742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b="1" u="sng" dirty="0"/>
              <a:t>Feeling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75979-4268-4018-91FA-110C67A2E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In the final part of the story, what is the </a:t>
            </a:r>
            <a:r>
              <a:rPr lang="en-US" sz="5400" b="1" dirty="0"/>
              <a:t>overriding feeling? </a:t>
            </a:r>
            <a:r>
              <a:rPr lang="en-US" sz="5400" dirty="0"/>
              <a:t>Why do you get this impression?</a:t>
            </a:r>
          </a:p>
          <a:p>
            <a:pPr marL="0" indent="0" algn="ctr">
              <a:buNone/>
            </a:pPr>
            <a:r>
              <a:rPr lang="en-US" sz="4800" dirty="0">
                <a:solidFill>
                  <a:srgbClr val="FF0000"/>
                </a:solidFill>
              </a:rPr>
              <a:t>Together: scan for emotive language and </a:t>
            </a:r>
            <a:r>
              <a:rPr lang="en-US" sz="4800" dirty="0" err="1">
                <a:solidFill>
                  <a:srgbClr val="FF0000"/>
                </a:solidFill>
              </a:rPr>
              <a:t>chot</a:t>
            </a:r>
            <a:r>
              <a:rPr lang="en-US" sz="4800" dirty="0">
                <a:solidFill>
                  <a:srgbClr val="FF0000"/>
                </a:solidFill>
              </a:rPr>
              <a:t> down the evidence.</a:t>
            </a:r>
            <a:endParaRPr lang="en-GB" sz="4800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AA5701-4DE5-46DD-9BD5-257BD22463D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5275" y="423422"/>
            <a:ext cx="1339849" cy="1075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115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9608F-B009-41A4-8F61-FEDAEAB85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8734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u="sng" dirty="0"/>
              <a:t>Logical meaning makers</a:t>
            </a:r>
            <a:endParaRPr lang="en-GB" sz="5400" b="1" u="sng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75979-4268-4018-91FA-110C67A2E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662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In </a:t>
            </a:r>
            <a:r>
              <a:rPr lang="en-US" sz="4000" b="1" dirty="0"/>
              <a:t>summary</a:t>
            </a:r>
            <a:r>
              <a:rPr lang="en-US" sz="4000" dirty="0"/>
              <a:t>, the </a:t>
            </a:r>
            <a:r>
              <a:rPr lang="en-US" sz="4000" b="1" dirty="0"/>
              <a:t>chronological order of events</a:t>
            </a:r>
            <a:r>
              <a:rPr lang="en-US" sz="4000" dirty="0"/>
              <a:t> is…</a:t>
            </a:r>
            <a:endParaRPr lang="en-US" sz="4000" b="1" dirty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FF0000"/>
                </a:solidFill>
              </a:rPr>
              <a:t>Together: read through the text again. </a:t>
            </a:r>
            <a:r>
              <a:rPr lang="en-US" sz="4000" dirty="0" err="1">
                <a:solidFill>
                  <a:srgbClr val="FF0000"/>
                </a:solidFill>
              </a:rPr>
              <a:t>Chot</a:t>
            </a:r>
            <a:r>
              <a:rPr lang="en-US" sz="4000" dirty="0">
                <a:solidFill>
                  <a:srgbClr val="FF0000"/>
                </a:solidFill>
              </a:rPr>
              <a:t> down each event that has happened in order.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A95C73-2409-49FA-927E-F91F40115A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2737" y="55195"/>
            <a:ext cx="1262125" cy="119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931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065FCAC-FC5D-4DF3-95E5-3E00CAA9B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768" y="5520270"/>
            <a:ext cx="4023359" cy="1208141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GB" sz="4000" dirty="0">
                <a:solidFill>
                  <a:srgbClr val="FF0000"/>
                </a:solidFill>
                <a:highlight>
                  <a:srgbClr val="FFFF00"/>
                </a:highlight>
                <a:latin typeface="XCCW Joined 1a"/>
              </a:rPr>
              <a:t>ENABLE</a:t>
            </a:r>
            <a:br>
              <a:rPr lang="en-GB" sz="4000" dirty="0">
                <a:solidFill>
                  <a:srgbClr val="FF0000"/>
                </a:solidFill>
                <a:highlight>
                  <a:srgbClr val="FFFF00"/>
                </a:highlight>
                <a:latin typeface="XCCW Joined 1a"/>
              </a:rPr>
            </a:br>
            <a:r>
              <a:rPr lang="en-GB" sz="4000" dirty="0">
                <a:solidFill>
                  <a:srgbClr val="FF0000"/>
                </a:solidFill>
                <a:latin typeface="XCCW Joined 1a"/>
              </a:rPr>
              <a:t>please write this in the margin.</a:t>
            </a:r>
          </a:p>
          <a:p>
            <a:pPr algn="l"/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431AE5-0627-413D-BD1D-4A476C86AE89}"/>
              </a:ext>
            </a:extLst>
          </p:cNvPr>
          <p:cNvSpPr txBox="1"/>
          <p:nvPr/>
        </p:nvSpPr>
        <p:spPr>
          <a:xfrm>
            <a:off x="319768" y="660698"/>
            <a:ext cx="3111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kern="1200" dirty="0">
                <a:solidFill>
                  <a:srgbClr val="FF0000"/>
                </a:solidFill>
                <a:latin typeface="XCCW Joined 1a"/>
              </a:rPr>
              <a:t>Lesson 3:</a:t>
            </a:r>
            <a:r>
              <a:rPr lang="en-US" sz="3600" kern="1200" dirty="0">
                <a:solidFill>
                  <a:srgbClr val="FF0000"/>
                </a:solidFill>
                <a:highlight>
                  <a:srgbClr val="FFFF00"/>
                </a:highlight>
                <a:latin typeface="XCCW Joined 1a"/>
              </a:rPr>
              <a:t> 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06FF95E-D975-4A01-83D9-11D37AC64F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21BD7D-C56F-4C0D-A922-E373C0E9DB2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88334" y="0"/>
            <a:ext cx="8203666" cy="575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76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8F828-BF96-45E6-B45A-1F20CDB93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5904"/>
            <a:ext cx="10515600" cy="681797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002060"/>
                </a:solidFill>
              </a:rPr>
              <a:t>Session 3 – Enable (Independent comprehension)</a:t>
            </a:r>
            <a:endParaRPr lang="en-GB" b="1" u="sng" dirty="0">
              <a:solidFill>
                <a:srgbClr val="002060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BE42017-AB0D-4479-B59D-0EC2F0C26E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098907"/>
            <a:ext cx="10733314" cy="378877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b="1" dirty="0">
                <a:solidFill>
                  <a:srgbClr val="FF0000"/>
                </a:solidFill>
              </a:rPr>
              <a:t>The overriding feeling of Hiccup in the final part is ‘brave’. Find and copy words and phrases that show Hiccup feeling brave. </a:t>
            </a:r>
          </a:p>
          <a:p>
            <a:pPr marL="514350" indent="-514350">
              <a:buAutoNum type="arabicParenR"/>
            </a:pPr>
            <a:endParaRPr lang="en-US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2) Put these events in chronological order: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- A mighty wind pick up the ship and threw it fifty miles</a:t>
            </a:r>
            <a:br>
              <a:rPr lang="en-US" b="1" dirty="0">
                <a:solidFill>
                  <a:srgbClr val="00B050"/>
                </a:solidFill>
              </a:rPr>
            </a:br>
            <a:r>
              <a:rPr lang="en-US" b="1" dirty="0">
                <a:solidFill>
                  <a:srgbClr val="00B050"/>
                </a:solidFill>
              </a:rPr>
              <a:t>- Flying fish and leaping dolphins followed Hiccup</a:t>
            </a:r>
            <a:br>
              <a:rPr lang="en-US" b="1" dirty="0">
                <a:solidFill>
                  <a:srgbClr val="00B050"/>
                </a:solidFill>
              </a:rPr>
            </a:br>
            <a:r>
              <a:rPr lang="en-US" b="1" dirty="0">
                <a:solidFill>
                  <a:srgbClr val="00B050"/>
                </a:solidFill>
              </a:rPr>
              <a:t>- The Vikings turned a pretty green</a:t>
            </a:r>
            <a:br>
              <a:rPr lang="en-US" b="1" dirty="0">
                <a:solidFill>
                  <a:srgbClr val="00B050"/>
                </a:solidFill>
              </a:rPr>
            </a:br>
            <a:r>
              <a:rPr lang="en-US" b="1" dirty="0">
                <a:solidFill>
                  <a:srgbClr val="00B050"/>
                </a:solidFill>
              </a:rPr>
              <a:t>- </a:t>
            </a:r>
            <a:r>
              <a:rPr lang="en-US" b="1" dirty="0" err="1">
                <a:solidFill>
                  <a:srgbClr val="00B050"/>
                </a:solidFill>
              </a:rPr>
              <a:t>Stoick</a:t>
            </a:r>
            <a:r>
              <a:rPr lang="en-US" b="1" dirty="0">
                <a:solidFill>
                  <a:srgbClr val="00B050"/>
                </a:solidFill>
              </a:rPr>
              <a:t> the Vast thinks they are lost</a:t>
            </a:r>
            <a:br>
              <a:rPr lang="en-US" b="1" dirty="0">
                <a:solidFill>
                  <a:srgbClr val="00B050"/>
                </a:solidFill>
              </a:rPr>
            </a:br>
            <a:r>
              <a:rPr lang="en-US" b="1" dirty="0">
                <a:solidFill>
                  <a:srgbClr val="00B050"/>
                </a:solidFill>
              </a:rPr>
              <a:t>- </a:t>
            </a:r>
            <a:r>
              <a:rPr lang="en-US" b="1" dirty="0" err="1">
                <a:solidFill>
                  <a:srgbClr val="00B050"/>
                </a:solidFill>
              </a:rPr>
              <a:t>Stoick</a:t>
            </a:r>
            <a:r>
              <a:rPr lang="en-US" b="1" dirty="0">
                <a:solidFill>
                  <a:srgbClr val="00B050"/>
                </a:solidFill>
              </a:rPr>
              <a:t> sings the Viking song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6C497C-B916-4107-A80A-EDA19687780E}"/>
              </a:ext>
            </a:extLst>
          </p:cNvPr>
          <p:cNvSpPr txBox="1"/>
          <p:nvPr/>
        </p:nvSpPr>
        <p:spPr>
          <a:xfrm>
            <a:off x="838200" y="5047120"/>
            <a:ext cx="494211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>
                <a:solidFill>
                  <a:schemeClr val="tx1"/>
                </a:solidFill>
              </a:rPr>
              <a:t>Bonus question: Year 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chemeClr val="tx1"/>
                </a:solidFill>
              </a:rPr>
              <a:t> 4) </a:t>
            </a:r>
            <a:r>
              <a:rPr lang="en-US" sz="1800" dirty="0">
                <a:solidFill>
                  <a:schemeClr val="tx1"/>
                </a:solidFill>
              </a:rPr>
              <a:t>Find and </a:t>
            </a:r>
            <a:r>
              <a:rPr lang="en-US" sz="1800">
                <a:solidFill>
                  <a:schemeClr val="tx1"/>
                </a:solidFill>
              </a:rPr>
              <a:t>copy </a:t>
            </a:r>
            <a:r>
              <a:rPr lang="en-US">
                <a:solidFill>
                  <a:schemeClr val="tx1"/>
                </a:solidFill>
              </a:rPr>
              <a:t>two</a:t>
            </a:r>
            <a:r>
              <a:rPr lang="en-US" sz="1800">
                <a:solidFill>
                  <a:schemeClr val="tx1"/>
                </a:solidFill>
              </a:rPr>
              <a:t> examples of </a:t>
            </a:r>
            <a:r>
              <a:rPr lang="en-US" sz="1800" b="1">
                <a:solidFill>
                  <a:schemeClr val="tx1"/>
                </a:solidFill>
              </a:rPr>
              <a:t>similes </a:t>
            </a:r>
            <a:r>
              <a:rPr lang="en-US" dirty="0">
                <a:solidFill>
                  <a:schemeClr val="tx1"/>
                </a:solidFill>
              </a:rPr>
              <a:t>used in the text.</a:t>
            </a:r>
            <a:endParaRPr lang="en-US" sz="1800" b="1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BCBFFF-99FB-4A49-9DE6-028F6A512F5C}"/>
              </a:ext>
            </a:extLst>
          </p:cNvPr>
          <p:cNvSpPr txBox="1"/>
          <p:nvPr/>
        </p:nvSpPr>
        <p:spPr>
          <a:xfrm>
            <a:off x="6204857" y="5068892"/>
            <a:ext cx="5519057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>
                <a:solidFill>
                  <a:schemeClr val="tx1"/>
                </a:solidFill>
              </a:rPr>
              <a:t>Bonus question: Year 4</a:t>
            </a:r>
          </a:p>
          <a:p>
            <a:r>
              <a:rPr lang="en-GB" b="1" dirty="0">
                <a:solidFill>
                  <a:schemeClr val="tx1"/>
                </a:solidFill>
              </a:rPr>
              <a:t>4) </a:t>
            </a:r>
            <a:r>
              <a:rPr lang="en-GB" dirty="0">
                <a:solidFill>
                  <a:schemeClr val="tx1"/>
                </a:solidFill>
              </a:rPr>
              <a:t>Find and copy examples of </a:t>
            </a:r>
            <a:r>
              <a:rPr lang="en-GB" b="1" dirty="0">
                <a:solidFill>
                  <a:schemeClr val="tx1"/>
                </a:solidFill>
              </a:rPr>
              <a:t>personification</a:t>
            </a:r>
            <a:r>
              <a:rPr lang="en-GB" dirty="0">
                <a:solidFill>
                  <a:schemeClr val="tx1"/>
                </a:solidFill>
              </a:rPr>
              <a:t> used in the text. </a:t>
            </a:r>
          </a:p>
          <a:p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6F61825-FAC8-43C7-86B2-A2A14C61FA7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5" y="1200710"/>
            <a:ext cx="604611" cy="4865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5A1BAE3-17AA-40E7-B111-34932396AB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75" y="2471864"/>
            <a:ext cx="604611" cy="573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171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279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Twinkl</vt:lpstr>
      <vt:lpstr>XCCW Joined 1a</vt:lpstr>
      <vt:lpstr>Office Theme</vt:lpstr>
      <vt:lpstr>Our LI’s for the week:  Skim and scan to find key words  Read with an awareness of the audience </vt:lpstr>
      <vt:lpstr>PowerPoint Presentation</vt:lpstr>
      <vt:lpstr>PowerPoint Presentation</vt:lpstr>
      <vt:lpstr>Feeling</vt:lpstr>
      <vt:lpstr>Logical meaning makers</vt:lpstr>
      <vt:lpstr>PowerPoint Presentation</vt:lpstr>
      <vt:lpstr>Session 3 – Enable (Independent comprehension)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Talk: Term 2 changes</dc:title>
  <dc:creator>kate Brunton</dc:creator>
  <cp:lastModifiedBy>Mr and Mrs Smout</cp:lastModifiedBy>
  <cp:revision>56</cp:revision>
  <dcterms:created xsi:type="dcterms:W3CDTF">2020-11-01T11:52:42Z</dcterms:created>
  <dcterms:modified xsi:type="dcterms:W3CDTF">2021-05-09T14:08:37Z</dcterms:modified>
</cp:coreProperties>
</file>