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1.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2" r:id="rId1"/>
  </p:sldMasterIdLst>
  <p:notesMasterIdLst>
    <p:notesMasterId r:id="rId15"/>
  </p:notesMasterIdLst>
  <p:handoutMasterIdLst>
    <p:handoutMasterId r:id="rId16"/>
  </p:handoutMasterIdLst>
  <p:sldIdLst>
    <p:sldId id="324" r:id="rId2"/>
    <p:sldId id="325" r:id="rId3"/>
    <p:sldId id="341" r:id="rId4"/>
    <p:sldId id="344" r:id="rId5"/>
    <p:sldId id="327" r:id="rId6"/>
    <p:sldId id="328" r:id="rId7"/>
    <p:sldId id="338" r:id="rId8"/>
    <p:sldId id="343" r:id="rId9"/>
    <p:sldId id="332" r:id="rId10"/>
    <p:sldId id="345" r:id="rId11"/>
    <p:sldId id="472" r:id="rId12"/>
    <p:sldId id="333" r:id="rId13"/>
    <p:sldId id="334" r:id="rId14"/>
  </p:sldIdLst>
  <p:sldSz cx="9144000" cy="6858000" type="screen4x3"/>
  <p:notesSz cx="6858000" cy="9144000"/>
  <p:defaultTextStyle>
    <a:defPPr>
      <a:defRPr lang="en-GB"/>
    </a:defPPr>
    <a:lvl1pPr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1pPr>
    <a:lvl2pPr marL="4572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2pPr>
    <a:lvl3pPr marL="9144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3pPr>
    <a:lvl4pPr marL="13716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4pPr>
    <a:lvl5pPr marL="18288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2" pos="2880">
          <p15:clr>
            <a:srgbClr val="A4A3A4"/>
          </p15:clr>
        </p15:guide>
        <p15:guide id="3" orient="horz" pos="2259"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FFFF"/>
    <a:srgbClr val="FFF2CC"/>
    <a:srgbClr val="E9C773"/>
    <a:srgbClr val="7F6114"/>
    <a:srgbClr val="8CB8CB"/>
    <a:srgbClr val="816214"/>
    <a:srgbClr val="51A14F"/>
    <a:srgbClr val="C8E2E8"/>
    <a:srgbClr val="000000"/>
    <a:srgbClr val="82CB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6349" autoAdjust="0"/>
  </p:normalViewPr>
  <p:slideViewPr>
    <p:cSldViewPr snapToGrid="0">
      <p:cViewPr varScale="1">
        <p:scale>
          <a:sx n="82" d="100"/>
          <a:sy n="82" d="100"/>
        </p:scale>
        <p:origin x="1291" y="72"/>
      </p:cViewPr>
      <p:guideLst>
        <p:guide pos="2880"/>
        <p:guide orient="horz" pos="2259"/>
      </p:guideLst>
    </p:cSldViewPr>
  </p:slideViewPr>
  <p:notesTextViewPr>
    <p:cViewPr>
      <p:scale>
        <a:sx n="3" d="2"/>
        <a:sy n="3" d="2"/>
      </p:scale>
      <p:origin x="0" y="0"/>
    </p:cViewPr>
  </p:notesTextViewPr>
  <p:notesViewPr>
    <p:cSldViewPr snapToGrid="0">
      <p:cViewPr>
        <p:scale>
          <a:sx n="125" d="100"/>
          <a:sy n="125" d="100"/>
        </p:scale>
        <p:origin x="2076" y="-12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C2368A-073F-454C-AA2E-3C44DC4C47C1}" type="datetimeFigureOut">
              <a:rPr lang="en-US" smtClean="0"/>
              <a:t>5/9/2021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55692D-1BD2-0646-89ED-8056ECA92CC7}" type="slidenum">
              <a:rPr lang="en-US" smtClean="0"/>
              <a:t>‹#›</a:t>
            </a:fld>
            <a:endParaRPr lang="en-US"/>
          </a:p>
        </p:txBody>
      </p:sp>
    </p:spTree>
    <p:extLst>
      <p:ext uri="{BB962C8B-B14F-4D97-AF65-F5344CB8AC3E}">
        <p14:creationId xmlns:p14="http://schemas.microsoft.com/office/powerpoint/2010/main" val="821257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D82ED8-BF9E-1842-9745-8BACABFF8F0C}" type="datetimeFigureOut">
              <a:rPr lang="en-US" smtClean="0"/>
              <a:t>5/9/2021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B2033A-FB0F-7949-A9F0-CBC790DC54B4}" type="slidenum">
              <a:rPr lang="en-US" smtClean="0"/>
              <a:t>‹#›</a:t>
            </a:fld>
            <a:endParaRPr lang="en-US"/>
          </a:p>
        </p:txBody>
      </p:sp>
    </p:spTree>
    <p:extLst>
      <p:ext uri="{BB962C8B-B14F-4D97-AF65-F5344CB8AC3E}">
        <p14:creationId xmlns:p14="http://schemas.microsoft.com/office/powerpoint/2010/main" val="1314362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3</a:t>
            </a:fld>
            <a:endParaRPr lang="en-US"/>
          </a:p>
        </p:txBody>
      </p:sp>
    </p:spTree>
    <p:extLst>
      <p:ext uri="{BB962C8B-B14F-4D97-AF65-F5344CB8AC3E}">
        <p14:creationId xmlns:p14="http://schemas.microsoft.com/office/powerpoint/2010/main" val="29617994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13</a:t>
            </a:fld>
            <a:endParaRPr lang="en-US"/>
          </a:p>
        </p:txBody>
      </p:sp>
    </p:spTree>
    <p:extLst>
      <p:ext uri="{BB962C8B-B14F-4D97-AF65-F5344CB8AC3E}">
        <p14:creationId xmlns:p14="http://schemas.microsoft.com/office/powerpoint/2010/main" val="113083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4</a:t>
            </a:fld>
            <a:endParaRPr lang="en-US"/>
          </a:p>
        </p:txBody>
      </p:sp>
    </p:spTree>
    <p:extLst>
      <p:ext uri="{BB962C8B-B14F-4D97-AF65-F5344CB8AC3E}">
        <p14:creationId xmlns:p14="http://schemas.microsoft.com/office/powerpoint/2010/main" val="3328931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5</a:t>
            </a:fld>
            <a:endParaRPr lang="en-US"/>
          </a:p>
        </p:txBody>
      </p:sp>
    </p:spTree>
    <p:extLst>
      <p:ext uri="{BB962C8B-B14F-4D97-AF65-F5344CB8AC3E}">
        <p14:creationId xmlns:p14="http://schemas.microsoft.com/office/powerpoint/2010/main" val="191704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6</a:t>
            </a:fld>
            <a:endParaRPr lang="en-US"/>
          </a:p>
        </p:txBody>
      </p:sp>
    </p:spTree>
    <p:extLst>
      <p:ext uri="{BB962C8B-B14F-4D97-AF65-F5344CB8AC3E}">
        <p14:creationId xmlns:p14="http://schemas.microsoft.com/office/powerpoint/2010/main" val="514932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7</a:t>
            </a:fld>
            <a:endParaRPr lang="en-US"/>
          </a:p>
        </p:txBody>
      </p:sp>
    </p:spTree>
    <p:extLst>
      <p:ext uri="{BB962C8B-B14F-4D97-AF65-F5344CB8AC3E}">
        <p14:creationId xmlns:p14="http://schemas.microsoft.com/office/powerpoint/2010/main" val="5149329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9</a:t>
            </a:fld>
            <a:endParaRPr lang="en-US"/>
          </a:p>
        </p:txBody>
      </p:sp>
    </p:spTree>
    <p:extLst>
      <p:ext uri="{BB962C8B-B14F-4D97-AF65-F5344CB8AC3E}">
        <p14:creationId xmlns:p14="http://schemas.microsoft.com/office/powerpoint/2010/main" val="40825944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10</a:t>
            </a:fld>
            <a:endParaRPr lang="en-US"/>
          </a:p>
        </p:txBody>
      </p:sp>
    </p:spTree>
    <p:extLst>
      <p:ext uri="{BB962C8B-B14F-4D97-AF65-F5344CB8AC3E}">
        <p14:creationId xmlns:p14="http://schemas.microsoft.com/office/powerpoint/2010/main" val="22616530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12</a:t>
            </a:fld>
            <a:endParaRPr lang="en-US"/>
          </a:p>
        </p:txBody>
      </p:sp>
    </p:spTree>
    <p:extLst>
      <p:ext uri="{BB962C8B-B14F-4D97-AF65-F5344CB8AC3E}">
        <p14:creationId xmlns:p14="http://schemas.microsoft.com/office/powerpoint/2010/main" val="492571091"/>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hyperlink" Target="http://www.ncetm.org.uk/masterypd" TargetMode="Externa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03649" y="2618343"/>
            <a:ext cx="7740352" cy="1621314"/>
          </a:xfrm>
          <a:prstGeom prst="rect">
            <a:avLst/>
          </a:prstGeom>
        </p:spPr>
      </p:pic>
      <p:sp>
        <p:nvSpPr>
          <p:cNvPr id="44036" name="Rectangle 4"/>
          <p:cNvSpPr>
            <a:spLocks noGrp="1" noChangeArrowheads="1"/>
          </p:cNvSpPr>
          <p:nvPr>
            <p:ph type="ctrTitle" hasCustomPrompt="1"/>
          </p:nvPr>
        </p:nvSpPr>
        <p:spPr>
          <a:xfrm>
            <a:off x="2483768" y="2803101"/>
            <a:ext cx="6279232" cy="758825"/>
          </a:xfrm>
        </p:spPr>
        <p:txBody>
          <a:bodyPr anchor="ctr" anchorCtr="0"/>
          <a:lstStyle>
            <a:lvl1pPr algn="r">
              <a:defRPr sz="2800" b="0" baseline="0">
                <a:solidFill>
                  <a:schemeClr val="tx1"/>
                </a:solidFill>
                <a:latin typeface="Myriad Pro" charset="0"/>
                <a:ea typeface="Myriad Pro" charset="0"/>
                <a:cs typeface="Myriad Pro" charset="0"/>
              </a:defRPr>
            </a:lvl1pPr>
          </a:lstStyle>
          <a:p>
            <a:pPr lvl="0"/>
            <a:r>
              <a:rPr lang="en-GB" noProof="0" dirty="0"/>
              <a:t>Segment title</a:t>
            </a:r>
          </a:p>
        </p:txBody>
      </p:sp>
      <p:sp>
        <p:nvSpPr>
          <p:cNvPr id="44037" name="Rectangle 5"/>
          <p:cNvSpPr>
            <a:spLocks noGrp="1" noChangeArrowheads="1"/>
          </p:cNvSpPr>
          <p:nvPr>
            <p:ph type="subTitle" idx="1" hasCustomPrompt="1"/>
          </p:nvPr>
        </p:nvSpPr>
        <p:spPr>
          <a:xfrm>
            <a:off x="2483768" y="3746683"/>
            <a:ext cx="6279232" cy="355600"/>
          </a:xfrm>
        </p:spPr>
        <p:txBody>
          <a:bodyPr anchor="ctr" anchorCtr="0"/>
          <a:lstStyle>
            <a:lvl1pPr marL="0" indent="0" algn="r">
              <a:defRPr sz="1800" baseline="0">
                <a:solidFill>
                  <a:schemeClr val="tx1"/>
                </a:solidFill>
                <a:latin typeface="Myriad Pro" charset="0"/>
                <a:ea typeface="Myriad Pro" charset="0"/>
                <a:cs typeface="Myriad Pro" charset="0"/>
              </a:defRPr>
            </a:lvl1pPr>
          </a:lstStyle>
          <a:p>
            <a:pPr lvl="0"/>
            <a:r>
              <a:rPr lang="en-GB" noProof="0" dirty="0"/>
              <a:t>Representations | Year X</a:t>
            </a:r>
          </a:p>
        </p:txBody>
      </p:sp>
      <p:sp>
        <p:nvSpPr>
          <p:cNvPr id="11" name="Rectangle 4"/>
          <p:cNvSpPr txBox="1">
            <a:spLocks noChangeArrowheads="1"/>
          </p:cNvSpPr>
          <p:nvPr userDrawn="1"/>
        </p:nvSpPr>
        <p:spPr bwMode="auto">
          <a:xfrm>
            <a:off x="1492297" y="4877634"/>
            <a:ext cx="7239000" cy="436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2400" b="0" baseline="0">
                <a:solidFill>
                  <a:schemeClr val="tx1"/>
                </a:solidFill>
                <a:latin typeface="Myriad Pro" charset="0"/>
                <a:ea typeface="Myriad Pro" charset="0"/>
                <a:cs typeface="Myriad Pro" charset="0"/>
              </a:defRPr>
            </a:lvl1pPr>
            <a:lvl2pPr algn="l" rtl="0" eaLnBrk="0" fontAlgn="base" hangingPunct="0">
              <a:spcBef>
                <a:spcPct val="0"/>
              </a:spcBef>
              <a:spcAft>
                <a:spcPct val="0"/>
              </a:spcAft>
              <a:defRPr sz="3600" b="1">
                <a:solidFill>
                  <a:srgbClr val="00628C"/>
                </a:solidFill>
                <a:latin typeface="Arial" charset="0"/>
              </a:defRPr>
            </a:lvl2pPr>
            <a:lvl3pPr algn="l" rtl="0" eaLnBrk="0" fontAlgn="base" hangingPunct="0">
              <a:spcBef>
                <a:spcPct val="0"/>
              </a:spcBef>
              <a:spcAft>
                <a:spcPct val="0"/>
              </a:spcAft>
              <a:defRPr sz="3600" b="1">
                <a:solidFill>
                  <a:srgbClr val="00628C"/>
                </a:solidFill>
                <a:latin typeface="Arial" charset="0"/>
              </a:defRPr>
            </a:lvl3pPr>
            <a:lvl4pPr algn="l" rtl="0" eaLnBrk="0" fontAlgn="base" hangingPunct="0">
              <a:spcBef>
                <a:spcPct val="0"/>
              </a:spcBef>
              <a:spcAft>
                <a:spcPct val="0"/>
              </a:spcAft>
              <a:defRPr sz="3600" b="1">
                <a:solidFill>
                  <a:srgbClr val="00628C"/>
                </a:solidFill>
                <a:latin typeface="Arial" charset="0"/>
              </a:defRPr>
            </a:lvl4pPr>
            <a:lvl5pPr algn="l" rtl="0" eaLnBrk="0" fontAlgn="base" hangingPunct="0">
              <a:spcBef>
                <a:spcPct val="0"/>
              </a:spcBef>
              <a:spcAft>
                <a:spcPct val="0"/>
              </a:spcAft>
              <a:defRPr sz="3600" b="1">
                <a:solidFill>
                  <a:srgbClr val="00628C"/>
                </a:solidFill>
                <a:latin typeface="Arial" charset="0"/>
              </a:defRPr>
            </a:lvl5pPr>
            <a:lvl6pPr marL="457200" algn="l" rtl="0" fontAlgn="base">
              <a:spcBef>
                <a:spcPct val="0"/>
              </a:spcBef>
              <a:spcAft>
                <a:spcPct val="0"/>
              </a:spcAft>
              <a:defRPr sz="3600" b="1">
                <a:solidFill>
                  <a:srgbClr val="00628C"/>
                </a:solidFill>
                <a:latin typeface="Arial" charset="0"/>
              </a:defRPr>
            </a:lvl6pPr>
            <a:lvl7pPr marL="914400" algn="l" rtl="0" fontAlgn="base">
              <a:spcBef>
                <a:spcPct val="0"/>
              </a:spcBef>
              <a:spcAft>
                <a:spcPct val="0"/>
              </a:spcAft>
              <a:defRPr sz="3600" b="1">
                <a:solidFill>
                  <a:srgbClr val="00628C"/>
                </a:solidFill>
                <a:latin typeface="Arial" charset="0"/>
              </a:defRPr>
            </a:lvl7pPr>
            <a:lvl8pPr marL="1371600" algn="l" rtl="0" fontAlgn="base">
              <a:spcBef>
                <a:spcPct val="0"/>
              </a:spcBef>
              <a:spcAft>
                <a:spcPct val="0"/>
              </a:spcAft>
              <a:defRPr sz="3600" b="1">
                <a:solidFill>
                  <a:srgbClr val="00628C"/>
                </a:solidFill>
                <a:latin typeface="Arial" charset="0"/>
              </a:defRPr>
            </a:lvl8pPr>
            <a:lvl9pPr marL="1828800" algn="l" rtl="0" fontAlgn="base">
              <a:spcBef>
                <a:spcPct val="0"/>
              </a:spcBef>
              <a:spcAft>
                <a:spcPct val="0"/>
              </a:spcAft>
              <a:defRPr sz="3600" b="1">
                <a:solidFill>
                  <a:srgbClr val="00628C"/>
                </a:solidFill>
                <a:latin typeface="Arial" charset="0"/>
              </a:defRPr>
            </a:lvl9pPr>
          </a:lstStyle>
          <a:p>
            <a:pPr algn="l">
              <a:buClrTx/>
              <a:buFontTx/>
              <a:buNone/>
            </a:pPr>
            <a:r>
              <a:rPr lang="en-GB" b="1" kern="0" dirty="0">
                <a:solidFill>
                  <a:srgbClr val="00628C"/>
                </a:solidFill>
              </a:rPr>
              <a:t>Mastery Professional Development</a:t>
            </a: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21060" y="520876"/>
            <a:ext cx="2969940" cy="1144332"/>
          </a:xfrm>
          <a:prstGeom prst="rect">
            <a:avLst/>
          </a:prstGeom>
        </p:spPr>
      </p:pic>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652120" y="178908"/>
            <a:ext cx="3068836" cy="1486300"/>
          </a:xfrm>
          <a:prstGeom prst="rect">
            <a:avLst/>
          </a:prstGeom>
        </p:spPr>
      </p:pic>
      <p:pic>
        <p:nvPicPr>
          <p:cNvPr id="13" name="Picture 12"/>
          <p:cNvPicPr>
            <a:picLocks noChangeAspect="1"/>
          </p:cNvPicPr>
          <p:nvPr userDrawn="1"/>
        </p:nvPicPr>
        <p:blipFill rotWithShape="1">
          <a:blip r:embed="rId5">
            <a:extLst>
              <a:ext uri="{28A0092B-C50C-407E-A947-70E740481C1C}">
                <a14:useLocalDpi xmlns:a14="http://schemas.microsoft.com/office/drawing/2010/main" val="0"/>
              </a:ext>
            </a:extLst>
          </a:blip>
          <a:srcRect/>
          <a:stretch/>
        </p:blipFill>
        <p:spPr>
          <a:xfrm>
            <a:off x="0" y="0"/>
            <a:ext cx="1066570" cy="6885384"/>
          </a:xfrm>
          <a:prstGeom prst="rect">
            <a:avLst/>
          </a:prstGeom>
        </p:spPr>
      </p:pic>
      <p:pic>
        <p:nvPicPr>
          <p:cNvPr id="16" name="Picture 15"/>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090854" y="2618343"/>
            <a:ext cx="312794" cy="1621313"/>
          </a:xfrm>
          <a:prstGeom prst="rect">
            <a:avLst/>
          </a:prstGeom>
        </p:spPr>
      </p:pic>
      <p:pic>
        <p:nvPicPr>
          <p:cNvPr id="17" name="Picture 16"/>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403648" y="2935440"/>
            <a:ext cx="899160" cy="978408"/>
          </a:xfrm>
          <a:prstGeom prst="rect">
            <a:avLst/>
          </a:prstGeom>
        </p:spPr>
      </p:pic>
      <p:sp>
        <p:nvSpPr>
          <p:cNvPr id="7" name="Text Placeholder 6"/>
          <p:cNvSpPr>
            <a:spLocks noGrp="1"/>
          </p:cNvSpPr>
          <p:nvPr>
            <p:ph type="body" sz="quarter" idx="11" hasCustomPrompt="1"/>
          </p:nvPr>
        </p:nvSpPr>
        <p:spPr>
          <a:xfrm>
            <a:off x="1492297" y="5246952"/>
            <a:ext cx="5583460" cy="510635"/>
          </a:xfrm>
        </p:spPr>
        <p:txBody>
          <a:bodyPr/>
          <a:lstStyle>
            <a:lvl1pPr>
              <a:defRPr sz="2400" i="1">
                <a:solidFill>
                  <a:srgbClr val="00628C"/>
                </a:solidFill>
                <a:latin typeface="Myriad Pro" charset="0"/>
                <a:ea typeface="Myriad Pro" charset="0"/>
                <a:cs typeface="Myriad Pro" charset="0"/>
              </a:defRPr>
            </a:lvl1pPr>
          </a:lstStyle>
          <a:p>
            <a:pPr lvl="0"/>
            <a:r>
              <a:rPr lang="en-US" dirty="0"/>
              <a:t>Spine</a:t>
            </a:r>
          </a:p>
        </p:txBody>
      </p:sp>
      <p:sp>
        <p:nvSpPr>
          <p:cNvPr id="14" name="Rectangle 13"/>
          <p:cNvSpPr/>
          <p:nvPr userDrawn="1"/>
        </p:nvSpPr>
        <p:spPr>
          <a:xfrm>
            <a:off x="4191000" y="6073157"/>
            <a:ext cx="4572000" cy="784830"/>
          </a:xfrm>
          <a:prstGeom prst="rect">
            <a:avLst/>
          </a:prstGeom>
        </p:spPr>
        <p:txBody>
          <a:bodyPr>
            <a:spAutoFit/>
          </a:bodyPr>
          <a:lstStyle/>
          <a:p>
            <a:pPr algn="r">
              <a:buFontTx/>
              <a:buNone/>
            </a:pPr>
            <a:r>
              <a:rPr lang="en-US" sz="1500" dirty="0">
                <a:solidFill>
                  <a:srgbClr val="00628C"/>
                </a:solidFill>
                <a:effectLst/>
                <a:latin typeface="Myriad Pro" charset="0"/>
                <a:hlinkClick r:id="rId8"/>
              </a:rPr>
              <a:t>www.ncetm.org.uk/masterypd</a:t>
            </a:r>
            <a:br>
              <a:rPr lang="en-US" sz="1500" dirty="0">
                <a:solidFill>
                  <a:srgbClr val="00628C"/>
                </a:solidFill>
                <a:effectLst/>
                <a:latin typeface="Myriad Pro" charset="0"/>
              </a:rPr>
            </a:br>
            <a:r>
              <a:rPr lang="en-US" sz="1500" dirty="0">
                <a:solidFill>
                  <a:srgbClr val="00628C"/>
                </a:solidFill>
                <a:effectLst/>
                <a:latin typeface="Myriad Pro" charset="0"/>
              </a:rPr>
              <a:t>© Crown Copyright 2019</a:t>
            </a:r>
            <a:br>
              <a:rPr lang="en-US" sz="1500" dirty="0">
                <a:solidFill>
                  <a:srgbClr val="00628C"/>
                </a:solidFill>
                <a:effectLst/>
                <a:latin typeface="Myriad Pro" charset="0"/>
              </a:rPr>
            </a:br>
            <a:r>
              <a:rPr lang="en-US" sz="1500" dirty="0">
                <a:solidFill>
                  <a:schemeClr val="bg1">
                    <a:lumMod val="50000"/>
                  </a:schemeClr>
                </a:solidFill>
                <a:effectLst/>
                <a:latin typeface="Myriad Pro" charset="0"/>
              </a:rPr>
              <a:t>2019 pilot</a:t>
            </a:r>
            <a:endParaRPr lang="en-US" sz="1500" dirty="0">
              <a:solidFill>
                <a:srgbClr val="00628C"/>
              </a:solidFill>
              <a:effectLst/>
              <a:latin typeface="Myriad Pro" charset="0"/>
            </a:endParaRPr>
          </a:p>
        </p:txBody>
      </p:sp>
    </p:spTree>
    <p:extLst>
      <p:ext uri="{BB962C8B-B14F-4D97-AF65-F5344CB8AC3E}">
        <p14:creationId xmlns:p14="http://schemas.microsoft.com/office/powerpoint/2010/main" val="141490224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tructions">
    <p:spTree>
      <p:nvGrpSpPr>
        <p:cNvPr id="1" name=""/>
        <p:cNvGrpSpPr/>
        <p:nvPr/>
      </p:nvGrpSpPr>
      <p:grpSpPr>
        <a:xfrm>
          <a:off x="0" y="0"/>
          <a:ext cx="0" cy="0"/>
          <a:chOff x="0" y="0"/>
          <a:chExt cx="0" cy="0"/>
        </a:xfrm>
      </p:grpSpPr>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GB" dirty="0"/>
              <a:t>How to use this presentation</a:t>
            </a:r>
          </a:p>
        </p:txBody>
      </p:sp>
      <p:sp>
        <p:nvSpPr>
          <p:cNvPr id="2" name="TextBox 1"/>
          <p:cNvSpPr txBox="1"/>
          <p:nvPr userDrawn="1"/>
        </p:nvSpPr>
        <p:spPr bwMode="auto">
          <a:xfrm>
            <a:off x="463960" y="836712"/>
            <a:ext cx="8216081" cy="356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lvl="0">
              <a:lnSpc>
                <a:spcPct val="100000"/>
              </a:lnSpc>
              <a:buNone/>
            </a:pPr>
            <a:r>
              <a:rPr lang="en-GB" sz="2400" dirty="0">
                <a:latin typeface="Myriad Pro" charset="0"/>
                <a:ea typeface="Myriad Pro" charset="0"/>
                <a:cs typeface="Myriad Pro" charset="0"/>
              </a:rPr>
              <a:t>The following slides contain the representations described in the teacher guide, and are intended to accompany the teacher guide. They do not represent complete lessons and should not be used as such. </a:t>
            </a:r>
          </a:p>
          <a:p>
            <a:pPr lvl="0">
              <a:lnSpc>
                <a:spcPct val="100000"/>
              </a:lnSpc>
              <a:buNone/>
            </a:pPr>
            <a:endParaRPr lang="en-GB" sz="2400" dirty="0">
              <a:latin typeface="Myriad Pro" charset="0"/>
              <a:ea typeface="Myriad Pro" charset="0"/>
              <a:cs typeface="Myriad Pro" charset="0"/>
            </a:endParaRPr>
          </a:p>
          <a:p>
            <a:pPr lvl="0">
              <a:lnSpc>
                <a:spcPct val="100000"/>
              </a:lnSpc>
              <a:buNone/>
            </a:pPr>
            <a:r>
              <a:rPr lang="en-GB" sz="2400" dirty="0">
                <a:latin typeface="Myriad Pro" charset="0"/>
                <a:ea typeface="Myriad Pro" charset="0"/>
                <a:cs typeface="Myriad Pro" charset="0"/>
              </a:rPr>
              <a:t>However, you may wish to use the slides in conjunction with the teacher guide to support the planning of lessons, in combination with other resources such as high-quality textbooks that follow a teaching-for-mastery approach. </a:t>
            </a:r>
          </a:p>
        </p:txBody>
      </p:sp>
      <p:sp>
        <p:nvSpPr>
          <p:cNvPr id="5" name="Text Placeholder 4"/>
          <p:cNvSpPr>
            <a:spLocks noGrp="1"/>
          </p:cNvSpPr>
          <p:nvPr>
            <p:ph type="body" sz="quarter" idx="12" hasCustomPrompt="1"/>
          </p:nvPr>
        </p:nvSpPr>
        <p:spPr>
          <a:xfrm>
            <a:off x="463959" y="4797152"/>
            <a:ext cx="8216081" cy="1127125"/>
          </a:xfrm>
        </p:spPr>
        <p:txBody>
          <a:bodyPr/>
          <a:lstStyle>
            <a:lvl1pPr marL="0" indent="0">
              <a:buFont typeface="Arial" charset="0"/>
              <a:buNone/>
              <a:defRPr sz="2800" i="0" baseline="0"/>
            </a:lvl1pPr>
          </a:lstStyle>
          <a:p>
            <a:pPr lvl="0">
              <a:lnSpc>
                <a:spcPct val="100000"/>
              </a:lnSpc>
            </a:pPr>
            <a:r>
              <a:rPr lang="en-GB" sz="2400" dirty="0">
                <a:latin typeface="Myriad Pro" charset="0"/>
                <a:ea typeface="Myriad Pro" charset="0"/>
                <a:cs typeface="Myriad Pro" charset="0"/>
              </a:rPr>
              <a:t>You can find the teacher guide [Enter name of teacher guide] by following the link below.</a:t>
            </a:r>
            <a:endParaRPr lang="en-GB" sz="2400" i="1" dirty="0">
              <a:latin typeface="Myriad Pro" charset="0"/>
              <a:ea typeface="Myriad Pro" charset="0"/>
              <a:cs typeface="Myriad Pro" charset="0"/>
            </a:endParaRPr>
          </a:p>
        </p:txBody>
      </p:sp>
      <p:sp>
        <p:nvSpPr>
          <p:cNvPr id="7" name="Rectangle 6"/>
          <p:cNvSpPr/>
          <p:nvPr userDrawn="1"/>
        </p:nvSpPr>
        <p:spPr>
          <a:xfrm>
            <a:off x="3166212" y="6487839"/>
            <a:ext cx="2811573" cy="323165"/>
          </a:xfrm>
          <a:prstGeom prst="rect">
            <a:avLst/>
          </a:prstGeom>
        </p:spPr>
        <p:txBody>
          <a:bodyPr wrap="square">
            <a:spAutoFit/>
          </a:bodyPr>
          <a:lstStyle/>
          <a:p>
            <a:pPr algn="ctr">
              <a:buFontTx/>
              <a:buNone/>
            </a:pPr>
            <a:r>
              <a:rPr lang="en-US" sz="1500" dirty="0">
                <a:solidFill>
                  <a:schemeClr val="bg1">
                    <a:lumMod val="50000"/>
                  </a:schemeClr>
                </a:solidFill>
                <a:effectLst/>
                <a:latin typeface="Myriad Pro" charset="0"/>
              </a:rPr>
              <a:t>2019 pilot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Canvas">
    <p:spTree>
      <p:nvGrpSpPr>
        <p:cNvPr id="1" name=""/>
        <p:cNvGrpSpPr/>
        <p:nvPr/>
      </p:nvGrpSpPr>
      <p:grpSpPr>
        <a:xfrm>
          <a:off x="0" y="0"/>
          <a:ext cx="0" cy="0"/>
          <a:chOff x="0" y="0"/>
          <a:chExt cx="0" cy="0"/>
        </a:xfrm>
      </p:grpSpPr>
      <p:sp>
        <p:nvSpPr>
          <p:cNvPr id="5" name="Text Placeholder 8"/>
          <p:cNvSpPr>
            <a:spLocks noGrp="1"/>
          </p:cNvSpPr>
          <p:nvPr>
            <p:ph type="body" sz="quarter" idx="1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endParaRPr lang="en-US" dirty="0">
              <a:solidFill>
                <a:srgbClr val="00628C"/>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764704"/>
            <a:ext cx="8216081" cy="5544618"/>
          </a:xfrm>
        </p:spPr>
        <p:txBody>
          <a:bodyPr anchor="t" anchorCtr="0"/>
          <a:lstStyle>
            <a:lvl1pPr marL="0" indent="0">
              <a:buFont typeface="Arial" charset="0"/>
              <a:buNone/>
              <a:defRPr sz="28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400">
                <a:latin typeface="Myriad Pro" charset="0"/>
                <a:ea typeface="Myriad Pro" charset="0"/>
                <a:cs typeface="Myriad Pro" charset="0"/>
              </a:defRPr>
            </a:lvl2pPr>
            <a:lvl3pPr>
              <a:buClr>
                <a:srgbClr val="82CBDD"/>
              </a:buClr>
              <a:defRPr sz="2000">
                <a:latin typeface="Myriad Pro" charset="0"/>
                <a:ea typeface="Myriad Pro" charset="0"/>
                <a:cs typeface="Myriad Pro" charset="0"/>
              </a:defRPr>
            </a:lvl3pPr>
            <a:lvl4pPr>
              <a:buClr>
                <a:srgbClr val="82CBDD"/>
              </a:buClr>
              <a:defRPr sz="2000">
                <a:latin typeface="Myriad Pro" charset="0"/>
                <a:ea typeface="Myriad Pro" charset="0"/>
                <a:cs typeface="Myriad Pro" charset="0"/>
              </a:defRPr>
            </a:lvl4pPr>
            <a:lvl5pPr>
              <a:buClr>
                <a:srgbClr val="82CBDD"/>
              </a:buClr>
              <a:defRPr sz="20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0"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aching Point Slid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1181498"/>
            <a:ext cx="8216081" cy="5127824"/>
          </a:xfrm>
        </p:spPr>
        <p:txBody>
          <a:bodyPr anchor="t" anchorCtr="0"/>
          <a:lstStyle>
            <a:lvl1pPr marL="0" indent="0">
              <a:defRPr sz="24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000">
                <a:latin typeface="Myriad Pro" charset="0"/>
                <a:ea typeface="Myriad Pro" charset="0"/>
                <a:cs typeface="Myriad Pro" charset="0"/>
              </a:defRPr>
            </a:lvl2pPr>
            <a:lvl3pPr>
              <a:buClr>
                <a:srgbClr val="82CBDD"/>
              </a:buClr>
              <a:defRPr sz="1800">
                <a:latin typeface="Myriad Pro" charset="0"/>
                <a:ea typeface="Myriad Pro" charset="0"/>
                <a:cs typeface="Myriad Pro" charset="0"/>
              </a:defRPr>
            </a:lvl3pPr>
            <a:lvl4pPr>
              <a:buClr>
                <a:srgbClr val="82CBDD"/>
              </a:buClr>
              <a:defRPr sz="1800">
                <a:latin typeface="Myriad Pro" charset="0"/>
                <a:ea typeface="Myriad Pro" charset="0"/>
                <a:cs typeface="Myriad Pro" charset="0"/>
              </a:defRPr>
            </a:lvl4pPr>
            <a:lvl5pPr>
              <a:buClr>
                <a:srgbClr val="82CBDD"/>
              </a:buClr>
              <a:defRPr sz="18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6" name="Text Placeholder 5"/>
          <p:cNvSpPr>
            <a:spLocks noGrp="1"/>
          </p:cNvSpPr>
          <p:nvPr>
            <p:ph type="body" sz="quarter" idx="10"/>
          </p:nvPr>
        </p:nvSpPr>
        <p:spPr>
          <a:xfrm>
            <a:off x="463958" y="764704"/>
            <a:ext cx="8219667" cy="416793"/>
          </a:xfrm>
        </p:spPr>
        <p:txBody>
          <a:bodyPr anchor="ctr" anchorCtr="0"/>
          <a:lstStyle>
            <a:lvl1pPr>
              <a:defRPr sz="2400" b="1" i="0">
                <a:solidFill>
                  <a:srgbClr val="00628C"/>
                </a:solidFill>
                <a:latin typeface="Myriad Pro Semibold" charset="0"/>
                <a:ea typeface="Myriad Pro Semibold" charset="0"/>
                <a:cs typeface="Myriad Pro Semibold" charset="0"/>
              </a:defRPr>
            </a:lvl1pPr>
          </a:lstStyle>
          <a:p>
            <a:pPr lvl="0"/>
            <a:r>
              <a:rPr lang="en-US"/>
              <a:t>Click to edit Master text styles</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Tree>
    <p:extLst>
      <p:ext uri="{BB962C8B-B14F-4D97-AF65-F5344CB8AC3E}">
        <p14:creationId xmlns:p14="http://schemas.microsoft.com/office/powerpoint/2010/main" val="1175658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97187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762000" y="301625"/>
            <a:ext cx="7924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dirty="0"/>
          </a:p>
        </p:txBody>
      </p:sp>
      <p:sp>
        <p:nvSpPr>
          <p:cNvPr id="1027" name="Rectangle 5"/>
          <p:cNvSpPr>
            <a:spLocks noGrp="1" noChangeArrowheads="1"/>
          </p:cNvSpPr>
          <p:nvPr>
            <p:ph type="body" idx="1"/>
          </p:nvPr>
        </p:nvSpPr>
        <p:spPr bwMode="auto">
          <a:xfrm>
            <a:off x="762000" y="1827213"/>
            <a:ext cx="79216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p:txBody>
      </p:sp>
      <p:sp>
        <p:nvSpPr>
          <p:cNvPr id="43014" name="Rectangle 6"/>
          <p:cNvSpPr>
            <a:spLocks noGrp="1" noChangeArrowheads="1"/>
          </p:cNvSpPr>
          <p:nvPr>
            <p:ph type="dt" sz="half" idx="2"/>
          </p:nvPr>
        </p:nvSpPr>
        <p:spPr bwMode="auto">
          <a:xfrm>
            <a:off x="457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lvl1pPr>
          </a:lstStyle>
          <a:p>
            <a:pPr>
              <a:defRPr/>
            </a:pPr>
            <a:endParaRPr lang="en-GB" dirty="0"/>
          </a:p>
        </p:txBody>
      </p:sp>
      <p:sp>
        <p:nvSpPr>
          <p:cNvPr id="43015" name="Rectangle 7"/>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a:spcBef>
                <a:spcPct val="0"/>
              </a:spcBef>
              <a:buClrTx/>
              <a:buFontTx/>
              <a:buNone/>
              <a:defRPr sz="1200"/>
            </a:lvl1pPr>
          </a:lstStyle>
          <a:p>
            <a:pPr>
              <a:defRPr/>
            </a:pPr>
            <a:endParaRPr lang="en-GB"/>
          </a:p>
        </p:txBody>
      </p:sp>
      <p:sp>
        <p:nvSpPr>
          <p:cNvPr id="43016" name="Rectangle 8"/>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a:lvl1pPr>
          </a:lstStyle>
          <a:p>
            <a:fld id="{17C71EE9-BA72-3342-AD7C-7458D51D3716}" type="slidenum">
              <a:rPr lang="en-GB" altLang="x-none"/>
              <a:pPr/>
              <a:t>‹#›</a:t>
            </a:fld>
            <a:endParaRPr lang="en-GB" altLang="x-none"/>
          </a:p>
        </p:txBody>
      </p:sp>
    </p:spTree>
  </p:cSld>
  <p:clrMap bg1="lt1" tx1="dk1" bg2="lt2" tx2="dk2" accent1="accent1" accent2="accent2" accent3="accent3" accent4="accent4" accent5="accent5" accent6="accent6" hlink="hlink" folHlink="folHlink"/>
  <p:sldLayoutIdLst>
    <p:sldLayoutId id="2147483952" r:id="rId1"/>
    <p:sldLayoutId id="2147483962" r:id="rId2"/>
    <p:sldLayoutId id="2147483959" r:id="rId3"/>
    <p:sldLayoutId id="2147483961" r:id="rId4"/>
    <p:sldLayoutId id="2147483953" r:id="rId5"/>
    <p:sldLayoutId id="2147483963" r:id="rId6"/>
  </p:sldLayoutIdLst>
  <p:txStyles>
    <p:titleStyle>
      <a:lvl1pPr algn="l" rtl="0" eaLnBrk="1" fontAlgn="base" hangingPunct="1">
        <a:spcBef>
          <a:spcPct val="0"/>
        </a:spcBef>
        <a:spcAft>
          <a:spcPct val="0"/>
        </a:spcAft>
        <a:defRPr sz="2800" b="1" i="0">
          <a:solidFill>
            <a:srgbClr val="00628C"/>
          </a:solidFill>
          <a:latin typeface="Myriad Pro Semibold" charset="0"/>
          <a:ea typeface="Myriad Pro Semibold" charset="0"/>
          <a:cs typeface="Myriad Pro Semibold" charset="0"/>
        </a:defRPr>
      </a:lvl1pPr>
      <a:lvl2pPr algn="l" rtl="0" eaLnBrk="1" fontAlgn="base" hangingPunct="1">
        <a:spcBef>
          <a:spcPct val="0"/>
        </a:spcBef>
        <a:spcAft>
          <a:spcPct val="0"/>
        </a:spcAft>
        <a:defRPr sz="3600" b="1">
          <a:solidFill>
            <a:srgbClr val="00628C"/>
          </a:solidFill>
          <a:latin typeface="Arial" charset="0"/>
        </a:defRPr>
      </a:lvl2pPr>
      <a:lvl3pPr algn="l" rtl="0" eaLnBrk="1" fontAlgn="base" hangingPunct="1">
        <a:spcBef>
          <a:spcPct val="0"/>
        </a:spcBef>
        <a:spcAft>
          <a:spcPct val="0"/>
        </a:spcAft>
        <a:defRPr sz="3600" b="1">
          <a:solidFill>
            <a:srgbClr val="00628C"/>
          </a:solidFill>
          <a:latin typeface="Arial" charset="0"/>
        </a:defRPr>
      </a:lvl3pPr>
      <a:lvl4pPr algn="l" rtl="0" eaLnBrk="1" fontAlgn="base" hangingPunct="1">
        <a:spcBef>
          <a:spcPct val="0"/>
        </a:spcBef>
        <a:spcAft>
          <a:spcPct val="0"/>
        </a:spcAft>
        <a:defRPr sz="3600" b="1">
          <a:solidFill>
            <a:srgbClr val="00628C"/>
          </a:solidFill>
          <a:latin typeface="Arial" charset="0"/>
        </a:defRPr>
      </a:lvl4pPr>
      <a:lvl5pPr algn="l" rtl="0" eaLnBrk="1" fontAlgn="base" hangingPunct="1">
        <a:spcBef>
          <a:spcPct val="0"/>
        </a:spcBef>
        <a:spcAft>
          <a:spcPct val="0"/>
        </a:spcAft>
        <a:defRPr sz="3600" b="1">
          <a:solidFill>
            <a:srgbClr val="00628C"/>
          </a:solidFill>
          <a:latin typeface="Arial" charset="0"/>
        </a:defRPr>
      </a:lvl5pPr>
      <a:lvl6pPr marL="457200" algn="l" rtl="0" eaLnBrk="1" fontAlgn="base" hangingPunct="1">
        <a:spcBef>
          <a:spcPct val="0"/>
        </a:spcBef>
        <a:spcAft>
          <a:spcPct val="0"/>
        </a:spcAft>
        <a:defRPr sz="3600" b="1">
          <a:solidFill>
            <a:srgbClr val="00628C"/>
          </a:solidFill>
          <a:latin typeface="Arial" charset="0"/>
        </a:defRPr>
      </a:lvl6pPr>
      <a:lvl7pPr marL="914400" algn="l" rtl="0" eaLnBrk="1" fontAlgn="base" hangingPunct="1">
        <a:spcBef>
          <a:spcPct val="0"/>
        </a:spcBef>
        <a:spcAft>
          <a:spcPct val="0"/>
        </a:spcAft>
        <a:defRPr sz="3600" b="1">
          <a:solidFill>
            <a:srgbClr val="00628C"/>
          </a:solidFill>
          <a:latin typeface="Arial" charset="0"/>
        </a:defRPr>
      </a:lvl7pPr>
      <a:lvl8pPr marL="1371600" algn="l" rtl="0" eaLnBrk="1" fontAlgn="base" hangingPunct="1">
        <a:spcBef>
          <a:spcPct val="0"/>
        </a:spcBef>
        <a:spcAft>
          <a:spcPct val="0"/>
        </a:spcAft>
        <a:defRPr sz="3600" b="1">
          <a:solidFill>
            <a:srgbClr val="00628C"/>
          </a:solidFill>
          <a:latin typeface="Arial" charset="0"/>
        </a:defRPr>
      </a:lvl8pPr>
      <a:lvl9pPr marL="1828800" algn="l" rtl="0" eaLnBrk="1" fontAlgn="base" hangingPunct="1">
        <a:spcBef>
          <a:spcPct val="0"/>
        </a:spcBef>
        <a:spcAft>
          <a:spcPct val="0"/>
        </a:spcAft>
        <a:defRPr sz="3600" b="1">
          <a:solidFill>
            <a:srgbClr val="00628C"/>
          </a:solidFill>
          <a:latin typeface="Arial" charset="0"/>
        </a:defRPr>
      </a:lvl9pPr>
    </p:titleStyle>
    <p:bodyStyle>
      <a:lvl1pPr marL="342900" indent="-342900" algn="l" rtl="0" eaLnBrk="1" fontAlgn="base" hangingPunct="1">
        <a:spcBef>
          <a:spcPct val="20000"/>
        </a:spcBef>
        <a:spcAft>
          <a:spcPct val="0"/>
        </a:spcAft>
        <a:buClr>
          <a:schemeClr val="tx2"/>
        </a:buClr>
        <a:buFont typeface="Arial" charset="0"/>
        <a:defRPr sz="2800">
          <a:solidFill>
            <a:schemeClr val="tx1"/>
          </a:solidFill>
          <a:latin typeface="Myriad Pro" charset="0"/>
          <a:ea typeface="Myriad Pro" charset="0"/>
          <a:cs typeface="Myriad Pro" charset="0"/>
        </a:defRPr>
      </a:lvl1pPr>
      <a:lvl2pPr marL="742950" indent="-285750" algn="l" rtl="0" eaLnBrk="1" fontAlgn="base" hangingPunct="1">
        <a:spcBef>
          <a:spcPct val="20000"/>
        </a:spcBef>
        <a:spcAft>
          <a:spcPct val="0"/>
        </a:spcAft>
        <a:buClr>
          <a:srgbClr val="82CBDD"/>
        </a:buClr>
        <a:buFont typeface="Arial" charset="0"/>
        <a:buChar char="●"/>
        <a:defRPr sz="2400">
          <a:solidFill>
            <a:schemeClr val="tx1"/>
          </a:solidFill>
          <a:latin typeface="Myriad Pro" charset="0"/>
          <a:ea typeface="Myriad Pro" charset="0"/>
          <a:cs typeface="Myriad Pro" charset="0"/>
        </a:defRPr>
      </a:lvl2pPr>
      <a:lvl3pPr marL="1143000" indent="-228600" algn="l" rtl="0" eaLnBrk="1" fontAlgn="base" hangingPunct="1">
        <a:spcBef>
          <a:spcPct val="20000"/>
        </a:spcBef>
        <a:spcAft>
          <a:spcPct val="0"/>
        </a:spcAft>
        <a:buClr>
          <a:srgbClr val="00628C"/>
        </a:buClr>
        <a:buFont typeface="Arial" charset="0"/>
        <a:buChar char="–"/>
        <a:defRPr sz="2000">
          <a:solidFill>
            <a:schemeClr val="tx1"/>
          </a:solidFill>
          <a:latin typeface="Myriad Pro" charset="0"/>
          <a:ea typeface="Myriad Pro" charset="0"/>
          <a:cs typeface="Myriad Pro" charset="0"/>
        </a:defRPr>
      </a:lvl3pPr>
      <a:lvl4pPr marL="1600200" indent="-228600" algn="l" rtl="0" eaLnBrk="1" fontAlgn="base" hangingPunct="1">
        <a:spcBef>
          <a:spcPct val="20000"/>
        </a:spcBef>
        <a:spcAft>
          <a:spcPct val="0"/>
        </a:spcAft>
        <a:buClr>
          <a:schemeClr val="accent2"/>
        </a:buClr>
        <a:buFont typeface="Arial" charset="0"/>
        <a:buChar char="●"/>
        <a:defRPr sz="1900">
          <a:solidFill>
            <a:schemeClr val="tx1"/>
          </a:solidFill>
          <a:latin typeface="+mn-lt"/>
        </a:defRPr>
      </a:lvl4pPr>
      <a:lvl5pPr marL="20574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image" Target="../media/image27.png"/><Relationship Id="rId7" Type="http://schemas.openxmlformats.org/officeDocument/2006/relationships/image" Target="../media/image31.pn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 Id="rId9" Type="http://schemas.openxmlformats.org/officeDocument/2006/relationships/image" Target="../media/image33.png"/></Relationships>
</file>

<file path=ppt/slides/_rels/slide11.xml.rels><?xml version="1.0" encoding="UTF-8" standalone="yes"?>
<Relationships xmlns="http://schemas.openxmlformats.org/package/2006/relationships"><Relationship Id="rId8" Type="http://schemas.openxmlformats.org/officeDocument/2006/relationships/image" Target="../media/image39.png"/><Relationship Id="rId13" Type="http://schemas.openxmlformats.org/officeDocument/2006/relationships/image" Target="../media/image44.png"/><Relationship Id="rId3" Type="http://schemas.openxmlformats.org/officeDocument/2006/relationships/image" Target="../media/image34.png"/><Relationship Id="rId7" Type="http://schemas.openxmlformats.org/officeDocument/2006/relationships/image" Target="../media/image38.png"/><Relationship Id="rId12" Type="http://schemas.openxmlformats.org/officeDocument/2006/relationships/image" Target="../media/image43.png"/><Relationship Id="rId2" Type="http://schemas.openxmlformats.org/officeDocument/2006/relationships/slideLayout" Target="../slideLayouts/slideLayout6.xml"/><Relationship Id="rId1" Type="http://schemas.openxmlformats.org/officeDocument/2006/relationships/tags" Target="../tags/tag1.xml"/><Relationship Id="rId6" Type="http://schemas.openxmlformats.org/officeDocument/2006/relationships/image" Target="../media/image37.png"/><Relationship Id="rId11" Type="http://schemas.openxmlformats.org/officeDocument/2006/relationships/image" Target="../media/image42.png"/><Relationship Id="rId5" Type="http://schemas.openxmlformats.org/officeDocument/2006/relationships/image" Target="../media/image36.png"/><Relationship Id="rId15" Type="http://schemas.openxmlformats.org/officeDocument/2006/relationships/image" Target="../media/image46.png"/><Relationship Id="rId10" Type="http://schemas.openxmlformats.org/officeDocument/2006/relationships/image" Target="../media/image41.png"/><Relationship Id="rId4" Type="http://schemas.openxmlformats.org/officeDocument/2006/relationships/image" Target="../media/image35.png"/><Relationship Id="rId9" Type="http://schemas.openxmlformats.org/officeDocument/2006/relationships/image" Target="../media/image40.png"/><Relationship Id="rId14" Type="http://schemas.openxmlformats.org/officeDocument/2006/relationships/image" Target="../media/image45.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47.png"/><Relationship Id="rId4" Type="http://schemas.openxmlformats.org/officeDocument/2006/relationships/image" Target="../media/image9.svg"/></Relationships>
</file>

<file path=ppt/slides/_rels/slide13.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 Id="rId4" Type="http://schemas.openxmlformats.org/officeDocument/2006/relationships/image" Target="../media/image9.svg"/></Relationships>
</file>

<file path=ppt/slides/_rels/slide3.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10.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16.png"/><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20.png"/><Relationship Id="rId4" Type="http://schemas.openxmlformats.org/officeDocument/2006/relationships/image" Target="../media/image19.png"/></Relationships>
</file>

<file path=ppt/slides/_rels/slide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9.sv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23.png"/></Relationships>
</file>

<file path=ppt/slides/_rels/slide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26.png"/><Relationship Id="rId4" Type="http://schemas.openxmlformats.org/officeDocument/2006/relationships/image" Target="../media/image2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D0B3C21-D30D-4A0F-BE5F-94522D420E75}"/>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4" name="TextBox 3">
            <a:extLst>
              <a:ext uri="{FF2B5EF4-FFF2-40B4-BE49-F238E27FC236}">
                <a16:creationId xmlns:a16="http://schemas.microsoft.com/office/drawing/2014/main" id="{D9E0B491-5FE6-42E0-B756-55586EB644C8}"/>
              </a:ext>
            </a:extLst>
          </p:cNvPr>
          <p:cNvSpPr txBox="1"/>
          <p:nvPr/>
        </p:nvSpPr>
        <p:spPr bwMode="auto">
          <a:xfrm>
            <a:off x="273657" y="228831"/>
            <a:ext cx="8596686" cy="6694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eaLnBrk="0" fontAlgn="base" hangingPunct="0">
              <a:spcAft>
                <a:spcPts val="1000"/>
              </a:spcAft>
              <a:buNone/>
            </a:pPr>
            <a:r>
              <a:rPr lang="en-GB" sz="1600" b="1" u="sng" kern="1200" dirty="0">
                <a:solidFill>
                  <a:srgbClr val="000000"/>
                </a:solidFill>
                <a:effectLst/>
                <a:latin typeface="XCCW Joined 1a"/>
                <a:cs typeface="Calibri" panose="020F0502020204030204" pitchFamily="34" charset="0"/>
              </a:rPr>
              <a:t>Year 3</a:t>
            </a:r>
          </a:p>
          <a:p>
            <a:pPr eaLnBrk="0" fontAlgn="base" hangingPunct="0">
              <a:spcAft>
                <a:spcPts val="1000"/>
              </a:spcAft>
              <a:buNone/>
            </a:pPr>
            <a:r>
              <a:rPr lang="en-GB" sz="1600" b="1" u="sng" kern="1200" dirty="0">
                <a:solidFill>
                  <a:srgbClr val="000000"/>
                </a:solidFill>
                <a:effectLst/>
                <a:latin typeface="XCCW Joined 1a"/>
                <a:cs typeface="Calibri" panose="020F0502020204030204" pitchFamily="34" charset="0"/>
              </a:rPr>
              <a:t>L.I – Can I multiply 2-digit by 1-digit numbers?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eaLnBrk="0" fontAlgn="base" hangingPunct="0">
              <a:spcAft>
                <a:spcPts val="1000"/>
              </a:spcAft>
              <a:buNone/>
            </a:pPr>
            <a:r>
              <a:rPr lang="en-GB" sz="1600" b="1" u="sng" kern="1200" dirty="0">
                <a:solidFill>
                  <a:srgbClr val="000000"/>
                </a:solidFill>
                <a:effectLst/>
                <a:latin typeface="XCCW Joined 1a"/>
                <a:cs typeface="Calibri" panose="020F0502020204030204" pitchFamily="34" charset="0"/>
              </a:rPr>
              <a:t>Steps to success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spcAft>
                <a:spcPts val="1000"/>
              </a:spcAft>
              <a:buFontTx/>
              <a:buChar char="-"/>
            </a:pPr>
            <a:r>
              <a:rPr lang="en-GB" sz="1600" dirty="0">
                <a:effectLst/>
                <a:latin typeface="XCCW Joined 1a"/>
                <a:ea typeface="Times New Roman" panose="02020603050405020304" pitchFamily="18" charset="0"/>
                <a:cs typeface="Calibri" panose="020F0502020204030204" pitchFamily="34" charset="0"/>
              </a:rPr>
              <a:t>I can use multiplication facts or a multiplication grid</a:t>
            </a:r>
          </a:p>
          <a:p>
            <a:pPr marL="285750" indent="-285750">
              <a:spcAft>
                <a:spcPts val="1000"/>
              </a:spcAft>
              <a:buFontTx/>
              <a:buChar char="-"/>
            </a:pPr>
            <a:r>
              <a:rPr lang="en-GB" sz="1600" dirty="0">
                <a:effectLst/>
                <a:latin typeface="XCCW Joined 1a"/>
                <a:ea typeface="Times New Roman" panose="02020603050405020304" pitchFamily="18" charset="0"/>
                <a:cs typeface="Calibri" panose="020F0502020204030204" pitchFamily="34" charset="0"/>
              </a:rPr>
              <a:t>I can use place value to partition numbers</a:t>
            </a:r>
          </a:p>
          <a:p>
            <a:pPr marL="285750" indent="-285750">
              <a:spcAft>
                <a:spcPts val="1000"/>
              </a:spcAft>
              <a:buFontTx/>
              <a:buChar char="-"/>
            </a:pPr>
            <a:r>
              <a:rPr lang="en-GB" sz="1600" dirty="0">
                <a:latin typeface="XCCW Joined 1a"/>
                <a:ea typeface="Times New Roman" panose="02020603050405020304" pitchFamily="18" charset="0"/>
                <a:cs typeface="Calibri" panose="020F0502020204030204" pitchFamily="34" charset="0"/>
              </a:rPr>
              <a:t>I can use an efficient method to add numbers</a:t>
            </a:r>
          </a:p>
          <a:p>
            <a:pPr>
              <a:spcAft>
                <a:spcPts val="1000"/>
              </a:spcAft>
              <a:buNone/>
            </a:pPr>
            <a:r>
              <a:rPr lang="en-GB" sz="1600" b="1" dirty="0">
                <a:effectLst/>
                <a:latin typeface="XCCW Joined 1a"/>
                <a:ea typeface="Calibri" panose="020F0502020204030204" pitchFamily="34" charset="0"/>
                <a:cs typeface="Calibri" panose="020F0502020204030204" pitchFamily="34" charset="0"/>
              </a:rPr>
              <a:t>Challenge: </a:t>
            </a:r>
            <a:r>
              <a:rPr lang="en-GB" sz="1600" dirty="0">
                <a:latin typeface="XCCW Joined 1a"/>
                <a:ea typeface="Calibri" panose="020F0502020204030204" pitchFamily="34" charset="0"/>
                <a:cs typeface="Calibri" panose="020F0502020204030204" pitchFamily="34" charset="0"/>
              </a:rPr>
              <a:t>Convince me</a:t>
            </a:r>
            <a:endParaRPr lang="en-GB" sz="1600" dirty="0">
              <a:effectLst/>
              <a:latin typeface="XCCW Joined 1a"/>
              <a:ea typeface="Calibri" panose="020F0502020204030204" pitchFamily="34" charset="0"/>
              <a:cs typeface="Calibri" panose="020F0502020204030204" pitchFamily="34" charset="0"/>
            </a:endParaRPr>
          </a:p>
          <a:p>
            <a:pPr>
              <a:spcAft>
                <a:spcPts val="1000"/>
              </a:spcAft>
              <a:buNone/>
            </a:pPr>
            <a:endParaRPr lang="en-GB" sz="1600" dirty="0">
              <a:latin typeface="XCCW Joined 1a"/>
              <a:ea typeface="Calibri" panose="020F0502020204030204" pitchFamily="34" charset="0"/>
              <a:cs typeface="Calibri" panose="020F0502020204030204" pitchFamily="34" charset="0"/>
            </a:endParaRPr>
          </a:p>
          <a:p>
            <a:pPr>
              <a:spcAft>
                <a:spcPts val="1000"/>
              </a:spcAft>
              <a:buNone/>
            </a:pPr>
            <a:r>
              <a:rPr lang="en-GB" sz="1600" b="1" u="sng" dirty="0">
                <a:effectLst/>
                <a:latin typeface="XCCW Joined 1a"/>
                <a:ea typeface="Calibri" panose="020F0502020204030204" pitchFamily="34" charset="0"/>
                <a:cs typeface="Calibri" panose="020F0502020204030204" pitchFamily="34" charset="0"/>
              </a:rPr>
              <a:t>Year 4</a:t>
            </a:r>
          </a:p>
          <a:p>
            <a:pPr>
              <a:spcAft>
                <a:spcPts val="1000"/>
              </a:spcAft>
              <a:buNone/>
            </a:pPr>
            <a:r>
              <a:rPr lang="en-GB" sz="1600" b="1" u="sng" dirty="0">
                <a:latin typeface="XCCW Joined 1a"/>
                <a:ea typeface="Calibri" panose="020F0502020204030204" pitchFamily="34" charset="0"/>
                <a:cs typeface="Calibri" panose="020F0502020204030204" pitchFamily="34" charset="0"/>
              </a:rPr>
              <a:t>L.I. – Can I identify hundredths?</a:t>
            </a:r>
          </a:p>
          <a:p>
            <a:pPr>
              <a:spcAft>
                <a:spcPts val="1000"/>
              </a:spcAft>
              <a:buNone/>
            </a:pPr>
            <a:r>
              <a:rPr lang="en-GB" sz="1600" b="1" u="sng" dirty="0">
                <a:latin typeface="XCCW Joined 1a"/>
                <a:ea typeface="Calibri" panose="020F0502020204030204" pitchFamily="34" charset="0"/>
                <a:cs typeface="Calibri" panose="020F0502020204030204" pitchFamily="34" charset="0"/>
              </a:rPr>
              <a:t>Steps to success</a:t>
            </a:r>
          </a:p>
          <a:p>
            <a:pPr marL="285750" indent="-285750">
              <a:spcAft>
                <a:spcPts val="1000"/>
              </a:spcAft>
              <a:buFontTx/>
              <a:buChar char="-"/>
            </a:pPr>
            <a:r>
              <a:rPr lang="en-GB" sz="1600" dirty="0">
                <a:latin typeface="XCCW Joined 1a"/>
                <a:ea typeface="Calibri" panose="020F0502020204030204" pitchFamily="34" charset="0"/>
                <a:cs typeface="Calibri" panose="020F0502020204030204" pitchFamily="34" charset="0"/>
              </a:rPr>
              <a:t>I know how to write one hundredth as a fraction</a:t>
            </a:r>
          </a:p>
          <a:p>
            <a:pPr marL="285750" indent="-285750">
              <a:spcAft>
                <a:spcPts val="1000"/>
              </a:spcAft>
              <a:buFontTx/>
              <a:buChar char="-"/>
            </a:pPr>
            <a:r>
              <a:rPr lang="en-GB" sz="1600" dirty="0">
                <a:latin typeface="XCCW Joined 1a"/>
                <a:ea typeface="Calibri" panose="020F0502020204030204" pitchFamily="34" charset="0"/>
                <a:cs typeface="Calibri" panose="020F0502020204030204" pitchFamily="34" charset="0"/>
              </a:rPr>
              <a:t>I can compare hundredths and tenths</a:t>
            </a:r>
          </a:p>
          <a:p>
            <a:pPr marL="285750" indent="-285750">
              <a:spcAft>
                <a:spcPts val="1000"/>
              </a:spcAft>
              <a:buFontTx/>
              <a:buChar char="-"/>
            </a:pPr>
            <a:r>
              <a:rPr lang="en-GB" sz="1600" dirty="0">
                <a:latin typeface="XCCW Joined 1a"/>
                <a:ea typeface="Calibri" panose="020F0502020204030204" pitchFamily="34" charset="0"/>
                <a:cs typeface="Calibri" panose="020F0502020204030204" pitchFamily="34" charset="0"/>
              </a:rPr>
              <a:t>I can make one whole using hundredths and tenths</a:t>
            </a:r>
          </a:p>
          <a:p>
            <a:pPr>
              <a:spcAft>
                <a:spcPts val="1000"/>
              </a:spcAft>
              <a:buNone/>
            </a:pPr>
            <a:r>
              <a:rPr lang="en-GB" sz="1600" b="1" dirty="0">
                <a:latin typeface="XCCW Joined 1a"/>
                <a:ea typeface="Calibri" panose="020F0502020204030204" pitchFamily="34" charset="0"/>
                <a:cs typeface="Calibri" panose="020F0502020204030204" pitchFamily="34" charset="0"/>
              </a:rPr>
              <a:t>Challenge:</a:t>
            </a:r>
            <a:r>
              <a:rPr lang="en-GB" sz="1600" dirty="0">
                <a:latin typeface="XCCW Joined 1a"/>
                <a:ea typeface="Calibri" panose="020F0502020204030204" pitchFamily="34" charset="0"/>
                <a:cs typeface="Calibri" panose="020F0502020204030204" pitchFamily="34" charset="0"/>
              </a:rPr>
              <a:t> True or false</a:t>
            </a:r>
          </a:p>
          <a:p>
            <a:pPr>
              <a:spcAft>
                <a:spcPts val="1000"/>
              </a:spcAft>
              <a:buNone/>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17203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id="{6014C65D-FBC4-42A6-8370-0BB29BAC8FCD}"/>
              </a:ext>
            </a:extLst>
          </p:cNvPr>
          <p:cNvSpPr txBox="1"/>
          <p:nvPr/>
        </p:nvSpPr>
        <p:spPr bwMode="auto">
          <a:xfrm>
            <a:off x="117191" y="45800"/>
            <a:ext cx="3174202"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Independent Task</a:t>
            </a:r>
          </a:p>
        </p:txBody>
      </p:sp>
      <p:sp>
        <p:nvSpPr>
          <p:cNvPr id="10" name="Rectangle 9">
            <a:extLst>
              <a:ext uri="{FF2B5EF4-FFF2-40B4-BE49-F238E27FC236}">
                <a16:creationId xmlns:a16="http://schemas.microsoft.com/office/drawing/2014/main" id="{D48E4C4D-C457-403D-9855-6524925DAB39}"/>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9" name="TextBox 18">
            <a:extLst>
              <a:ext uri="{FF2B5EF4-FFF2-40B4-BE49-F238E27FC236}">
                <a16:creationId xmlns:a16="http://schemas.microsoft.com/office/drawing/2014/main" id="{631336E1-A1AB-4EE9-9A0A-98EA0D8C8B4C}"/>
              </a:ext>
            </a:extLst>
          </p:cNvPr>
          <p:cNvSpPr txBox="1"/>
          <p:nvPr/>
        </p:nvSpPr>
        <p:spPr bwMode="auto">
          <a:xfrm>
            <a:off x="7700" y="1599479"/>
            <a:ext cx="3130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1</a:t>
            </a:r>
          </a:p>
        </p:txBody>
      </p:sp>
      <p:sp>
        <p:nvSpPr>
          <p:cNvPr id="23" name="TextBox 22">
            <a:extLst>
              <a:ext uri="{FF2B5EF4-FFF2-40B4-BE49-F238E27FC236}">
                <a16:creationId xmlns:a16="http://schemas.microsoft.com/office/drawing/2014/main" id="{81CC1337-DDF6-44EE-91F1-F0498B9F42A5}"/>
              </a:ext>
            </a:extLst>
          </p:cNvPr>
          <p:cNvSpPr txBox="1"/>
          <p:nvPr/>
        </p:nvSpPr>
        <p:spPr bwMode="auto">
          <a:xfrm>
            <a:off x="92038" y="792917"/>
            <a:ext cx="16649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4</a:t>
            </a:r>
          </a:p>
        </p:txBody>
      </p:sp>
      <p:sp>
        <p:nvSpPr>
          <p:cNvPr id="27" name="TextBox 26">
            <a:extLst>
              <a:ext uri="{FF2B5EF4-FFF2-40B4-BE49-F238E27FC236}">
                <a16:creationId xmlns:a16="http://schemas.microsoft.com/office/drawing/2014/main" id="{6AD80F0C-BE77-4BDE-9F20-77A8E1B672AE}"/>
              </a:ext>
            </a:extLst>
          </p:cNvPr>
          <p:cNvSpPr txBox="1"/>
          <p:nvPr/>
        </p:nvSpPr>
        <p:spPr bwMode="auto">
          <a:xfrm>
            <a:off x="19085" y="2980148"/>
            <a:ext cx="3130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2</a:t>
            </a:r>
          </a:p>
        </p:txBody>
      </p:sp>
      <p:sp>
        <p:nvSpPr>
          <p:cNvPr id="29" name="TextBox 28">
            <a:extLst>
              <a:ext uri="{FF2B5EF4-FFF2-40B4-BE49-F238E27FC236}">
                <a16:creationId xmlns:a16="http://schemas.microsoft.com/office/drawing/2014/main" id="{B1EB7669-CC51-45E8-8046-D7860C8E2698}"/>
              </a:ext>
            </a:extLst>
          </p:cNvPr>
          <p:cNvSpPr txBox="1"/>
          <p:nvPr/>
        </p:nvSpPr>
        <p:spPr bwMode="auto">
          <a:xfrm>
            <a:off x="5133681" y="1735104"/>
            <a:ext cx="3130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3</a:t>
            </a:r>
          </a:p>
        </p:txBody>
      </p:sp>
      <p:pic>
        <p:nvPicPr>
          <p:cNvPr id="4" name="Picture 3">
            <a:extLst>
              <a:ext uri="{FF2B5EF4-FFF2-40B4-BE49-F238E27FC236}">
                <a16:creationId xmlns:a16="http://schemas.microsoft.com/office/drawing/2014/main" id="{2924DFF8-3C5C-4B01-A824-4630C3A2187E}"/>
              </a:ext>
            </a:extLst>
          </p:cNvPr>
          <p:cNvPicPr>
            <a:picLocks noChangeAspect="1"/>
          </p:cNvPicPr>
          <p:nvPr/>
        </p:nvPicPr>
        <p:blipFill>
          <a:blip r:embed="rId3"/>
          <a:stretch>
            <a:fillRect/>
          </a:stretch>
        </p:blipFill>
        <p:spPr>
          <a:xfrm>
            <a:off x="4551862" y="2728868"/>
            <a:ext cx="4504273" cy="3168079"/>
          </a:xfrm>
          <a:prstGeom prst="rect">
            <a:avLst/>
          </a:prstGeom>
        </p:spPr>
      </p:pic>
      <p:sp>
        <p:nvSpPr>
          <p:cNvPr id="13" name="TextBox 12">
            <a:extLst>
              <a:ext uri="{FF2B5EF4-FFF2-40B4-BE49-F238E27FC236}">
                <a16:creationId xmlns:a16="http://schemas.microsoft.com/office/drawing/2014/main" id="{95BDDE5F-1427-439C-A677-EC2632F04923}"/>
              </a:ext>
            </a:extLst>
          </p:cNvPr>
          <p:cNvSpPr txBox="1"/>
          <p:nvPr/>
        </p:nvSpPr>
        <p:spPr bwMode="auto">
          <a:xfrm>
            <a:off x="5446748" y="1831866"/>
            <a:ext cx="3697252"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1400" dirty="0">
                <a:latin typeface="XCCW Joined 1a" panose="03050602040000000000" pitchFamily="66" charset="0"/>
                <a:ea typeface="Myriad Pro Semibold" charset="0"/>
                <a:cs typeface="Myriad Pro Semibold" charset="0"/>
              </a:rPr>
              <a:t>Write down the fractions represented on the left and right of the </a:t>
            </a:r>
            <a:r>
              <a:rPr lang="en-GB" sz="1400" dirty="0" err="1">
                <a:latin typeface="XCCW Joined 1a" panose="03050602040000000000" pitchFamily="66" charset="0"/>
                <a:ea typeface="Myriad Pro Semibold" charset="0"/>
                <a:cs typeface="Myriad Pro Semibold" charset="0"/>
              </a:rPr>
              <a:t>reken</a:t>
            </a:r>
            <a:r>
              <a:rPr lang="en-GB" sz="1400" dirty="0">
                <a:latin typeface="XCCW Joined 1a" panose="03050602040000000000" pitchFamily="66" charset="0"/>
                <a:ea typeface="Myriad Pro Semibold" charset="0"/>
                <a:cs typeface="Myriad Pro Semibold" charset="0"/>
              </a:rPr>
              <a:t> </a:t>
            </a:r>
            <a:r>
              <a:rPr lang="en-GB" sz="1400" dirty="0" err="1">
                <a:latin typeface="XCCW Joined 1a" panose="03050602040000000000" pitchFamily="66" charset="0"/>
                <a:ea typeface="Myriad Pro Semibold" charset="0"/>
                <a:cs typeface="Myriad Pro Semibold" charset="0"/>
              </a:rPr>
              <a:t>reks</a:t>
            </a:r>
            <a:r>
              <a:rPr lang="en-GB" sz="1400" dirty="0">
                <a:latin typeface="XCCW Joined 1a" panose="03050602040000000000" pitchFamily="66" charset="0"/>
                <a:ea typeface="Myriad Pro Semibold" charset="0"/>
                <a:cs typeface="Myriad Pro Semibold" charset="0"/>
              </a:rPr>
              <a:t>.</a:t>
            </a:r>
          </a:p>
        </p:txBody>
      </p:sp>
      <p:pic>
        <p:nvPicPr>
          <p:cNvPr id="6" name="Picture 5">
            <a:extLst>
              <a:ext uri="{FF2B5EF4-FFF2-40B4-BE49-F238E27FC236}">
                <a16:creationId xmlns:a16="http://schemas.microsoft.com/office/drawing/2014/main" id="{DB362A7D-FB9A-42C3-AE1C-AC69B3F29AD1}"/>
              </a:ext>
            </a:extLst>
          </p:cNvPr>
          <p:cNvPicPr>
            <a:picLocks noChangeAspect="1"/>
          </p:cNvPicPr>
          <p:nvPr/>
        </p:nvPicPr>
        <p:blipFill>
          <a:blip r:embed="rId4"/>
          <a:stretch>
            <a:fillRect/>
          </a:stretch>
        </p:blipFill>
        <p:spPr>
          <a:xfrm>
            <a:off x="542920" y="1983022"/>
            <a:ext cx="1367255" cy="637614"/>
          </a:xfrm>
          <a:prstGeom prst="rect">
            <a:avLst/>
          </a:prstGeom>
        </p:spPr>
      </p:pic>
      <p:pic>
        <p:nvPicPr>
          <p:cNvPr id="11" name="Picture 10">
            <a:extLst>
              <a:ext uri="{FF2B5EF4-FFF2-40B4-BE49-F238E27FC236}">
                <a16:creationId xmlns:a16="http://schemas.microsoft.com/office/drawing/2014/main" id="{F4241429-E7E1-451D-95F6-A2102AF0EDF7}"/>
              </a:ext>
            </a:extLst>
          </p:cNvPr>
          <p:cNvPicPr>
            <a:picLocks noChangeAspect="1"/>
          </p:cNvPicPr>
          <p:nvPr/>
        </p:nvPicPr>
        <p:blipFill>
          <a:blip r:embed="rId5"/>
          <a:stretch>
            <a:fillRect/>
          </a:stretch>
        </p:blipFill>
        <p:spPr>
          <a:xfrm>
            <a:off x="2237265" y="1983022"/>
            <a:ext cx="1356747" cy="650685"/>
          </a:xfrm>
          <a:prstGeom prst="rect">
            <a:avLst/>
          </a:prstGeom>
        </p:spPr>
      </p:pic>
      <p:sp>
        <p:nvSpPr>
          <p:cNvPr id="18" name="TextBox 17">
            <a:extLst>
              <a:ext uri="{FF2B5EF4-FFF2-40B4-BE49-F238E27FC236}">
                <a16:creationId xmlns:a16="http://schemas.microsoft.com/office/drawing/2014/main" id="{BD7CCF6E-A87B-4C34-B466-351C9B71AC45}"/>
              </a:ext>
            </a:extLst>
          </p:cNvPr>
          <p:cNvSpPr txBox="1"/>
          <p:nvPr/>
        </p:nvSpPr>
        <p:spPr bwMode="auto">
          <a:xfrm>
            <a:off x="336884" y="1581216"/>
            <a:ext cx="37648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1400" dirty="0">
                <a:latin typeface="XCCW Joined 1a" panose="03050602040000000000" pitchFamily="66" charset="0"/>
                <a:ea typeface="Myriad Pro Semibold" charset="0"/>
                <a:cs typeface="Myriad Pro Semibold" charset="0"/>
              </a:rPr>
              <a:t>Use the correct symbol &lt; or &gt;.</a:t>
            </a:r>
          </a:p>
        </p:txBody>
      </p:sp>
      <p:pic>
        <p:nvPicPr>
          <p:cNvPr id="5" name="Picture 4">
            <a:extLst>
              <a:ext uri="{FF2B5EF4-FFF2-40B4-BE49-F238E27FC236}">
                <a16:creationId xmlns:a16="http://schemas.microsoft.com/office/drawing/2014/main" id="{61433475-9B87-4A6D-8C90-7C7AC2F5CA78}"/>
              </a:ext>
            </a:extLst>
          </p:cNvPr>
          <p:cNvPicPr>
            <a:picLocks noChangeAspect="1"/>
          </p:cNvPicPr>
          <p:nvPr/>
        </p:nvPicPr>
        <p:blipFill>
          <a:blip r:embed="rId6"/>
          <a:stretch>
            <a:fillRect/>
          </a:stretch>
        </p:blipFill>
        <p:spPr>
          <a:xfrm>
            <a:off x="569366" y="3461126"/>
            <a:ext cx="1506537" cy="1652886"/>
          </a:xfrm>
          <a:prstGeom prst="rect">
            <a:avLst/>
          </a:prstGeom>
        </p:spPr>
      </p:pic>
      <p:pic>
        <p:nvPicPr>
          <p:cNvPr id="12" name="Picture 11">
            <a:extLst>
              <a:ext uri="{FF2B5EF4-FFF2-40B4-BE49-F238E27FC236}">
                <a16:creationId xmlns:a16="http://schemas.microsoft.com/office/drawing/2014/main" id="{A4CB2D30-C737-426C-963C-06DB1A25D15F}"/>
              </a:ext>
            </a:extLst>
          </p:cNvPr>
          <p:cNvPicPr>
            <a:picLocks noChangeAspect="1"/>
          </p:cNvPicPr>
          <p:nvPr/>
        </p:nvPicPr>
        <p:blipFill>
          <a:blip r:embed="rId7"/>
          <a:stretch>
            <a:fillRect/>
          </a:stretch>
        </p:blipFill>
        <p:spPr>
          <a:xfrm>
            <a:off x="2237265" y="3476907"/>
            <a:ext cx="1581295" cy="1637105"/>
          </a:xfrm>
          <a:prstGeom prst="rect">
            <a:avLst/>
          </a:prstGeom>
        </p:spPr>
      </p:pic>
      <p:pic>
        <p:nvPicPr>
          <p:cNvPr id="16" name="Picture 15">
            <a:extLst>
              <a:ext uri="{FF2B5EF4-FFF2-40B4-BE49-F238E27FC236}">
                <a16:creationId xmlns:a16="http://schemas.microsoft.com/office/drawing/2014/main" id="{71F1960B-0BD9-466E-8946-E013FBFFC7A1}"/>
              </a:ext>
            </a:extLst>
          </p:cNvPr>
          <p:cNvPicPr>
            <a:picLocks noChangeAspect="1"/>
          </p:cNvPicPr>
          <p:nvPr/>
        </p:nvPicPr>
        <p:blipFill>
          <a:blip r:embed="rId8"/>
          <a:stretch>
            <a:fillRect/>
          </a:stretch>
        </p:blipFill>
        <p:spPr>
          <a:xfrm>
            <a:off x="569366" y="5373527"/>
            <a:ext cx="1506537" cy="1421900"/>
          </a:xfrm>
          <a:prstGeom prst="rect">
            <a:avLst/>
          </a:prstGeom>
        </p:spPr>
      </p:pic>
      <p:pic>
        <p:nvPicPr>
          <p:cNvPr id="20" name="Picture 19">
            <a:extLst>
              <a:ext uri="{FF2B5EF4-FFF2-40B4-BE49-F238E27FC236}">
                <a16:creationId xmlns:a16="http://schemas.microsoft.com/office/drawing/2014/main" id="{706CCA1A-146E-44C0-A3BC-0DBCE69167EE}"/>
              </a:ext>
            </a:extLst>
          </p:cNvPr>
          <p:cNvPicPr>
            <a:picLocks noChangeAspect="1"/>
          </p:cNvPicPr>
          <p:nvPr/>
        </p:nvPicPr>
        <p:blipFill>
          <a:blip r:embed="rId9"/>
          <a:stretch>
            <a:fillRect/>
          </a:stretch>
        </p:blipFill>
        <p:spPr>
          <a:xfrm>
            <a:off x="2239352" y="5340249"/>
            <a:ext cx="1506537" cy="1455178"/>
          </a:xfrm>
          <a:prstGeom prst="rect">
            <a:avLst/>
          </a:prstGeom>
        </p:spPr>
      </p:pic>
      <p:sp>
        <p:nvSpPr>
          <p:cNvPr id="25" name="TextBox 24">
            <a:extLst>
              <a:ext uri="{FF2B5EF4-FFF2-40B4-BE49-F238E27FC236}">
                <a16:creationId xmlns:a16="http://schemas.microsoft.com/office/drawing/2014/main" id="{C630D6D7-D734-4B34-8D56-37E3FC073843}"/>
              </a:ext>
            </a:extLst>
          </p:cNvPr>
          <p:cNvSpPr txBox="1"/>
          <p:nvPr/>
        </p:nvSpPr>
        <p:spPr bwMode="auto">
          <a:xfrm>
            <a:off x="542921" y="2880151"/>
            <a:ext cx="369725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1400" dirty="0">
                <a:latin typeface="XCCW Joined 1a" panose="03050602040000000000" pitchFamily="66" charset="0"/>
                <a:ea typeface="Myriad Pro Semibold" charset="0"/>
                <a:cs typeface="Myriad Pro Semibold" charset="0"/>
              </a:rPr>
              <a:t>Show different ways to partition 32 hundredths</a:t>
            </a:r>
          </a:p>
        </p:txBody>
      </p:sp>
    </p:spTree>
    <p:extLst>
      <p:ext uri="{BB962C8B-B14F-4D97-AF65-F5344CB8AC3E}">
        <p14:creationId xmlns:p14="http://schemas.microsoft.com/office/powerpoint/2010/main" val="3551319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9BAA744-564E-446A-B0B8-E5030B430E6B}"/>
              </a:ext>
            </a:extLst>
          </p:cNvPr>
          <p:cNvPicPr>
            <a:picLocks noChangeAspect="1"/>
          </p:cNvPicPr>
          <p:nvPr/>
        </p:nvPicPr>
        <p:blipFill>
          <a:blip r:embed="rId3"/>
          <a:stretch>
            <a:fillRect/>
          </a:stretch>
        </p:blipFill>
        <p:spPr>
          <a:xfrm>
            <a:off x="2754833" y="1052392"/>
            <a:ext cx="1738774" cy="1740652"/>
          </a:xfrm>
          <a:prstGeom prst="rect">
            <a:avLst/>
          </a:prstGeom>
        </p:spPr>
      </p:pic>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A4F8B471-5003-4300-BE45-DF84AC6A6B77}"/>
                  </a:ext>
                </a:extLst>
              </p:cNvPr>
              <p:cNvSpPr txBox="1"/>
              <p:nvPr/>
            </p:nvSpPr>
            <p:spPr>
              <a:xfrm>
                <a:off x="3311369" y="1052392"/>
                <a:ext cx="1113238" cy="706091"/>
              </a:xfrm>
              <a:prstGeom prst="rect">
                <a:avLst/>
              </a:prstGeom>
              <a:noFill/>
            </p:spPr>
            <p:txBody>
              <a:bodyPr wrap="square" rtlCol="0">
                <a:spAutoFit/>
              </a:bodyPr>
              <a:lstStyle/>
              <a:p>
                <a:pPr>
                  <a:buNone/>
                </a:pPr>
                <a14:m>
                  <m:oMath xmlns:m="http://schemas.openxmlformats.org/officeDocument/2006/math">
                    <m:f>
                      <m:fPr>
                        <m:ctrlPr>
                          <a:rPr lang="en-GB" sz="2400" i="1">
                            <a:latin typeface="Cambria Math" panose="02040503050406030204" pitchFamily="18" charset="0"/>
                          </a:rPr>
                        </m:ctrlPr>
                      </m:fPr>
                      <m:num>
                        <m:r>
                          <m:rPr>
                            <m:nor/>
                          </m:rPr>
                          <a:rPr lang="en-GB" sz="2400" b="0" i="0" smtClean="0"/>
                          <m:t>32</m:t>
                        </m:r>
                      </m:num>
                      <m:den>
                        <m:r>
                          <m:rPr>
                            <m:nor/>
                          </m:rPr>
                          <a:rPr lang="en-GB" sz="2400"/>
                          <m:t>10</m:t>
                        </m:r>
                        <m:r>
                          <m:rPr>
                            <m:nor/>
                          </m:rPr>
                          <a:rPr lang="en-GB" sz="2400" b="0" i="0" smtClean="0"/>
                          <m:t>0</m:t>
                        </m:r>
                      </m:den>
                    </m:f>
                  </m:oMath>
                </a14:m>
                <a:r>
                  <a:rPr lang="en-GB" sz="2400" dirty="0"/>
                  <a:t> </a:t>
                </a:r>
              </a:p>
            </p:txBody>
          </p:sp>
        </mc:Choice>
        <mc:Fallback>
          <p:sp>
            <p:nvSpPr>
              <p:cNvPr id="3" name="TextBox 2">
                <a:extLst>
                  <a:ext uri="{FF2B5EF4-FFF2-40B4-BE49-F238E27FC236}">
                    <a16:creationId xmlns:a16="http://schemas.microsoft.com/office/drawing/2014/main" id="{A4F8B471-5003-4300-BE45-DF84AC6A6B77}"/>
                  </a:ext>
                </a:extLst>
              </p:cNvPr>
              <p:cNvSpPr txBox="1">
                <a:spLocks noRot="1" noChangeAspect="1" noMove="1" noResize="1" noEditPoints="1" noAdjustHandles="1" noChangeArrowheads="1" noChangeShapeType="1" noTextEdit="1"/>
              </p:cNvSpPr>
              <p:nvPr/>
            </p:nvSpPr>
            <p:spPr>
              <a:xfrm>
                <a:off x="3311369" y="1052392"/>
                <a:ext cx="1113238" cy="706091"/>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A62D3F84-0DBB-43AE-987A-8571812D6178}"/>
                  </a:ext>
                </a:extLst>
              </p:cNvPr>
              <p:cNvSpPr txBox="1"/>
              <p:nvPr/>
            </p:nvSpPr>
            <p:spPr>
              <a:xfrm>
                <a:off x="3804531" y="2036100"/>
                <a:ext cx="1113238" cy="672748"/>
              </a:xfrm>
              <a:prstGeom prst="rect">
                <a:avLst/>
              </a:prstGeom>
              <a:noFill/>
            </p:spPr>
            <p:txBody>
              <a:bodyPr wrap="square" rtlCol="0">
                <a:spAutoFit/>
              </a:bodyPr>
              <a:lstStyle/>
              <a:p>
                <a:pPr>
                  <a:buNone/>
                </a:pPr>
                <a14:m>
                  <m:oMath xmlns:m="http://schemas.openxmlformats.org/officeDocument/2006/math">
                    <m:f>
                      <m:fPr>
                        <m:ctrlPr>
                          <a:rPr lang="en-GB" sz="2400" i="1">
                            <a:latin typeface="Cambria Math" panose="02040503050406030204" pitchFamily="18" charset="0"/>
                          </a:rPr>
                        </m:ctrlPr>
                      </m:fPr>
                      <m:num/>
                      <m:den>
                        <m:r>
                          <m:rPr>
                            <m:nor/>
                          </m:rPr>
                          <a:rPr lang="en-GB" sz="2400"/>
                          <m:t>10</m:t>
                        </m:r>
                        <m:r>
                          <m:rPr>
                            <m:nor/>
                          </m:rPr>
                          <a:rPr lang="en-GB" sz="2400" b="0" i="0" smtClean="0"/>
                          <m:t>0</m:t>
                        </m:r>
                      </m:den>
                    </m:f>
                  </m:oMath>
                </a14:m>
                <a:r>
                  <a:rPr lang="en-GB" sz="2400" dirty="0"/>
                  <a:t> </a:t>
                </a:r>
              </a:p>
            </p:txBody>
          </p:sp>
        </mc:Choice>
        <mc:Fallback>
          <p:sp>
            <p:nvSpPr>
              <p:cNvPr id="4" name="TextBox 3">
                <a:extLst>
                  <a:ext uri="{FF2B5EF4-FFF2-40B4-BE49-F238E27FC236}">
                    <a16:creationId xmlns:a16="http://schemas.microsoft.com/office/drawing/2014/main" id="{A62D3F84-0DBB-43AE-987A-8571812D6178}"/>
                  </a:ext>
                </a:extLst>
              </p:cNvPr>
              <p:cNvSpPr txBox="1">
                <a:spLocks noRot="1" noChangeAspect="1" noMove="1" noResize="1" noEditPoints="1" noAdjustHandles="1" noChangeArrowheads="1" noChangeShapeType="1" noTextEdit="1"/>
              </p:cNvSpPr>
              <p:nvPr/>
            </p:nvSpPr>
            <p:spPr>
              <a:xfrm>
                <a:off x="3804531" y="2036100"/>
                <a:ext cx="1113238" cy="672748"/>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5" name="TextBox 4">
                <a:extLst>
                  <a:ext uri="{FF2B5EF4-FFF2-40B4-BE49-F238E27FC236}">
                    <a16:creationId xmlns:a16="http://schemas.microsoft.com/office/drawing/2014/main" id="{02FF7BDB-7FD5-4290-9261-B7AFC7B90745}"/>
                  </a:ext>
                </a:extLst>
              </p:cNvPr>
              <p:cNvSpPr txBox="1"/>
              <p:nvPr/>
            </p:nvSpPr>
            <p:spPr>
              <a:xfrm>
                <a:off x="2884218" y="2036100"/>
                <a:ext cx="1113238" cy="706091"/>
              </a:xfrm>
              <a:prstGeom prst="rect">
                <a:avLst/>
              </a:prstGeom>
              <a:noFill/>
            </p:spPr>
            <p:txBody>
              <a:bodyPr wrap="square" rtlCol="0">
                <a:spAutoFit/>
              </a:bodyPr>
              <a:lstStyle/>
              <a:p>
                <a:pPr>
                  <a:buNone/>
                </a:pPr>
                <a14:m>
                  <m:oMath xmlns:m="http://schemas.openxmlformats.org/officeDocument/2006/math">
                    <m:f>
                      <m:fPr>
                        <m:ctrlPr>
                          <a:rPr lang="en-GB" sz="2400" i="1">
                            <a:latin typeface="Cambria Math" panose="02040503050406030204" pitchFamily="18" charset="0"/>
                          </a:rPr>
                        </m:ctrlPr>
                      </m:fPr>
                      <m:num>
                        <m:r>
                          <m:rPr>
                            <m:nor/>
                          </m:rPr>
                          <a:rPr lang="en-GB" sz="2400" b="0" i="0" smtClean="0"/>
                          <m:t>3</m:t>
                        </m:r>
                      </m:num>
                      <m:den>
                        <m:r>
                          <m:rPr>
                            <m:nor/>
                          </m:rPr>
                          <a:rPr lang="en-GB" sz="2400"/>
                          <m:t>10</m:t>
                        </m:r>
                      </m:den>
                    </m:f>
                  </m:oMath>
                </a14:m>
                <a:r>
                  <a:rPr lang="en-GB" sz="2400" dirty="0"/>
                  <a:t> </a:t>
                </a:r>
              </a:p>
            </p:txBody>
          </p:sp>
        </mc:Choice>
        <mc:Fallback>
          <p:sp>
            <p:nvSpPr>
              <p:cNvPr id="5" name="TextBox 4">
                <a:extLst>
                  <a:ext uri="{FF2B5EF4-FFF2-40B4-BE49-F238E27FC236}">
                    <a16:creationId xmlns:a16="http://schemas.microsoft.com/office/drawing/2014/main" id="{02FF7BDB-7FD5-4290-9261-B7AFC7B90745}"/>
                  </a:ext>
                </a:extLst>
              </p:cNvPr>
              <p:cNvSpPr txBox="1">
                <a:spLocks noRot="1" noChangeAspect="1" noMove="1" noResize="1" noEditPoints="1" noAdjustHandles="1" noChangeArrowheads="1" noChangeShapeType="1" noTextEdit="1"/>
              </p:cNvSpPr>
              <p:nvPr/>
            </p:nvSpPr>
            <p:spPr>
              <a:xfrm>
                <a:off x="2884218" y="2036100"/>
                <a:ext cx="1113238" cy="706091"/>
              </a:xfrm>
              <a:prstGeom prst="rect">
                <a:avLst/>
              </a:prstGeom>
              <a:blipFill>
                <a:blip r:embed="rId6"/>
                <a:stretch>
                  <a:fillRect/>
                </a:stretch>
              </a:blipFill>
            </p:spPr>
            <p:txBody>
              <a:bodyPr/>
              <a:lstStyle/>
              <a:p>
                <a:r>
                  <a:rPr lang="en-GB">
                    <a:noFill/>
                  </a:rPr>
                  <a:t> </a:t>
                </a:r>
              </a:p>
            </p:txBody>
          </p:sp>
        </mc:Fallback>
      </mc:AlternateContent>
      <p:graphicFrame>
        <p:nvGraphicFramePr>
          <p:cNvPr id="6" name="Table 5">
            <a:extLst>
              <a:ext uri="{FF2B5EF4-FFF2-40B4-BE49-F238E27FC236}">
                <a16:creationId xmlns:a16="http://schemas.microsoft.com/office/drawing/2014/main" id="{AED5B1D4-BB72-443C-8C10-366E1698B479}"/>
              </a:ext>
            </a:extLst>
          </p:cNvPr>
          <p:cNvGraphicFramePr>
            <a:graphicFrameLocks noGrp="1"/>
          </p:cNvGraphicFramePr>
          <p:nvPr/>
        </p:nvGraphicFramePr>
        <p:xfrm>
          <a:off x="964738" y="1117734"/>
          <a:ext cx="1675310" cy="1675310"/>
        </p:xfrm>
        <a:graphic>
          <a:graphicData uri="http://schemas.openxmlformats.org/drawingml/2006/table">
            <a:tbl>
              <a:tblPr firstRow="1" bandRow="1"/>
              <a:tblGrid>
                <a:gridCol w="167531">
                  <a:extLst>
                    <a:ext uri="{9D8B030D-6E8A-4147-A177-3AD203B41FA5}">
                      <a16:colId xmlns:a16="http://schemas.microsoft.com/office/drawing/2014/main" val="1727605935"/>
                    </a:ext>
                  </a:extLst>
                </a:gridCol>
                <a:gridCol w="167531">
                  <a:extLst>
                    <a:ext uri="{9D8B030D-6E8A-4147-A177-3AD203B41FA5}">
                      <a16:colId xmlns:a16="http://schemas.microsoft.com/office/drawing/2014/main" val="2120952108"/>
                    </a:ext>
                  </a:extLst>
                </a:gridCol>
                <a:gridCol w="167531">
                  <a:extLst>
                    <a:ext uri="{9D8B030D-6E8A-4147-A177-3AD203B41FA5}">
                      <a16:colId xmlns:a16="http://schemas.microsoft.com/office/drawing/2014/main" val="3416856529"/>
                    </a:ext>
                  </a:extLst>
                </a:gridCol>
                <a:gridCol w="167531">
                  <a:extLst>
                    <a:ext uri="{9D8B030D-6E8A-4147-A177-3AD203B41FA5}">
                      <a16:colId xmlns:a16="http://schemas.microsoft.com/office/drawing/2014/main" val="2969203927"/>
                    </a:ext>
                  </a:extLst>
                </a:gridCol>
                <a:gridCol w="167531">
                  <a:extLst>
                    <a:ext uri="{9D8B030D-6E8A-4147-A177-3AD203B41FA5}">
                      <a16:colId xmlns:a16="http://schemas.microsoft.com/office/drawing/2014/main" val="537266866"/>
                    </a:ext>
                  </a:extLst>
                </a:gridCol>
                <a:gridCol w="167531">
                  <a:extLst>
                    <a:ext uri="{9D8B030D-6E8A-4147-A177-3AD203B41FA5}">
                      <a16:colId xmlns:a16="http://schemas.microsoft.com/office/drawing/2014/main" val="966029077"/>
                    </a:ext>
                  </a:extLst>
                </a:gridCol>
                <a:gridCol w="167531">
                  <a:extLst>
                    <a:ext uri="{9D8B030D-6E8A-4147-A177-3AD203B41FA5}">
                      <a16:colId xmlns:a16="http://schemas.microsoft.com/office/drawing/2014/main" val="3714690035"/>
                    </a:ext>
                  </a:extLst>
                </a:gridCol>
                <a:gridCol w="167531">
                  <a:extLst>
                    <a:ext uri="{9D8B030D-6E8A-4147-A177-3AD203B41FA5}">
                      <a16:colId xmlns:a16="http://schemas.microsoft.com/office/drawing/2014/main" val="1458144214"/>
                    </a:ext>
                  </a:extLst>
                </a:gridCol>
                <a:gridCol w="167531">
                  <a:extLst>
                    <a:ext uri="{9D8B030D-6E8A-4147-A177-3AD203B41FA5}">
                      <a16:colId xmlns:a16="http://schemas.microsoft.com/office/drawing/2014/main" val="586089479"/>
                    </a:ext>
                  </a:extLst>
                </a:gridCol>
                <a:gridCol w="167531">
                  <a:extLst>
                    <a:ext uri="{9D8B030D-6E8A-4147-A177-3AD203B41FA5}">
                      <a16:colId xmlns:a16="http://schemas.microsoft.com/office/drawing/2014/main" val="2610517293"/>
                    </a:ext>
                  </a:extLst>
                </a:gridCol>
              </a:tblGrid>
              <a:tr h="16753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1399284"/>
                  </a:ext>
                </a:extLst>
              </a:tr>
              <a:tr h="167531">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20579659"/>
                  </a:ext>
                </a:extLst>
              </a:tr>
              <a:tr h="167531">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0987180"/>
                  </a:ext>
                </a:extLst>
              </a:tr>
              <a:tr h="167531">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78592910"/>
                  </a:ext>
                </a:extLst>
              </a:tr>
              <a:tr h="167531">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55398932"/>
                  </a:ext>
                </a:extLst>
              </a:tr>
              <a:tr h="167531">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64169813"/>
                  </a:ext>
                </a:extLst>
              </a:tr>
              <a:tr h="167531">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7019935"/>
                  </a:ext>
                </a:extLst>
              </a:tr>
              <a:tr h="167531">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25323923"/>
                  </a:ext>
                </a:extLst>
              </a:tr>
              <a:tr h="167531">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28537767"/>
                  </a:ext>
                </a:extLst>
              </a:tr>
              <a:tr h="167531">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80647614"/>
                  </a:ext>
                </a:extLst>
              </a:tr>
            </a:tbl>
          </a:graphicData>
        </a:graphic>
      </p:graphicFrame>
      <p:pic>
        <p:nvPicPr>
          <p:cNvPr id="7" name="Picture 6">
            <a:extLst>
              <a:ext uri="{FF2B5EF4-FFF2-40B4-BE49-F238E27FC236}">
                <a16:creationId xmlns:a16="http://schemas.microsoft.com/office/drawing/2014/main" id="{1BED38F2-B9B8-4DD4-B263-D5B93A81F2C4}"/>
              </a:ext>
            </a:extLst>
          </p:cNvPr>
          <p:cNvPicPr>
            <a:picLocks noChangeAspect="1"/>
          </p:cNvPicPr>
          <p:nvPr/>
        </p:nvPicPr>
        <p:blipFill>
          <a:blip r:embed="rId3"/>
          <a:stretch>
            <a:fillRect/>
          </a:stretch>
        </p:blipFill>
        <p:spPr>
          <a:xfrm>
            <a:off x="6485044" y="1052392"/>
            <a:ext cx="1738774" cy="1740652"/>
          </a:xfrm>
          <a:prstGeom prst="rect">
            <a:avLst/>
          </a:prstGeom>
        </p:spPr>
      </p:pic>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56B10451-F707-4C20-A883-709FB28D22F1}"/>
                  </a:ext>
                </a:extLst>
              </p:cNvPr>
              <p:cNvSpPr txBox="1"/>
              <p:nvPr/>
            </p:nvSpPr>
            <p:spPr>
              <a:xfrm>
                <a:off x="7041580" y="1052392"/>
                <a:ext cx="1113238" cy="706091"/>
              </a:xfrm>
              <a:prstGeom prst="rect">
                <a:avLst/>
              </a:prstGeom>
              <a:noFill/>
            </p:spPr>
            <p:txBody>
              <a:bodyPr wrap="square" rtlCol="0">
                <a:spAutoFit/>
              </a:bodyPr>
              <a:lstStyle/>
              <a:p>
                <a:pPr>
                  <a:buNone/>
                </a:pPr>
                <a14:m>
                  <m:oMath xmlns:m="http://schemas.openxmlformats.org/officeDocument/2006/math">
                    <m:f>
                      <m:fPr>
                        <m:ctrlPr>
                          <a:rPr lang="en-GB" sz="2400" i="1">
                            <a:latin typeface="Cambria Math" panose="02040503050406030204" pitchFamily="18" charset="0"/>
                          </a:rPr>
                        </m:ctrlPr>
                      </m:fPr>
                      <m:num>
                        <m:r>
                          <m:rPr>
                            <m:nor/>
                          </m:rPr>
                          <a:rPr lang="en-GB" sz="2400" b="0" i="0" smtClean="0"/>
                          <m:t>32</m:t>
                        </m:r>
                      </m:num>
                      <m:den>
                        <m:r>
                          <m:rPr>
                            <m:nor/>
                          </m:rPr>
                          <a:rPr lang="en-GB" sz="2400"/>
                          <m:t>10</m:t>
                        </m:r>
                        <m:r>
                          <m:rPr>
                            <m:nor/>
                          </m:rPr>
                          <a:rPr lang="en-GB" sz="2400" b="0" i="0" smtClean="0"/>
                          <m:t>0</m:t>
                        </m:r>
                      </m:den>
                    </m:f>
                  </m:oMath>
                </a14:m>
                <a:r>
                  <a:rPr lang="en-GB" sz="2400" dirty="0"/>
                  <a:t> </a:t>
                </a:r>
              </a:p>
            </p:txBody>
          </p:sp>
        </mc:Choice>
        <mc:Fallback>
          <p:sp>
            <p:nvSpPr>
              <p:cNvPr id="8" name="TextBox 7">
                <a:extLst>
                  <a:ext uri="{FF2B5EF4-FFF2-40B4-BE49-F238E27FC236}">
                    <a16:creationId xmlns:a16="http://schemas.microsoft.com/office/drawing/2014/main" id="{56B10451-F707-4C20-A883-709FB28D22F1}"/>
                  </a:ext>
                </a:extLst>
              </p:cNvPr>
              <p:cNvSpPr txBox="1">
                <a:spLocks noRot="1" noChangeAspect="1" noMove="1" noResize="1" noEditPoints="1" noAdjustHandles="1" noChangeArrowheads="1" noChangeShapeType="1" noTextEdit="1"/>
              </p:cNvSpPr>
              <p:nvPr/>
            </p:nvSpPr>
            <p:spPr>
              <a:xfrm>
                <a:off x="7041580" y="1052392"/>
                <a:ext cx="1113238" cy="706091"/>
              </a:xfrm>
              <a:prstGeom prst="rect">
                <a:avLst/>
              </a:prstGeom>
              <a:blipFill>
                <a:blip r:embed="rId7"/>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357C6F17-D57A-4767-A316-85FCC2FD4C62}"/>
                  </a:ext>
                </a:extLst>
              </p:cNvPr>
              <p:cNvSpPr txBox="1"/>
              <p:nvPr/>
            </p:nvSpPr>
            <p:spPr>
              <a:xfrm>
                <a:off x="7534742" y="2036100"/>
                <a:ext cx="1113238" cy="706091"/>
              </a:xfrm>
              <a:prstGeom prst="rect">
                <a:avLst/>
              </a:prstGeom>
              <a:noFill/>
            </p:spPr>
            <p:txBody>
              <a:bodyPr wrap="square" rtlCol="0">
                <a:spAutoFit/>
              </a:bodyPr>
              <a:lstStyle/>
              <a:p>
                <a:pPr>
                  <a:buNone/>
                </a:pPr>
                <a14:m>
                  <m:oMath xmlns:m="http://schemas.openxmlformats.org/officeDocument/2006/math">
                    <m:f>
                      <m:fPr>
                        <m:ctrlPr>
                          <a:rPr lang="en-GB" sz="2400" i="1">
                            <a:latin typeface="Cambria Math" panose="02040503050406030204" pitchFamily="18" charset="0"/>
                          </a:rPr>
                        </m:ctrlPr>
                      </m:fPr>
                      <m:num>
                        <m:r>
                          <m:rPr>
                            <m:nor/>
                          </m:rPr>
                          <a:rPr lang="en-GB" sz="2400" b="0" i="0" smtClean="0"/>
                          <m:t>12</m:t>
                        </m:r>
                      </m:num>
                      <m:den>
                        <m:r>
                          <m:rPr>
                            <m:nor/>
                          </m:rPr>
                          <a:rPr lang="en-GB" sz="2400"/>
                          <m:t>10</m:t>
                        </m:r>
                        <m:r>
                          <m:rPr>
                            <m:nor/>
                          </m:rPr>
                          <a:rPr lang="en-GB" sz="2400" b="0" i="0" smtClean="0"/>
                          <m:t>0</m:t>
                        </m:r>
                      </m:den>
                    </m:f>
                  </m:oMath>
                </a14:m>
                <a:r>
                  <a:rPr lang="en-GB" sz="2400" dirty="0"/>
                  <a:t> </a:t>
                </a:r>
              </a:p>
            </p:txBody>
          </p:sp>
        </mc:Choice>
        <mc:Fallback>
          <p:sp>
            <p:nvSpPr>
              <p:cNvPr id="9" name="TextBox 8">
                <a:extLst>
                  <a:ext uri="{FF2B5EF4-FFF2-40B4-BE49-F238E27FC236}">
                    <a16:creationId xmlns:a16="http://schemas.microsoft.com/office/drawing/2014/main" id="{357C6F17-D57A-4767-A316-85FCC2FD4C62}"/>
                  </a:ext>
                </a:extLst>
              </p:cNvPr>
              <p:cNvSpPr txBox="1">
                <a:spLocks noRot="1" noChangeAspect="1" noMove="1" noResize="1" noEditPoints="1" noAdjustHandles="1" noChangeArrowheads="1" noChangeShapeType="1" noTextEdit="1"/>
              </p:cNvSpPr>
              <p:nvPr/>
            </p:nvSpPr>
            <p:spPr>
              <a:xfrm>
                <a:off x="7534742" y="2036100"/>
                <a:ext cx="1113238" cy="706091"/>
              </a:xfrm>
              <a:prstGeom prst="rect">
                <a:avLst/>
              </a:prstGeom>
              <a:blipFill>
                <a:blip r:embed="rId8"/>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F2AF4CB7-1A33-4210-8001-02945B0803BE}"/>
                  </a:ext>
                </a:extLst>
              </p:cNvPr>
              <p:cNvSpPr txBox="1"/>
              <p:nvPr/>
            </p:nvSpPr>
            <p:spPr>
              <a:xfrm>
                <a:off x="6614429" y="2036100"/>
                <a:ext cx="1113238" cy="672748"/>
              </a:xfrm>
              <a:prstGeom prst="rect">
                <a:avLst/>
              </a:prstGeom>
              <a:noFill/>
            </p:spPr>
            <p:txBody>
              <a:bodyPr wrap="square" rtlCol="0">
                <a:spAutoFit/>
              </a:bodyPr>
              <a:lstStyle/>
              <a:p>
                <a:pPr>
                  <a:buNone/>
                </a:pPr>
                <a14:m>
                  <m:oMath xmlns:m="http://schemas.openxmlformats.org/officeDocument/2006/math">
                    <m:f>
                      <m:fPr>
                        <m:ctrlPr>
                          <a:rPr lang="en-GB" sz="2400" i="1">
                            <a:latin typeface="Cambria Math" panose="02040503050406030204" pitchFamily="18" charset="0"/>
                          </a:rPr>
                        </m:ctrlPr>
                      </m:fPr>
                      <m:num/>
                      <m:den>
                        <m:r>
                          <m:rPr>
                            <m:nor/>
                          </m:rPr>
                          <a:rPr lang="en-GB" sz="2400"/>
                          <m:t>10</m:t>
                        </m:r>
                      </m:den>
                    </m:f>
                  </m:oMath>
                </a14:m>
                <a:r>
                  <a:rPr lang="en-GB" sz="2400" dirty="0"/>
                  <a:t> </a:t>
                </a:r>
              </a:p>
            </p:txBody>
          </p:sp>
        </mc:Choice>
        <mc:Fallback>
          <p:sp>
            <p:nvSpPr>
              <p:cNvPr id="10" name="TextBox 9">
                <a:extLst>
                  <a:ext uri="{FF2B5EF4-FFF2-40B4-BE49-F238E27FC236}">
                    <a16:creationId xmlns:a16="http://schemas.microsoft.com/office/drawing/2014/main" id="{F2AF4CB7-1A33-4210-8001-02945B0803BE}"/>
                  </a:ext>
                </a:extLst>
              </p:cNvPr>
              <p:cNvSpPr txBox="1">
                <a:spLocks noRot="1" noChangeAspect="1" noMove="1" noResize="1" noEditPoints="1" noAdjustHandles="1" noChangeArrowheads="1" noChangeShapeType="1" noTextEdit="1"/>
              </p:cNvSpPr>
              <p:nvPr/>
            </p:nvSpPr>
            <p:spPr>
              <a:xfrm>
                <a:off x="6614429" y="2036100"/>
                <a:ext cx="1113238" cy="672748"/>
              </a:xfrm>
              <a:prstGeom prst="rect">
                <a:avLst/>
              </a:prstGeom>
              <a:blipFill>
                <a:blip r:embed="rId9"/>
                <a:stretch>
                  <a:fillRect/>
                </a:stretch>
              </a:blipFill>
            </p:spPr>
            <p:txBody>
              <a:bodyPr/>
              <a:lstStyle/>
              <a:p>
                <a:r>
                  <a:rPr lang="en-GB">
                    <a:noFill/>
                  </a:rPr>
                  <a:t> </a:t>
                </a:r>
              </a:p>
            </p:txBody>
          </p:sp>
        </mc:Fallback>
      </mc:AlternateContent>
      <p:graphicFrame>
        <p:nvGraphicFramePr>
          <p:cNvPr id="11" name="Table 10">
            <a:extLst>
              <a:ext uri="{FF2B5EF4-FFF2-40B4-BE49-F238E27FC236}">
                <a16:creationId xmlns:a16="http://schemas.microsoft.com/office/drawing/2014/main" id="{39789268-0539-4677-B755-739C734A43B1}"/>
              </a:ext>
            </a:extLst>
          </p:cNvPr>
          <p:cNvGraphicFramePr>
            <a:graphicFrameLocks noGrp="1"/>
          </p:cNvGraphicFramePr>
          <p:nvPr>
            <p:extLst>
              <p:ext uri="{D42A27DB-BD31-4B8C-83A1-F6EECF244321}">
                <p14:modId xmlns:p14="http://schemas.microsoft.com/office/powerpoint/2010/main" val="3992760996"/>
              </p:ext>
            </p:extLst>
          </p:nvPr>
        </p:nvGraphicFramePr>
        <p:xfrm>
          <a:off x="4694949" y="1117734"/>
          <a:ext cx="1675310" cy="1675310"/>
        </p:xfrm>
        <a:graphic>
          <a:graphicData uri="http://schemas.openxmlformats.org/drawingml/2006/table">
            <a:tbl>
              <a:tblPr firstRow="1" bandRow="1"/>
              <a:tblGrid>
                <a:gridCol w="167531">
                  <a:extLst>
                    <a:ext uri="{9D8B030D-6E8A-4147-A177-3AD203B41FA5}">
                      <a16:colId xmlns:a16="http://schemas.microsoft.com/office/drawing/2014/main" val="1727605935"/>
                    </a:ext>
                  </a:extLst>
                </a:gridCol>
                <a:gridCol w="167531">
                  <a:extLst>
                    <a:ext uri="{9D8B030D-6E8A-4147-A177-3AD203B41FA5}">
                      <a16:colId xmlns:a16="http://schemas.microsoft.com/office/drawing/2014/main" val="2120952108"/>
                    </a:ext>
                  </a:extLst>
                </a:gridCol>
                <a:gridCol w="167531">
                  <a:extLst>
                    <a:ext uri="{9D8B030D-6E8A-4147-A177-3AD203B41FA5}">
                      <a16:colId xmlns:a16="http://schemas.microsoft.com/office/drawing/2014/main" val="3416856529"/>
                    </a:ext>
                  </a:extLst>
                </a:gridCol>
                <a:gridCol w="167531">
                  <a:extLst>
                    <a:ext uri="{9D8B030D-6E8A-4147-A177-3AD203B41FA5}">
                      <a16:colId xmlns:a16="http://schemas.microsoft.com/office/drawing/2014/main" val="2969203927"/>
                    </a:ext>
                  </a:extLst>
                </a:gridCol>
                <a:gridCol w="167531">
                  <a:extLst>
                    <a:ext uri="{9D8B030D-6E8A-4147-A177-3AD203B41FA5}">
                      <a16:colId xmlns:a16="http://schemas.microsoft.com/office/drawing/2014/main" val="537266866"/>
                    </a:ext>
                  </a:extLst>
                </a:gridCol>
                <a:gridCol w="167531">
                  <a:extLst>
                    <a:ext uri="{9D8B030D-6E8A-4147-A177-3AD203B41FA5}">
                      <a16:colId xmlns:a16="http://schemas.microsoft.com/office/drawing/2014/main" val="966029077"/>
                    </a:ext>
                  </a:extLst>
                </a:gridCol>
                <a:gridCol w="167531">
                  <a:extLst>
                    <a:ext uri="{9D8B030D-6E8A-4147-A177-3AD203B41FA5}">
                      <a16:colId xmlns:a16="http://schemas.microsoft.com/office/drawing/2014/main" val="3714690035"/>
                    </a:ext>
                  </a:extLst>
                </a:gridCol>
                <a:gridCol w="167531">
                  <a:extLst>
                    <a:ext uri="{9D8B030D-6E8A-4147-A177-3AD203B41FA5}">
                      <a16:colId xmlns:a16="http://schemas.microsoft.com/office/drawing/2014/main" val="1458144214"/>
                    </a:ext>
                  </a:extLst>
                </a:gridCol>
                <a:gridCol w="167531">
                  <a:extLst>
                    <a:ext uri="{9D8B030D-6E8A-4147-A177-3AD203B41FA5}">
                      <a16:colId xmlns:a16="http://schemas.microsoft.com/office/drawing/2014/main" val="586089479"/>
                    </a:ext>
                  </a:extLst>
                </a:gridCol>
                <a:gridCol w="167531">
                  <a:extLst>
                    <a:ext uri="{9D8B030D-6E8A-4147-A177-3AD203B41FA5}">
                      <a16:colId xmlns:a16="http://schemas.microsoft.com/office/drawing/2014/main" val="2610517293"/>
                    </a:ext>
                  </a:extLst>
                </a:gridCol>
              </a:tblGrid>
              <a:tr h="16753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1399284"/>
                  </a:ext>
                </a:extLst>
              </a:tr>
              <a:tr h="167531">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20579659"/>
                  </a:ext>
                </a:extLst>
              </a:tr>
              <a:tr h="167531">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0987180"/>
                  </a:ext>
                </a:extLst>
              </a:tr>
              <a:tr h="167531">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78592910"/>
                  </a:ext>
                </a:extLst>
              </a:tr>
              <a:tr h="167531">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55398932"/>
                  </a:ext>
                </a:extLst>
              </a:tr>
              <a:tr h="167531">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64169813"/>
                  </a:ext>
                </a:extLst>
              </a:tr>
              <a:tr h="167531">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7019935"/>
                  </a:ext>
                </a:extLst>
              </a:tr>
              <a:tr h="167531">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25323923"/>
                  </a:ext>
                </a:extLst>
              </a:tr>
              <a:tr h="167531">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28537767"/>
                  </a:ext>
                </a:extLst>
              </a:tr>
              <a:tr h="167531">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80647614"/>
                  </a:ext>
                </a:extLst>
              </a:tr>
            </a:tbl>
          </a:graphicData>
        </a:graphic>
      </p:graphicFrame>
      <p:pic>
        <p:nvPicPr>
          <p:cNvPr id="12" name="Picture 11">
            <a:extLst>
              <a:ext uri="{FF2B5EF4-FFF2-40B4-BE49-F238E27FC236}">
                <a16:creationId xmlns:a16="http://schemas.microsoft.com/office/drawing/2014/main" id="{F31DD090-434A-41C2-8F0B-2EDC38E5B093}"/>
              </a:ext>
            </a:extLst>
          </p:cNvPr>
          <p:cNvPicPr>
            <a:picLocks noChangeAspect="1"/>
          </p:cNvPicPr>
          <p:nvPr/>
        </p:nvPicPr>
        <p:blipFill>
          <a:blip r:embed="rId3"/>
          <a:stretch>
            <a:fillRect/>
          </a:stretch>
        </p:blipFill>
        <p:spPr>
          <a:xfrm>
            <a:off x="2754833" y="3454356"/>
            <a:ext cx="1738774" cy="1740652"/>
          </a:xfrm>
          <a:prstGeom prst="rect">
            <a:avLst/>
          </a:prstGeom>
        </p:spPr>
      </p:pic>
      <mc:AlternateContent xmlns:mc="http://schemas.openxmlformats.org/markup-compatibility/2006">
        <mc:Choice xmlns:a14="http://schemas.microsoft.com/office/drawing/2010/main" Requires="a14">
          <p:sp>
            <p:nvSpPr>
              <p:cNvPr id="13" name="TextBox 12">
                <a:extLst>
                  <a:ext uri="{FF2B5EF4-FFF2-40B4-BE49-F238E27FC236}">
                    <a16:creationId xmlns:a16="http://schemas.microsoft.com/office/drawing/2014/main" id="{4DEBCA1C-803D-496B-922F-38CCEF224CA0}"/>
                  </a:ext>
                </a:extLst>
              </p:cNvPr>
              <p:cNvSpPr txBox="1"/>
              <p:nvPr/>
            </p:nvSpPr>
            <p:spPr>
              <a:xfrm>
                <a:off x="3311369" y="3454356"/>
                <a:ext cx="1113238" cy="706091"/>
              </a:xfrm>
              <a:prstGeom prst="rect">
                <a:avLst/>
              </a:prstGeom>
              <a:noFill/>
            </p:spPr>
            <p:txBody>
              <a:bodyPr wrap="square" rtlCol="0">
                <a:spAutoFit/>
              </a:bodyPr>
              <a:lstStyle/>
              <a:p>
                <a:pPr>
                  <a:buNone/>
                </a:pPr>
                <a14:m>
                  <m:oMath xmlns:m="http://schemas.openxmlformats.org/officeDocument/2006/math">
                    <m:f>
                      <m:fPr>
                        <m:ctrlPr>
                          <a:rPr lang="en-GB" sz="2400" i="1">
                            <a:latin typeface="Cambria Math" panose="02040503050406030204" pitchFamily="18" charset="0"/>
                          </a:rPr>
                        </m:ctrlPr>
                      </m:fPr>
                      <m:num>
                        <m:r>
                          <m:rPr>
                            <m:nor/>
                          </m:rPr>
                          <a:rPr lang="en-GB" sz="2400" b="0" i="0" smtClean="0"/>
                          <m:t>32</m:t>
                        </m:r>
                      </m:num>
                      <m:den>
                        <m:r>
                          <m:rPr>
                            <m:nor/>
                          </m:rPr>
                          <a:rPr lang="en-GB" sz="2400"/>
                          <m:t>10</m:t>
                        </m:r>
                        <m:r>
                          <m:rPr>
                            <m:nor/>
                          </m:rPr>
                          <a:rPr lang="en-GB" sz="2400" b="0" i="0" smtClean="0"/>
                          <m:t>0</m:t>
                        </m:r>
                      </m:den>
                    </m:f>
                  </m:oMath>
                </a14:m>
                <a:r>
                  <a:rPr lang="en-GB" sz="2400" dirty="0"/>
                  <a:t> </a:t>
                </a:r>
              </a:p>
            </p:txBody>
          </p:sp>
        </mc:Choice>
        <mc:Fallback>
          <p:sp>
            <p:nvSpPr>
              <p:cNvPr id="13" name="TextBox 12">
                <a:extLst>
                  <a:ext uri="{FF2B5EF4-FFF2-40B4-BE49-F238E27FC236}">
                    <a16:creationId xmlns:a16="http://schemas.microsoft.com/office/drawing/2014/main" id="{4DEBCA1C-803D-496B-922F-38CCEF224CA0}"/>
                  </a:ext>
                </a:extLst>
              </p:cNvPr>
              <p:cNvSpPr txBox="1">
                <a:spLocks noRot="1" noChangeAspect="1" noMove="1" noResize="1" noEditPoints="1" noAdjustHandles="1" noChangeArrowheads="1" noChangeShapeType="1" noTextEdit="1"/>
              </p:cNvSpPr>
              <p:nvPr/>
            </p:nvSpPr>
            <p:spPr>
              <a:xfrm>
                <a:off x="3311369" y="3454356"/>
                <a:ext cx="1113238" cy="706091"/>
              </a:xfrm>
              <a:prstGeom prst="rect">
                <a:avLst/>
              </a:prstGeom>
              <a:blipFill>
                <a:blip r:embed="rId10"/>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4" name="TextBox 13">
                <a:extLst>
                  <a:ext uri="{FF2B5EF4-FFF2-40B4-BE49-F238E27FC236}">
                    <a16:creationId xmlns:a16="http://schemas.microsoft.com/office/drawing/2014/main" id="{E103311D-8169-44C1-882C-B920F246E455}"/>
                  </a:ext>
                </a:extLst>
              </p:cNvPr>
              <p:cNvSpPr txBox="1"/>
              <p:nvPr/>
            </p:nvSpPr>
            <p:spPr>
              <a:xfrm>
                <a:off x="3804531" y="4438064"/>
                <a:ext cx="1113238" cy="672748"/>
              </a:xfrm>
              <a:prstGeom prst="rect">
                <a:avLst/>
              </a:prstGeom>
              <a:noFill/>
            </p:spPr>
            <p:txBody>
              <a:bodyPr wrap="square" rtlCol="0">
                <a:spAutoFit/>
              </a:bodyPr>
              <a:lstStyle/>
              <a:p>
                <a:pPr>
                  <a:buNone/>
                </a:pPr>
                <a14:m>
                  <m:oMath xmlns:m="http://schemas.openxmlformats.org/officeDocument/2006/math">
                    <m:f>
                      <m:fPr>
                        <m:ctrlPr>
                          <a:rPr lang="en-GB" sz="2400" i="1">
                            <a:latin typeface="Cambria Math" panose="02040503050406030204" pitchFamily="18" charset="0"/>
                          </a:rPr>
                        </m:ctrlPr>
                      </m:fPr>
                      <m:num/>
                      <m:den>
                        <m:r>
                          <m:rPr>
                            <m:nor/>
                          </m:rPr>
                          <a:rPr lang="en-GB" sz="2400"/>
                          <m:t>10</m:t>
                        </m:r>
                        <m:r>
                          <m:rPr>
                            <m:nor/>
                          </m:rPr>
                          <a:rPr lang="en-GB" sz="2400" b="0" i="0" smtClean="0"/>
                          <m:t>0</m:t>
                        </m:r>
                      </m:den>
                    </m:f>
                  </m:oMath>
                </a14:m>
                <a:r>
                  <a:rPr lang="en-GB" sz="2400" dirty="0"/>
                  <a:t> </a:t>
                </a:r>
              </a:p>
            </p:txBody>
          </p:sp>
        </mc:Choice>
        <mc:Fallback>
          <p:sp>
            <p:nvSpPr>
              <p:cNvPr id="14" name="TextBox 13">
                <a:extLst>
                  <a:ext uri="{FF2B5EF4-FFF2-40B4-BE49-F238E27FC236}">
                    <a16:creationId xmlns:a16="http://schemas.microsoft.com/office/drawing/2014/main" id="{E103311D-8169-44C1-882C-B920F246E455}"/>
                  </a:ext>
                </a:extLst>
              </p:cNvPr>
              <p:cNvSpPr txBox="1">
                <a:spLocks noRot="1" noChangeAspect="1" noMove="1" noResize="1" noEditPoints="1" noAdjustHandles="1" noChangeArrowheads="1" noChangeShapeType="1" noTextEdit="1"/>
              </p:cNvSpPr>
              <p:nvPr/>
            </p:nvSpPr>
            <p:spPr>
              <a:xfrm>
                <a:off x="3804531" y="4438064"/>
                <a:ext cx="1113238" cy="672748"/>
              </a:xfrm>
              <a:prstGeom prst="rect">
                <a:avLst/>
              </a:prstGeom>
              <a:blipFill>
                <a:blip r:embed="rId11"/>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5" name="TextBox 14">
                <a:extLst>
                  <a:ext uri="{FF2B5EF4-FFF2-40B4-BE49-F238E27FC236}">
                    <a16:creationId xmlns:a16="http://schemas.microsoft.com/office/drawing/2014/main" id="{6900F136-DAD7-4DB8-A5F4-B5E08590AE18}"/>
                  </a:ext>
                </a:extLst>
              </p:cNvPr>
              <p:cNvSpPr txBox="1"/>
              <p:nvPr/>
            </p:nvSpPr>
            <p:spPr>
              <a:xfrm>
                <a:off x="2884218" y="4438064"/>
                <a:ext cx="1113238" cy="672748"/>
              </a:xfrm>
              <a:prstGeom prst="rect">
                <a:avLst/>
              </a:prstGeom>
              <a:noFill/>
            </p:spPr>
            <p:txBody>
              <a:bodyPr wrap="square" rtlCol="0">
                <a:spAutoFit/>
              </a:bodyPr>
              <a:lstStyle/>
              <a:p>
                <a:pPr>
                  <a:buNone/>
                </a:pPr>
                <a14:m>
                  <m:oMath xmlns:m="http://schemas.openxmlformats.org/officeDocument/2006/math">
                    <m:f>
                      <m:fPr>
                        <m:ctrlPr>
                          <a:rPr lang="en-GB" sz="2400" i="1">
                            <a:latin typeface="Cambria Math" panose="02040503050406030204" pitchFamily="18" charset="0"/>
                          </a:rPr>
                        </m:ctrlPr>
                      </m:fPr>
                      <m:num/>
                      <m:den>
                        <m:r>
                          <m:rPr>
                            <m:nor/>
                          </m:rPr>
                          <a:rPr lang="en-GB" sz="2400"/>
                          <m:t>10</m:t>
                        </m:r>
                      </m:den>
                    </m:f>
                  </m:oMath>
                </a14:m>
                <a:r>
                  <a:rPr lang="en-GB" sz="2400" dirty="0"/>
                  <a:t> </a:t>
                </a:r>
              </a:p>
            </p:txBody>
          </p:sp>
        </mc:Choice>
        <mc:Fallback>
          <p:sp>
            <p:nvSpPr>
              <p:cNvPr id="15" name="TextBox 14">
                <a:extLst>
                  <a:ext uri="{FF2B5EF4-FFF2-40B4-BE49-F238E27FC236}">
                    <a16:creationId xmlns:a16="http://schemas.microsoft.com/office/drawing/2014/main" id="{6900F136-DAD7-4DB8-A5F4-B5E08590AE18}"/>
                  </a:ext>
                </a:extLst>
              </p:cNvPr>
              <p:cNvSpPr txBox="1">
                <a:spLocks noRot="1" noChangeAspect="1" noMove="1" noResize="1" noEditPoints="1" noAdjustHandles="1" noChangeArrowheads="1" noChangeShapeType="1" noTextEdit="1"/>
              </p:cNvSpPr>
              <p:nvPr/>
            </p:nvSpPr>
            <p:spPr>
              <a:xfrm>
                <a:off x="2884218" y="4438064"/>
                <a:ext cx="1113238" cy="672748"/>
              </a:xfrm>
              <a:prstGeom prst="rect">
                <a:avLst/>
              </a:prstGeom>
              <a:blipFill>
                <a:blip r:embed="rId12"/>
                <a:stretch>
                  <a:fillRect/>
                </a:stretch>
              </a:blipFill>
            </p:spPr>
            <p:txBody>
              <a:bodyPr/>
              <a:lstStyle/>
              <a:p>
                <a:r>
                  <a:rPr lang="en-GB">
                    <a:noFill/>
                  </a:rPr>
                  <a:t> </a:t>
                </a:r>
              </a:p>
            </p:txBody>
          </p:sp>
        </mc:Fallback>
      </mc:AlternateContent>
      <p:graphicFrame>
        <p:nvGraphicFramePr>
          <p:cNvPr id="16" name="Table 15">
            <a:extLst>
              <a:ext uri="{FF2B5EF4-FFF2-40B4-BE49-F238E27FC236}">
                <a16:creationId xmlns:a16="http://schemas.microsoft.com/office/drawing/2014/main" id="{C189193B-84FF-4B4C-9AD0-B7704E5637B5}"/>
              </a:ext>
            </a:extLst>
          </p:cNvPr>
          <p:cNvGraphicFramePr>
            <a:graphicFrameLocks noGrp="1"/>
          </p:cNvGraphicFramePr>
          <p:nvPr/>
        </p:nvGraphicFramePr>
        <p:xfrm>
          <a:off x="964738" y="3519698"/>
          <a:ext cx="1675310" cy="1675310"/>
        </p:xfrm>
        <a:graphic>
          <a:graphicData uri="http://schemas.openxmlformats.org/drawingml/2006/table">
            <a:tbl>
              <a:tblPr firstRow="1" bandRow="1"/>
              <a:tblGrid>
                <a:gridCol w="167531">
                  <a:extLst>
                    <a:ext uri="{9D8B030D-6E8A-4147-A177-3AD203B41FA5}">
                      <a16:colId xmlns:a16="http://schemas.microsoft.com/office/drawing/2014/main" val="1727605935"/>
                    </a:ext>
                  </a:extLst>
                </a:gridCol>
                <a:gridCol w="167531">
                  <a:extLst>
                    <a:ext uri="{9D8B030D-6E8A-4147-A177-3AD203B41FA5}">
                      <a16:colId xmlns:a16="http://schemas.microsoft.com/office/drawing/2014/main" val="2120952108"/>
                    </a:ext>
                  </a:extLst>
                </a:gridCol>
                <a:gridCol w="167531">
                  <a:extLst>
                    <a:ext uri="{9D8B030D-6E8A-4147-A177-3AD203B41FA5}">
                      <a16:colId xmlns:a16="http://schemas.microsoft.com/office/drawing/2014/main" val="3416856529"/>
                    </a:ext>
                  </a:extLst>
                </a:gridCol>
                <a:gridCol w="167531">
                  <a:extLst>
                    <a:ext uri="{9D8B030D-6E8A-4147-A177-3AD203B41FA5}">
                      <a16:colId xmlns:a16="http://schemas.microsoft.com/office/drawing/2014/main" val="2969203927"/>
                    </a:ext>
                  </a:extLst>
                </a:gridCol>
                <a:gridCol w="167531">
                  <a:extLst>
                    <a:ext uri="{9D8B030D-6E8A-4147-A177-3AD203B41FA5}">
                      <a16:colId xmlns:a16="http://schemas.microsoft.com/office/drawing/2014/main" val="537266866"/>
                    </a:ext>
                  </a:extLst>
                </a:gridCol>
                <a:gridCol w="167531">
                  <a:extLst>
                    <a:ext uri="{9D8B030D-6E8A-4147-A177-3AD203B41FA5}">
                      <a16:colId xmlns:a16="http://schemas.microsoft.com/office/drawing/2014/main" val="966029077"/>
                    </a:ext>
                  </a:extLst>
                </a:gridCol>
                <a:gridCol w="167531">
                  <a:extLst>
                    <a:ext uri="{9D8B030D-6E8A-4147-A177-3AD203B41FA5}">
                      <a16:colId xmlns:a16="http://schemas.microsoft.com/office/drawing/2014/main" val="3714690035"/>
                    </a:ext>
                  </a:extLst>
                </a:gridCol>
                <a:gridCol w="167531">
                  <a:extLst>
                    <a:ext uri="{9D8B030D-6E8A-4147-A177-3AD203B41FA5}">
                      <a16:colId xmlns:a16="http://schemas.microsoft.com/office/drawing/2014/main" val="1458144214"/>
                    </a:ext>
                  </a:extLst>
                </a:gridCol>
                <a:gridCol w="167531">
                  <a:extLst>
                    <a:ext uri="{9D8B030D-6E8A-4147-A177-3AD203B41FA5}">
                      <a16:colId xmlns:a16="http://schemas.microsoft.com/office/drawing/2014/main" val="586089479"/>
                    </a:ext>
                  </a:extLst>
                </a:gridCol>
                <a:gridCol w="167531">
                  <a:extLst>
                    <a:ext uri="{9D8B030D-6E8A-4147-A177-3AD203B41FA5}">
                      <a16:colId xmlns:a16="http://schemas.microsoft.com/office/drawing/2014/main" val="2610517293"/>
                    </a:ext>
                  </a:extLst>
                </a:gridCol>
              </a:tblGrid>
              <a:tr h="16753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1399284"/>
                  </a:ext>
                </a:extLst>
              </a:tr>
              <a:tr h="167531">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20579659"/>
                  </a:ext>
                </a:extLst>
              </a:tr>
              <a:tr h="167531">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0987180"/>
                  </a:ext>
                </a:extLst>
              </a:tr>
              <a:tr h="167531">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78592910"/>
                  </a:ext>
                </a:extLst>
              </a:tr>
              <a:tr h="167531">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55398932"/>
                  </a:ext>
                </a:extLst>
              </a:tr>
              <a:tr h="167531">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64169813"/>
                  </a:ext>
                </a:extLst>
              </a:tr>
              <a:tr h="167531">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7019935"/>
                  </a:ext>
                </a:extLst>
              </a:tr>
              <a:tr h="167531">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25323923"/>
                  </a:ext>
                </a:extLst>
              </a:tr>
              <a:tr h="167531">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28537767"/>
                  </a:ext>
                </a:extLst>
              </a:tr>
              <a:tr h="167531">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80647614"/>
                  </a:ext>
                </a:extLst>
              </a:tr>
            </a:tbl>
          </a:graphicData>
        </a:graphic>
      </p:graphicFrame>
      <p:pic>
        <p:nvPicPr>
          <p:cNvPr id="17" name="Picture 16">
            <a:extLst>
              <a:ext uri="{FF2B5EF4-FFF2-40B4-BE49-F238E27FC236}">
                <a16:creationId xmlns:a16="http://schemas.microsoft.com/office/drawing/2014/main" id="{41C5CC6B-2389-40E1-A288-4C69FE41BE7B}"/>
              </a:ext>
            </a:extLst>
          </p:cNvPr>
          <p:cNvPicPr>
            <a:picLocks noChangeAspect="1"/>
          </p:cNvPicPr>
          <p:nvPr/>
        </p:nvPicPr>
        <p:blipFill>
          <a:blip r:embed="rId3"/>
          <a:stretch>
            <a:fillRect/>
          </a:stretch>
        </p:blipFill>
        <p:spPr>
          <a:xfrm>
            <a:off x="6485044" y="3454356"/>
            <a:ext cx="1738774" cy="1740652"/>
          </a:xfrm>
          <a:prstGeom prst="rect">
            <a:avLst/>
          </a:prstGeom>
        </p:spPr>
      </p:pic>
      <mc:AlternateContent xmlns:mc="http://schemas.openxmlformats.org/markup-compatibility/2006">
        <mc:Choice xmlns:a14="http://schemas.microsoft.com/office/drawing/2010/main" Requires="a14">
          <p:sp>
            <p:nvSpPr>
              <p:cNvPr id="18" name="TextBox 17">
                <a:extLst>
                  <a:ext uri="{FF2B5EF4-FFF2-40B4-BE49-F238E27FC236}">
                    <a16:creationId xmlns:a16="http://schemas.microsoft.com/office/drawing/2014/main" id="{65D105DF-9F00-4B23-B47A-E49E9D824AB6}"/>
                  </a:ext>
                </a:extLst>
              </p:cNvPr>
              <p:cNvSpPr txBox="1"/>
              <p:nvPr/>
            </p:nvSpPr>
            <p:spPr>
              <a:xfrm>
                <a:off x="7041580" y="3454356"/>
                <a:ext cx="1113238" cy="706091"/>
              </a:xfrm>
              <a:prstGeom prst="rect">
                <a:avLst/>
              </a:prstGeom>
              <a:noFill/>
            </p:spPr>
            <p:txBody>
              <a:bodyPr wrap="square" rtlCol="0">
                <a:spAutoFit/>
              </a:bodyPr>
              <a:lstStyle/>
              <a:p>
                <a:pPr>
                  <a:buNone/>
                </a:pPr>
                <a14:m>
                  <m:oMath xmlns:m="http://schemas.openxmlformats.org/officeDocument/2006/math">
                    <m:f>
                      <m:fPr>
                        <m:ctrlPr>
                          <a:rPr lang="en-GB" sz="2400" i="1">
                            <a:latin typeface="Cambria Math" panose="02040503050406030204" pitchFamily="18" charset="0"/>
                          </a:rPr>
                        </m:ctrlPr>
                      </m:fPr>
                      <m:num>
                        <m:r>
                          <m:rPr>
                            <m:nor/>
                          </m:rPr>
                          <a:rPr lang="en-GB" sz="2400" b="0" i="0" smtClean="0"/>
                          <m:t>32</m:t>
                        </m:r>
                      </m:num>
                      <m:den>
                        <m:r>
                          <m:rPr>
                            <m:nor/>
                          </m:rPr>
                          <a:rPr lang="en-GB" sz="2400"/>
                          <m:t>10</m:t>
                        </m:r>
                        <m:r>
                          <m:rPr>
                            <m:nor/>
                          </m:rPr>
                          <a:rPr lang="en-GB" sz="2400" b="0" i="0" smtClean="0"/>
                          <m:t>0</m:t>
                        </m:r>
                      </m:den>
                    </m:f>
                  </m:oMath>
                </a14:m>
                <a:r>
                  <a:rPr lang="en-GB" sz="2400" dirty="0"/>
                  <a:t> </a:t>
                </a:r>
              </a:p>
            </p:txBody>
          </p:sp>
        </mc:Choice>
        <mc:Fallback>
          <p:sp>
            <p:nvSpPr>
              <p:cNvPr id="18" name="TextBox 17">
                <a:extLst>
                  <a:ext uri="{FF2B5EF4-FFF2-40B4-BE49-F238E27FC236}">
                    <a16:creationId xmlns:a16="http://schemas.microsoft.com/office/drawing/2014/main" id="{65D105DF-9F00-4B23-B47A-E49E9D824AB6}"/>
                  </a:ext>
                </a:extLst>
              </p:cNvPr>
              <p:cNvSpPr txBox="1">
                <a:spLocks noRot="1" noChangeAspect="1" noMove="1" noResize="1" noEditPoints="1" noAdjustHandles="1" noChangeArrowheads="1" noChangeShapeType="1" noTextEdit="1"/>
              </p:cNvSpPr>
              <p:nvPr/>
            </p:nvSpPr>
            <p:spPr>
              <a:xfrm>
                <a:off x="7041580" y="3454356"/>
                <a:ext cx="1113238" cy="706091"/>
              </a:xfrm>
              <a:prstGeom prst="rect">
                <a:avLst/>
              </a:prstGeom>
              <a:blipFill>
                <a:blip r:embed="rId13"/>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9" name="TextBox 18">
                <a:extLst>
                  <a:ext uri="{FF2B5EF4-FFF2-40B4-BE49-F238E27FC236}">
                    <a16:creationId xmlns:a16="http://schemas.microsoft.com/office/drawing/2014/main" id="{394AFD9A-8F99-422A-9B17-5B733D86B9EC}"/>
                  </a:ext>
                </a:extLst>
              </p:cNvPr>
              <p:cNvSpPr txBox="1"/>
              <p:nvPr/>
            </p:nvSpPr>
            <p:spPr>
              <a:xfrm>
                <a:off x="7534742" y="4438064"/>
                <a:ext cx="1113238" cy="659668"/>
              </a:xfrm>
              <a:prstGeom prst="rect">
                <a:avLst/>
              </a:prstGeom>
              <a:noFill/>
            </p:spPr>
            <p:txBody>
              <a:bodyPr wrap="square" rtlCol="0">
                <a:spAutoFit/>
              </a:bodyPr>
              <a:lstStyle/>
              <a:p>
                <a:pPr>
                  <a:buNone/>
                </a:pPr>
                <a14:m>
                  <m:oMath xmlns:m="http://schemas.openxmlformats.org/officeDocument/2006/math">
                    <m:f>
                      <m:fPr>
                        <m:ctrlPr>
                          <a:rPr lang="en-GB" sz="2400" i="1">
                            <a:latin typeface="Cambria Math" panose="02040503050406030204" pitchFamily="18" charset="0"/>
                          </a:rPr>
                        </m:ctrlPr>
                      </m:fPr>
                      <m:num/>
                      <m:den>
                        <m:r>
                          <m:rPr>
                            <m:nor/>
                          </m:rPr>
                          <a:rPr lang="en-GB" sz="2400"/>
                          <m:t>10</m:t>
                        </m:r>
                        <m:r>
                          <m:rPr>
                            <m:nor/>
                          </m:rPr>
                          <a:rPr lang="en-GB" sz="2400" b="0" i="0" smtClean="0"/>
                          <m:t>0</m:t>
                        </m:r>
                      </m:den>
                    </m:f>
                  </m:oMath>
                </a14:m>
                <a:r>
                  <a:rPr lang="en-GB" sz="2400" dirty="0"/>
                  <a:t> </a:t>
                </a:r>
              </a:p>
            </p:txBody>
          </p:sp>
        </mc:Choice>
        <mc:Fallback>
          <p:sp>
            <p:nvSpPr>
              <p:cNvPr id="19" name="TextBox 18">
                <a:extLst>
                  <a:ext uri="{FF2B5EF4-FFF2-40B4-BE49-F238E27FC236}">
                    <a16:creationId xmlns:a16="http://schemas.microsoft.com/office/drawing/2014/main" id="{394AFD9A-8F99-422A-9B17-5B733D86B9EC}"/>
                  </a:ext>
                </a:extLst>
              </p:cNvPr>
              <p:cNvSpPr txBox="1">
                <a:spLocks noRot="1" noChangeAspect="1" noMove="1" noResize="1" noEditPoints="1" noAdjustHandles="1" noChangeArrowheads="1" noChangeShapeType="1" noTextEdit="1"/>
              </p:cNvSpPr>
              <p:nvPr/>
            </p:nvSpPr>
            <p:spPr>
              <a:xfrm>
                <a:off x="7534742" y="4438064"/>
                <a:ext cx="1113238" cy="659668"/>
              </a:xfrm>
              <a:prstGeom prst="rect">
                <a:avLst/>
              </a:prstGeom>
              <a:blipFill>
                <a:blip r:embed="rId14"/>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20" name="TextBox 19">
                <a:extLst>
                  <a:ext uri="{FF2B5EF4-FFF2-40B4-BE49-F238E27FC236}">
                    <a16:creationId xmlns:a16="http://schemas.microsoft.com/office/drawing/2014/main" id="{AEE96ABB-45C9-4939-844E-7C2306A16337}"/>
                  </a:ext>
                </a:extLst>
              </p:cNvPr>
              <p:cNvSpPr txBox="1"/>
              <p:nvPr/>
            </p:nvSpPr>
            <p:spPr>
              <a:xfrm>
                <a:off x="6614429" y="4438064"/>
                <a:ext cx="1113238" cy="672748"/>
              </a:xfrm>
              <a:prstGeom prst="rect">
                <a:avLst/>
              </a:prstGeom>
              <a:noFill/>
            </p:spPr>
            <p:txBody>
              <a:bodyPr wrap="square" rtlCol="0">
                <a:spAutoFit/>
              </a:bodyPr>
              <a:lstStyle/>
              <a:p>
                <a:pPr>
                  <a:buNone/>
                </a:pPr>
                <a14:m>
                  <m:oMath xmlns:m="http://schemas.openxmlformats.org/officeDocument/2006/math">
                    <m:f>
                      <m:fPr>
                        <m:ctrlPr>
                          <a:rPr lang="en-GB" sz="2400" i="1">
                            <a:latin typeface="Cambria Math" panose="02040503050406030204" pitchFamily="18" charset="0"/>
                          </a:rPr>
                        </m:ctrlPr>
                      </m:fPr>
                      <m:num/>
                      <m:den>
                        <m:r>
                          <m:rPr>
                            <m:nor/>
                          </m:rPr>
                          <a:rPr lang="en-GB" sz="2400"/>
                          <m:t>10</m:t>
                        </m:r>
                      </m:den>
                    </m:f>
                  </m:oMath>
                </a14:m>
                <a:r>
                  <a:rPr lang="en-GB" sz="2400" dirty="0"/>
                  <a:t> </a:t>
                </a:r>
              </a:p>
            </p:txBody>
          </p:sp>
        </mc:Choice>
        <mc:Fallback>
          <p:sp>
            <p:nvSpPr>
              <p:cNvPr id="20" name="TextBox 19">
                <a:extLst>
                  <a:ext uri="{FF2B5EF4-FFF2-40B4-BE49-F238E27FC236}">
                    <a16:creationId xmlns:a16="http://schemas.microsoft.com/office/drawing/2014/main" id="{AEE96ABB-45C9-4939-844E-7C2306A16337}"/>
                  </a:ext>
                </a:extLst>
              </p:cNvPr>
              <p:cNvSpPr txBox="1">
                <a:spLocks noRot="1" noChangeAspect="1" noMove="1" noResize="1" noEditPoints="1" noAdjustHandles="1" noChangeArrowheads="1" noChangeShapeType="1" noTextEdit="1"/>
              </p:cNvSpPr>
              <p:nvPr/>
            </p:nvSpPr>
            <p:spPr>
              <a:xfrm>
                <a:off x="6614429" y="4438064"/>
                <a:ext cx="1113238" cy="672748"/>
              </a:xfrm>
              <a:prstGeom prst="rect">
                <a:avLst/>
              </a:prstGeom>
              <a:blipFill>
                <a:blip r:embed="rId15"/>
                <a:stretch>
                  <a:fillRect/>
                </a:stretch>
              </a:blipFill>
            </p:spPr>
            <p:txBody>
              <a:bodyPr/>
              <a:lstStyle/>
              <a:p>
                <a:r>
                  <a:rPr lang="en-GB">
                    <a:noFill/>
                  </a:rPr>
                  <a:t> </a:t>
                </a:r>
              </a:p>
            </p:txBody>
          </p:sp>
        </mc:Fallback>
      </mc:AlternateContent>
      <p:graphicFrame>
        <p:nvGraphicFramePr>
          <p:cNvPr id="21" name="Table 20">
            <a:extLst>
              <a:ext uri="{FF2B5EF4-FFF2-40B4-BE49-F238E27FC236}">
                <a16:creationId xmlns:a16="http://schemas.microsoft.com/office/drawing/2014/main" id="{864F3846-9440-4091-97F2-9A1D5162853F}"/>
              </a:ext>
            </a:extLst>
          </p:cNvPr>
          <p:cNvGraphicFramePr>
            <a:graphicFrameLocks noGrp="1"/>
          </p:cNvGraphicFramePr>
          <p:nvPr>
            <p:extLst>
              <p:ext uri="{D42A27DB-BD31-4B8C-83A1-F6EECF244321}">
                <p14:modId xmlns:p14="http://schemas.microsoft.com/office/powerpoint/2010/main" val="1088928984"/>
              </p:ext>
            </p:extLst>
          </p:nvPr>
        </p:nvGraphicFramePr>
        <p:xfrm>
          <a:off x="4694949" y="3519698"/>
          <a:ext cx="1675310" cy="1675310"/>
        </p:xfrm>
        <a:graphic>
          <a:graphicData uri="http://schemas.openxmlformats.org/drawingml/2006/table">
            <a:tbl>
              <a:tblPr firstRow="1" bandRow="1"/>
              <a:tblGrid>
                <a:gridCol w="167531">
                  <a:extLst>
                    <a:ext uri="{9D8B030D-6E8A-4147-A177-3AD203B41FA5}">
                      <a16:colId xmlns:a16="http://schemas.microsoft.com/office/drawing/2014/main" val="1727605935"/>
                    </a:ext>
                  </a:extLst>
                </a:gridCol>
                <a:gridCol w="167531">
                  <a:extLst>
                    <a:ext uri="{9D8B030D-6E8A-4147-A177-3AD203B41FA5}">
                      <a16:colId xmlns:a16="http://schemas.microsoft.com/office/drawing/2014/main" val="2120952108"/>
                    </a:ext>
                  </a:extLst>
                </a:gridCol>
                <a:gridCol w="167531">
                  <a:extLst>
                    <a:ext uri="{9D8B030D-6E8A-4147-A177-3AD203B41FA5}">
                      <a16:colId xmlns:a16="http://schemas.microsoft.com/office/drawing/2014/main" val="3416856529"/>
                    </a:ext>
                  </a:extLst>
                </a:gridCol>
                <a:gridCol w="167531">
                  <a:extLst>
                    <a:ext uri="{9D8B030D-6E8A-4147-A177-3AD203B41FA5}">
                      <a16:colId xmlns:a16="http://schemas.microsoft.com/office/drawing/2014/main" val="2969203927"/>
                    </a:ext>
                  </a:extLst>
                </a:gridCol>
                <a:gridCol w="167531">
                  <a:extLst>
                    <a:ext uri="{9D8B030D-6E8A-4147-A177-3AD203B41FA5}">
                      <a16:colId xmlns:a16="http://schemas.microsoft.com/office/drawing/2014/main" val="537266866"/>
                    </a:ext>
                  </a:extLst>
                </a:gridCol>
                <a:gridCol w="167531">
                  <a:extLst>
                    <a:ext uri="{9D8B030D-6E8A-4147-A177-3AD203B41FA5}">
                      <a16:colId xmlns:a16="http://schemas.microsoft.com/office/drawing/2014/main" val="966029077"/>
                    </a:ext>
                  </a:extLst>
                </a:gridCol>
                <a:gridCol w="167531">
                  <a:extLst>
                    <a:ext uri="{9D8B030D-6E8A-4147-A177-3AD203B41FA5}">
                      <a16:colId xmlns:a16="http://schemas.microsoft.com/office/drawing/2014/main" val="3714690035"/>
                    </a:ext>
                  </a:extLst>
                </a:gridCol>
                <a:gridCol w="167531">
                  <a:extLst>
                    <a:ext uri="{9D8B030D-6E8A-4147-A177-3AD203B41FA5}">
                      <a16:colId xmlns:a16="http://schemas.microsoft.com/office/drawing/2014/main" val="1458144214"/>
                    </a:ext>
                  </a:extLst>
                </a:gridCol>
                <a:gridCol w="167531">
                  <a:extLst>
                    <a:ext uri="{9D8B030D-6E8A-4147-A177-3AD203B41FA5}">
                      <a16:colId xmlns:a16="http://schemas.microsoft.com/office/drawing/2014/main" val="586089479"/>
                    </a:ext>
                  </a:extLst>
                </a:gridCol>
                <a:gridCol w="167531">
                  <a:extLst>
                    <a:ext uri="{9D8B030D-6E8A-4147-A177-3AD203B41FA5}">
                      <a16:colId xmlns:a16="http://schemas.microsoft.com/office/drawing/2014/main" val="2610517293"/>
                    </a:ext>
                  </a:extLst>
                </a:gridCol>
              </a:tblGrid>
              <a:tr h="16753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1399284"/>
                  </a:ext>
                </a:extLst>
              </a:tr>
              <a:tr h="167531">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20579659"/>
                  </a:ext>
                </a:extLst>
              </a:tr>
              <a:tr h="167531">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0987180"/>
                  </a:ext>
                </a:extLst>
              </a:tr>
              <a:tr h="167531">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78592910"/>
                  </a:ext>
                </a:extLst>
              </a:tr>
              <a:tr h="167531">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55398932"/>
                  </a:ext>
                </a:extLst>
              </a:tr>
              <a:tr h="167531">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64169813"/>
                  </a:ext>
                </a:extLst>
              </a:tr>
              <a:tr h="167531">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7019935"/>
                  </a:ext>
                </a:extLst>
              </a:tr>
              <a:tr h="167531">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25323923"/>
                  </a:ext>
                </a:extLst>
              </a:tr>
              <a:tr h="167531">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28537767"/>
                  </a:ext>
                </a:extLst>
              </a:tr>
              <a:tr h="167531">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700" dirty="0"/>
                    </a:p>
                  </a:txBody>
                  <a:tcPr marL="38684" marR="38684" marT="19342" marB="19342"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80647614"/>
                  </a:ext>
                </a:extLst>
              </a:tr>
            </a:tbl>
          </a:graphicData>
        </a:graphic>
      </p:graphicFrame>
    </p:spTree>
    <p:custDataLst>
      <p:tags r:id="rId1"/>
    </p:custDataLst>
    <p:extLst>
      <p:ext uri="{BB962C8B-B14F-4D97-AF65-F5344CB8AC3E}">
        <p14:creationId xmlns:p14="http://schemas.microsoft.com/office/powerpoint/2010/main" val="2642669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8" grpId="0"/>
      <p:bldP spid="9" grpId="0"/>
      <p:bldP spid="10" grpId="0"/>
      <p:bldP spid="13" grpId="0"/>
      <p:bldP spid="14" grpId="0"/>
      <p:bldP spid="15" grpId="0"/>
      <p:bldP spid="18" grpId="0"/>
      <p:bldP spid="19" grpId="0"/>
      <p:bldP spid="2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id="{6014C65D-FBC4-42A6-8370-0BB29BAC8FCD}"/>
              </a:ext>
            </a:extLst>
          </p:cNvPr>
          <p:cNvSpPr txBox="1"/>
          <p:nvPr/>
        </p:nvSpPr>
        <p:spPr bwMode="auto">
          <a:xfrm>
            <a:off x="117191" y="45800"/>
            <a:ext cx="3174202"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Independent Task</a:t>
            </a:r>
          </a:p>
        </p:txBody>
      </p:sp>
      <p:sp>
        <p:nvSpPr>
          <p:cNvPr id="10" name="Rectangle 9">
            <a:extLst>
              <a:ext uri="{FF2B5EF4-FFF2-40B4-BE49-F238E27FC236}">
                <a16:creationId xmlns:a16="http://schemas.microsoft.com/office/drawing/2014/main" id="{D48E4C4D-C457-403D-9855-6524925DAB39}"/>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5" name="Graphic 4" descr="Lightbulb with solid fill">
            <a:extLst>
              <a:ext uri="{FF2B5EF4-FFF2-40B4-BE49-F238E27FC236}">
                <a16:creationId xmlns:a16="http://schemas.microsoft.com/office/drawing/2014/main" id="{F63ACEBB-7D6D-4138-968A-19C8367B5A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12409" y="82975"/>
            <a:ext cx="914400" cy="914400"/>
          </a:xfrm>
          <a:prstGeom prst="rect">
            <a:avLst/>
          </a:prstGeom>
        </p:spPr>
      </p:pic>
      <p:sp>
        <p:nvSpPr>
          <p:cNvPr id="12" name="TextBox 11">
            <a:extLst>
              <a:ext uri="{FF2B5EF4-FFF2-40B4-BE49-F238E27FC236}">
                <a16:creationId xmlns:a16="http://schemas.microsoft.com/office/drawing/2014/main" id="{D33D38FC-07D3-450A-BC85-96263359E410}"/>
              </a:ext>
            </a:extLst>
          </p:cNvPr>
          <p:cNvSpPr txBox="1"/>
          <p:nvPr/>
        </p:nvSpPr>
        <p:spPr bwMode="auto">
          <a:xfrm>
            <a:off x="117191" y="1697603"/>
            <a:ext cx="8103078" cy="1489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None/>
            </a:pPr>
            <a:r>
              <a:rPr lang="en-GB" sz="1800" dirty="0">
                <a:latin typeface="XCCW Joined 1a" panose="03050602040000000000" pitchFamily="66" charset="0"/>
                <a:ea typeface="Myriad Pro Semibold" charset="0"/>
                <a:cs typeface="Myriad Pro Semibold" charset="0"/>
              </a:rPr>
              <a:t>Doug says: </a:t>
            </a:r>
            <a:r>
              <a:rPr lang="en-GB" sz="1600" dirty="0">
                <a:latin typeface="XCCW Joined 1a" panose="03050602040000000000" pitchFamily="66" charset="0"/>
                <a:cs typeface="Arial" panose="020B0604020202020204" pitchFamily="34" charset="0"/>
              </a:rPr>
              <a:t>To find the answer to 23 x 4, split 23 into 2</a:t>
            </a:r>
            <a:br>
              <a:rPr lang="en-GB" sz="1600" dirty="0">
                <a:latin typeface="XCCW Joined 1a" panose="03050602040000000000" pitchFamily="66" charset="0"/>
                <a:cs typeface="Arial" panose="020B0604020202020204" pitchFamily="34" charset="0"/>
              </a:rPr>
            </a:br>
            <a:r>
              <a:rPr lang="en-GB" sz="1600" dirty="0">
                <a:latin typeface="XCCW Joined 1a" panose="03050602040000000000" pitchFamily="66" charset="0"/>
                <a:cs typeface="Arial" panose="020B0604020202020204" pitchFamily="34" charset="0"/>
              </a:rPr>
              <a:t>	 and 3 and find the answers to 2 x 4 and 3 x 4,</a:t>
            </a:r>
            <a:br>
              <a:rPr lang="en-GB" sz="1600" dirty="0">
                <a:latin typeface="XCCW Joined 1a" panose="03050602040000000000" pitchFamily="66" charset="0"/>
                <a:cs typeface="Arial" panose="020B0604020202020204" pitchFamily="34" charset="0"/>
              </a:rPr>
            </a:br>
            <a:r>
              <a:rPr lang="en-GB" sz="1600" dirty="0">
                <a:latin typeface="XCCW Joined 1a" panose="03050602040000000000" pitchFamily="66" charset="0"/>
                <a:cs typeface="Arial" panose="020B0604020202020204" pitchFamily="34" charset="0"/>
              </a:rPr>
              <a:t>	 then combine them.</a:t>
            </a:r>
          </a:p>
          <a:p>
            <a:pPr>
              <a:buNone/>
            </a:pPr>
            <a:endParaRPr lang="en-GB" sz="1600" dirty="0">
              <a:latin typeface="XCCW Joined 1a" panose="03050602040000000000" pitchFamily="66" charset="0"/>
              <a:ea typeface="Myriad Pro Semibold" charset="0"/>
              <a:cs typeface="Arial" panose="020B0604020202020204" pitchFamily="34" charset="0"/>
            </a:endParaRPr>
          </a:p>
          <a:p>
            <a:pPr>
              <a:buNone/>
            </a:pPr>
            <a:r>
              <a:rPr lang="en-GB" sz="1600" dirty="0">
                <a:latin typeface="XCCW Joined 1a" panose="03050602040000000000" pitchFamily="66" charset="0"/>
                <a:ea typeface="Myriad Pro Semibold" charset="0"/>
                <a:cs typeface="Arial" panose="020B0604020202020204" pitchFamily="34" charset="0"/>
              </a:rPr>
              <a:t>Is he correct? Explain.</a:t>
            </a:r>
            <a:endParaRPr lang="en-GB" sz="1800" dirty="0">
              <a:latin typeface="XCCW Joined 1a" panose="03050602040000000000" pitchFamily="66" charset="0"/>
              <a:ea typeface="Myriad Pro Semibold" charset="0"/>
              <a:cs typeface="Myriad Pro Semibold" charset="0"/>
            </a:endParaRPr>
          </a:p>
        </p:txBody>
      </p:sp>
      <p:sp>
        <p:nvSpPr>
          <p:cNvPr id="13" name="TextBox 12">
            <a:extLst>
              <a:ext uri="{FF2B5EF4-FFF2-40B4-BE49-F238E27FC236}">
                <a16:creationId xmlns:a16="http://schemas.microsoft.com/office/drawing/2014/main" id="{DC13E128-AC39-46A1-B7BE-3E382D0835A3}"/>
              </a:ext>
            </a:extLst>
          </p:cNvPr>
          <p:cNvSpPr txBox="1"/>
          <p:nvPr/>
        </p:nvSpPr>
        <p:spPr bwMode="auto">
          <a:xfrm>
            <a:off x="117191" y="778735"/>
            <a:ext cx="16649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3</a:t>
            </a:r>
          </a:p>
        </p:txBody>
      </p:sp>
      <p:sp>
        <p:nvSpPr>
          <p:cNvPr id="14" name="TextBox 13">
            <a:extLst>
              <a:ext uri="{FF2B5EF4-FFF2-40B4-BE49-F238E27FC236}">
                <a16:creationId xmlns:a16="http://schemas.microsoft.com/office/drawing/2014/main" id="{AFEB2A17-A295-4329-9DF7-72E290949A70}"/>
              </a:ext>
            </a:extLst>
          </p:cNvPr>
          <p:cNvSpPr txBox="1"/>
          <p:nvPr/>
        </p:nvSpPr>
        <p:spPr bwMode="auto">
          <a:xfrm>
            <a:off x="171424" y="3577736"/>
            <a:ext cx="16649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4</a:t>
            </a:r>
          </a:p>
        </p:txBody>
      </p:sp>
      <p:pic>
        <p:nvPicPr>
          <p:cNvPr id="4" name="Picture 3">
            <a:extLst>
              <a:ext uri="{FF2B5EF4-FFF2-40B4-BE49-F238E27FC236}">
                <a16:creationId xmlns:a16="http://schemas.microsoft.com/office/drawing/2014/main" id="{D6F45A96-645C-4696-AB40-46A61E0B6656}"/>
              </a:ext>
            </a:extLst>
          </p:cNvPr>
          <p:cNvPicPr>
            <a:picLocks noChangeAspect="1"/>
          </p:cNvPicPr>
          <p:nvPr/>
        </p:nvPicPr>
        <p:blipFill>
          <a:blip r:embed="rId5"/>
          <a:stretch>
            <a:fillRect/>
          </a:stretch>
        </p:blipFill>
        <p:spPr>
          <a:xfrm>
            <a:off x="1836380" y="3603695"/>
            <a:ext cx="5656101" cy="3254306"/>
          </a:xfrm>
          <a:prstGeom prst="rect">
            <a:avLst/>
          </a:prstGeom>
        </p:spPr>
      </p:pic>
      <p:cxnSp>
        <p:nvCxnSpPr>
          <p:cNvPr id="11" name="Straight Connector 10">
            <a:extLst>
              <a:ext uri="{FF2B5EF4-FFF2-40B4-BE49-F238E27FC236}">
                <a16:creationId xmlns:a16="http://schemas.microsoft.com/office/drawing/2014/main" id="{AE692D34-7663-461E-B1B6-2C8AB4DBECB9}"/>
              </a:ext>
            </a:extLst>
          </p:cNvPr>
          <p:cNvCxnSpPr>
            <a:cxnSpLocks/>
          </p:cNvCxnSpPr>
          <p:nvPr/>
        </p:nvCxnSpPr>
        <p:spPr bwMode="auto">
          <a:xfrm>
            <a:off x="-37321" y="3429000"/>
            <a:ext cx="9209314" cy="0"/>
          </a:xfrm>
          <a:prstGeom prst="line">
            <a:avLst/>
          </a:prstGeom>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27628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id="{6014C65D-FBC4-42A6-8370-0BB29BAC8FCD}"/>
              </a:ext>
            </a:extLst>
          </p:cNvPr>
          <p:cNvSpPr txBox="1"/>
          <p:nvPr/>
        </p:nvSpPr>
        <p:spPr bwMode="auto">
          <a:xfrm>
            <a:off x="117191" y="45800"/>
            <a:ext cx="1465401"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Plenary</a:t>
            </a:r>
          </a:p>
        </p:txBody>
      </p:sp>
      <p:sp>
        <p:nvSpPr>
          <p:cNvPr id="10" name="Rectangle 9">
            <a:extLst>
              <a:ext uri="{FF2B5EF4-FFF2-40B4-BE49-F238E27FC236}">
                <a16:creationId xmlns:a16="http://schemas.microsoft.com/office/drawing/2014/main" id="{D48E4C4D-C457-403D-9855-6524925DAB39}"/>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5" name="TextBox 14">
            <a:extLst>
              <a:ext uri="{FF2B5EF4-FFF2-40B4-BE49-F238E27FC236}">
                <a16:creationId xmlns:a16="http://schemas.microsoft.com/office/drawing/2014/main" id="{F0273669-9049-4541-8316-C6E7DA9BB8BD}"/>
              </a:ext>
            </a:extLst>
          </p:cNvPr>
          <p:cNvSpPr txBox="1"/>
          <p:nvPr/>
        </p:nvSpPr>
        <p:spPr bwMode="auto">
          <a:xfrm>
            <a:off x="4572000" y="867747"/>
            <a:ext cx="24446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4</a:t>
            </a:r>
          </a:p>
        </p:txBody>
      </p:sp>
      <p:sp>
        <p:nvSpPr>
          <p:cNvPr id="18" name="TextBox 17">
            <a:extLst>
              <a:ext uri="{FF2B5EF4-FFF2-40B4-BE49-F238E27FC236}">
                <a16:creationId xmlns:a16="http://schemas.microsoft.com/office/drawing/2014/main" id="{D389C669-6F23-4245-9C10-6F8ACCF044F7}"/>
              </a:ext>
            </a:extLst>
          </p:cNvPr>
          <p:cNvSpPr txBox="1"/>
          <p:nvPr/>
        </p:nvSpPr>
        <p:spPr bwMode="auto">
          <a:xfrm>
            <a:off x="245705" y="908381"/>
            <a:ext cx="24446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3</a:t>
            </a:r>
          </a:p>
        </p:txBody>
      </p:sp>
      <p:sp>
        <p:nvSpPr>
          <p:cNvPr id="5" name="TextBox 4">
            <a:extLst>
              <a:ext uri="{FF2B5EF4-FFF2-40B4-BE49-F238E27FC236}">
                <a16:creationId xmlns:a16="http://schemas.microsoft.com/office/drawing/2014/main" id="{EFB2415D-4885-4D44-935D-F587EC9F6695}"/>
              </a:ext>
            </a:extLst>
          </p:cNvPr>
          <p:cNvSpPr txBox="1"/>
          <p:nvPr/>
        </p:nvSpPr>
        <p:spPr bwMode="auto">
          <a:xfrm>
            <a:off x="117191" y="1669348"/>
            <a:ext cx="4361503" cy="3231654"/>
          </a:xfrm>
          <a:prstGeom prst="rect">
            <a:avLst/>
          </a:prstGeom>
          <a:solidFill>
            <a:schemeClr val="bg1"/>
          </a:solidFill>
          <a:ln w="76200">
            <a:solidFill>
              <a:srgbClr val="FF0000"/>
            </a:solidFill>
          </a:ln>
          <a:extLs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000" b="1" dirty="0">
                <a:latin typeface="XCCW Joined 1a" panose="03050602040000000000" pitchFamily="66" charset="0"/>
                <a:ea typeface="Myriad Pro Semibold" charset="0"/>
                <a:cs typeface="Myriad Pro Semibold" charset="0"/>
              </a:rPr>
              <a:t>Convince me:</a:t>
            </a:r>
          </a:p>
          <a:p>
            <a:pPr>
              <a:buClr>
                <a:srgbClr val="82CBDD"/>
              </a:buClr>
              <a:buNone/>
            </a:pPr>
            <a:endParaRPr lang="en-GB" sz="2000" dirty="0">
              <a:latin typeface="XCCW Joined 1a" panose="03050602040000000000" pitchFamily="66" charset="0"/>
              <a:ea typeface="Myriad Pro Semibold" charset="0"/>
              <a:cs typeface="Myriad Pro Semibold" charset="0"/>
            </a:endParaRPr>
          </a:p>
          <a:p>
            <a:pPr>
              <a:buClr>
                <a:srgbClr val="82CBDD"/>
              </a:buClr>
              <a:buNone/>
            </a:pPr>
            <a:r>
              <a:rPr lang="en-GB" sz="2000" dirty="0">
                <a:latin typeface="XCCW Joined 1a" panose="03050602040000000000" pitchFamily="66" charset="0"/>
                <a:ea typeface="Myriad Pro Semibold" charset="0"/>
                <a:cs typeface="Myriad Pro Semibold" charset="0"/>
              </a:rPr>
              <a:t>“If I know 6x4=24 then I also know that 60x4=240.”</a:t>
            </a:r>
          </a:p>
          <a:p>
            <a:pPr>
              <a:buClr>
                <a:srgbClr val="82CBDD"/>
              </a:buClr>
              <a:buNone/>
            </a:pPr>
            <a:endParaRPr lang="en-GB" sz="2000" dirty="0">
              <a:latin typeface="XCCW Joined 1a" panose="03050602040000000000" pitchFamily="66" charset="0"/>
              <a:ea typeface="Myriad Pro Semibold" charset="0"/>
              <a:cs typeface="Myriad Pro Semibold" charset="0"/>
            </a:endParaRPr>
          </a:p>
          <a:p>
            <a:pPr>
              <a:buClr>
                <a:srgbClr val="82CBDD"/>
              </a:buClr>
              <a:buNone/>
            </a:pPr>
            <a:r>
              <a:rPr lang="en-GB" sz="2000" dirty="0">
                <a:latin typeface="XCCW Joined 1a" panose="03050602040000000000" pitchFamily="66" charset="0"/>
                <a:ea typeface="Myriad Pro Semibold" charset="0"/>
                <a:cs typeface="Myriad Pro Semibold" charset="0"/>
              </a:rPr>
              <a:t>What do you think?</a:t>
            </a:r>
          </a:p>
          <a:p>
            <a:pPr>
              <a:buClr>
                <a:srgbClr val="82CBDD"/>
              </a:buClr>
              <a:buNone/>
            </a:pPr>
            <a:r>
              <a:rPr lang="en-GB" sz="2000" dirty="0">
                <a:latin typeface="XCCW Joined 1a" panose="03050602040000000000" pitchFamily="66" charset="0"/>
                <a:ea typeface="Myriad Pro Semibold" charset="0"/>
                <a:cs typeface="Myriad Pro Semibold" charset="0"/>
              </a:rPr>
              <a:t>Convince me!</a:t>
            </a:r>
          </a:p>
          <a:p>
            <a:pPr>
              <a:buClr>
                <a:srgbClr val="82CBDD"/>
              </a:buClr>
              <a:buNone/>
            </a:pPr>
            <a:endParaRPr lang="en-GB" sz="2000" dirty="0">
              <a:latin typeface="XCCW Joined 1a" panose="03050602040000000000" pitchFamily="66" charset="0"/>
              <a:ea typeface="Myriad Pro Semibold" charset="0"/>
              <a:cs typeface="Myriad Pro Semibold" charset="0"/>
            </a:endParaRPr>
          </a:p>
        </p:txBody>
      </p:sp>
      <p:pic>
        <p:nvPicPr>
          <p:cNvPr id="4" name="Picture 3">
            <a:extLst>
              <a:ext uri="{FF2B5EF4-FFF2-40B4-BE49-F238E27FC236}">
                <a16:creationId xmlns:a16="http://schemas.microsoft.com/office/drawing/2014/main" id="{35FACB29-768D-45BA-B800-B5C32EAE7A78}"/>
              </a:ext>
            </a:extLst>
          </p:cNvPr>
          <p:cNvPicPr>
            <a:picLocks noChangeAspect="1"/>
          </p:cNvPicPr>
          <p:nvPr/>
        </p:nvPicPr>
        <p:blipFill>
          <a:blip r:embed="rId3"/>
          <a:stretch>
            <a:fillRect/>
          </a:stretch>
        </p:blipFill>
        <p:spPr>
          <a:xfrm>
            <a:off x="4544007" y="1653117"/>
            <a:ext cx="4641015" cy="3231654"/>
          </a:xfrm>
          <a:prstGeom prst="rect">
            <a:avLst/>
          </a:prstGeom>
        </p:spPr>
      </p:pic>
    </p:spTree>
    <p:extLst>
      <p:ext uri="{BB962C8B-B14F-4D97-AF65-F5344CB8AC3E}">
        <p14:creationId xmlns:p14="http://schemas.microsoft.com/office/powerpoint/2010/main" val="3751144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D0B3C21-D30D-4A0F-BE5F-94522D420E75}"/>
              </a:ext>
            </a:extLst>
          </p:cNvPr>
          <p:cNvSpPr/>
          <p:nvPr/>
        </p:nvSpPr>
        <p:spPr bwMode="auto">
          <a:xfrm>
            <a:off x="372025"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 name="TextBox 1">
            <a:extLst>
              <a:ext uri="{FF2B5EF4-FFF2-40B4-BE49-F238E27FC236}">
                <a16:creationId xmlns:a16="http://schemas.microsoft.com/office/drawing/2014/main" id="{5952E76A-EF79-4FFB-BAC8-CED6992B12C6}"/>
              </a:ext>
            </a:extLst>
          </p:cNvPr>
          <p:cNvSpPr txBox="1"/>
          <p:nvPr/>
        </p:nvSpPr>
        <p:spPr bwMode="auto">
          <a:xfrm>
            <a:off x="241300" y="203200"/>
            <a:ext cx="2403158"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In Focus Task</a:t>
            </a:r>
          </a:p>
        </p:txBody>
      </p:sp>
      <p:sp>
        <p:nvSpPr>
          <p:cNvPr id="4" name="TextBox 3">
            <a:extLst>
              <a:ext uri="{FF2B5EF4-FFF2-40B4-BE49-F238E27FC236}">
                <a16:creationId xmlns:a16="http://schemas.microsoft.com/office/drawing/2014/main" id="{3701A382-F35D-481E-818E-4283CAFC8C2A}"/>
              </a:ext>
            </a:extLst>
          </p:cNvPr>
          <p:cNvSpPr txBox="1"/>
          <p:nvPr/>
        </p:nvSpPr>
        <p:spPr bwMode="auto">
          <a:xfrm>
            <a:off x="372025" y="1408922"/>
            <a:ext cx="8146824" cy="1040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How many ways can you partition 62?</a:t>
            </a:r>
          </a:p>
          <a:p>
            <a:pPr>
              <a:buClr>
                <a:srgbClr val="82CBDD"/>
              </a:buClr>
              <a:buNone/>
            </a:pPr>
            <a:endParaRPr lang="en-GB" b="1" dirty="0">
              <a:latin typeface="Myriad Pro Semibold" charset="0"/>
              <a:ea typeface="Myriad Pro Semibold" charset="0"/>
              <a:cs typeface="Myriad Pro Semibold" charset="0"/>
            </a:endParaRPr>
          </a:p>
        </p:txBody>
      </p:sp>
      <p:pic>
        <p:nvPicPr>
          <p:cNvPr id="1026" name="Picture 2" descr="Maths Workshop Part whole models – 27.2.20 - Myton Park Primary School">
            <a:extLst>
              <a:ext uri="{FF2B5EF4-FFF2-40B4-BE49-F238E27FC236}">
                <a16:creationId xmlns:a16="http://schemas.microsoft.com/office/drawing/2014/main" id="{C7412EF4-589C-49CE-9F70-914D02EE16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200" y="2593069"/>
            <a:ext cx="2571750" cy="21621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Maths Workshop Part whole models – 27.2.20 - Myton Park Primary School">
            <a:extLst>
              <a:ext uri="{FF2B5EF4-FFF2-40B4-BE49-F238E27FC236}">
                <a16:creationId xmlns:a16="http://schemas.microsoft.com/office/drawing/2014/main" id="{4E450F61-2172-4ED9-9F6C-F4930C765C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7302" y="2593069"/>
            <a:ext cx="2571750" cy="216217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Maths Workshop Part whole models – 27.2.20 - Myton Park Primary School">
            <a:extLst>
              <a:ext uri="{FF2B5EF4-FFF2-40B4-BE49-F238E27FC236}">
                <a16:creationId xmlns:a16="http://schemas.microsoft.com/office/drawing/2014/main" id="{2E2FD870-1A72-40C7-B204-E73924EF1E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1404" y="2593069"/>
            <a:ext cx="2571750" cy="21621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A1CCAACA-1716-4AD9-A437-14893F8515AB}"/>
              </a:ext>
            </a:extLst>
          </p:cNvPr>
          <p:cNvSpPr txBox="1"/>
          <p:nvPr/>
        </p:nvSpPr>
        <p:spPr bwMode="auto">
          <a:xfrm>
            <a:off x="1567542" y="2785410"/>
            <a:ext cx="67180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62</a:t>
            </a:r>
          </a:p>
        </p:txBody>
      </p:sp>
      <p:sp>
        <p:nvSpPr>
          <p:cNvPr id="10" name="TextBox 9">
            <a:extLst>
              <a:ext uri="{FF2B5EF4-FFF2-40B4-BE49-F238E27FC236}">
                <a16:creationId xmlns:a16="http://schemas.microsoft.com/office/drawing/2014/main" id="{145C3447-2E10-4EB9-BDBE-E62061A772F2}"/>
              </a:ext>
            </a:extLst>
          </p:cNvPr>
          <p:cNvSpPr txBox="1"/>
          <p:nvPr/>
        </p:nvSpPr>
        <p:spPr bwMode="auto">
          <a:xfrm>
            <a:off x="4464097" y="2785410"/>
            <a:ext cx="67180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62</a:t>
            </a:r>
          </a:p>
        </p:txBody>
      </p:sp>
      <p:sp>
        <p:nvSpPr>
          <p:cNvPr id="11" name="TextBox 10">
            <a:extLst>
              <a:ext uri="{FF2B5EF4-FFF2-40B4-BE49-F238E27FC236}">
                <a16:creationId xmlns:a16="http://schemas.microsoft.com/office/drawing/2014/main" id="{FB84E3D7-3105-4A21-93C7-4E6C694DF91B}"/>
              </a:ext>
            </a:extLst>
          </p:cNvPr>
          <p:cNvSpPr txBox="1"/>
          <p:nvPr/>
        </p:nvSpPr>
        <p:spPr bwMode="auto">
          <a:xfrm>
            <a:off x="7379314" y="2785410"/>
            <a:ext cx="67180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62</a:t>
            </a:r>
          </a:p>
        </p:txBody>
      </p:sp>
      <p:pic>
        <p:nvPicPr>
          <p:cNvPr id="12" name="Graphic 11" descr="Lightbulb with solid fill">
            <a:extLst>
              <a:ext uri="{FF2B5EF4-FFF2-40B4-BE49-F238E27FC236}">
                <a16:creationId xmlns:a16="http://schemas.microsoft.com/office/drawing/2014/main" id="{C51E2473-9981-4152-A874-593CE657B6A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1300" y="5621024"/>
            <a:ext cx="914400" cy="914400"/>
          </a:xfrm>
          <a:prstGeom prst="rect">
            <a:avLst/>
          </a:prstGeom>
        </p:spPr>
      </p:pic>
      <p:sp>
        <p:nvSpPr>
          <p:cNvPr id="9" name="TextBox 8">
            <a:extLst>
              <a:ext uri="{FF2B5EF4-FFF2-40B4-BE49-F238E27FC236}">
                <a16:creationId xmlns:a16="http://schemas.microsoft.com/office/drawing/2014/main" id="{A2F80DF6-FA13-4DB3-8AEA-87FE737E9B06}"/>
              </a:ext>
            </a:extLst>
          </p:cNvPr>
          <p:cNvSpPr txBox="1"/>
          <p:nvPr/>
        </p:nvSpPr>
        <p:spPr bwMode="auto">
          <a:xfrm>
            <a:off x="1155699" y="5747657"/>
            <a:ext cx="767909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400" dirty="0">
                <a:latin typeface="XCCW Joined 1a" panose="03050602040000000000" pitchFamily="66" charset="0"/>
                <a:ea typeface="Myriad Pro Semibold" charset="0"/>
                <a:cs typeface="Myriad Pro Semibold" charset="0"/>
              </a:rPr>
              <a:t>True or false: I can partition 62 into 14 and 47. Use an ACE answer.</a:t>
            </a:r>
          </a:p>
        </p:txBody>
      </p:sp>
    </p:spTree>
    <p:extLst>
      <p:ext uri="{BB962C8B-B14F-4D97-AF65-F5344CB8AC3E}">
        <p14:creationId xmlns:p14="http://schemas.microsoft.com/office/powerpoint/2010/main" val="184787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 y="0"/>
            <a:ext cx="9128408" cy="630000"/>
          </a:xfrm>
        </p:spPr>
        <p:txBody>
          <a:bodyPr/>
          <a:lstStyle/>
          <a:p>
            <a:r>
              <a:rPr lang="en-US" dirty="0">
                <a:solidFill>
                  <a:srgbClr val="00628C"/>
                </a:solidFill>
              </a:rPr>
              <a:t> </a:t>
            </a:r>
          </a:p>
        </p:txBody>
      </p:sp>
      <p:sp>
        <p:nvSpPr>
          <p:cNvPr id="16" name="TextBox 15">
            <a:extLst>
              <a:ext uri="{FF2B5EF4-FFF2-40B4-BE49-F238E27FC236}">
                <a16:creationId xmlns:a16="http://schemas.microsoft.com/office/drawing/2014/main" id="{41D9C8A5-7DD1-4641-BF7D-3A779256EA59}"/>
              </a:ext>
            </a:extLst>
          </p:cNvPr>
          <p:cNvSpPr txBox="1"/>
          <p:nvPr/>
        </p:nvSpPr>
        <p:spPr bwMode="auto">
          <a:xfrm>
            <a:off x="15591" y="44856"/>
            <a:ext cx="2526076"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New Learning</a:t>
            </a:r>
          </a:p>
        </p:txBody>
      </p:sp>
      <p:sp>
        <p:nvSpPr>
          <p:cNvPr id="19" name="Rectangle 18">
            <a:extLst>
              <a:ext uri="{FF2B5EF4-FFF2-40B4-BE49-F238E27FC236}">
                <a16:creationId xmlns:a16="http://schemas.microsoft.com/office/drawing/2014/main" id="{AC8F8EA3-085A-4A0F-B067-FE415A8216E0}"/>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1" name="TextBox 10">
            <a:extLst>
              <a:ext uri="{FF2B5EF4-FFF2-40B4-BE49-F238E27FC236}">
                <a16:creationId xmlns:a16="http://schemas.microsoft.com/office/drawing/2014/main" id="{02DA9ED0-3487-4B55-8898-913733E974B2}"/>
              </a:ext>
            </a:extLst>
          </p:cNvPr>
          <p:cNvSpPr txBox="1"/>
          <p:nvPr/>
        </p:nvSpPr>
        <p:spPr bwMode="auto">
          <a:xfrm>
            <a:off x="1542751" y="747090"/>
            <a:ext cx="6042907"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400" dirty="0">
                <a:latin typeface="XCCW Joined 1a" panose="03050602040000000000" pitchFamily="66" charset="0"/>
                <a:ea typeface="Myriad Pro Semibold" charset="0"/>
                <a:cs typeface="Myriad Pro Semibold" charset="0"/>
              </a:rPr>
              <a:t>Write these multiplication facts.</a:t>
            </a:r>
          </a:p>
          <a:p>
            <a:pPr>
              <a:buClr>
                <a:srgbClr val="82CBDD"/>
              </a:buClr>
              <a:buNone/>
            </a:pPr>
            <a:r>
              <a:rPr lang="en-GB" sz="2400" dirty="0">
                <a:latin typeface="XCCW Joined 1a" panose="03050602040000000000" pitchFamily="66" charset="0"/>
                <a:ea typeface="Myriad Pro Semibold" charset="0"/>
                <a:cs typeface="Myriad Pro Semibold" charset="0"/>
              </a:rPr>
              <a:t>What do you notice?</a:t>
            </a:r>
          </a:p>
        </p:txBody>
      </p:sp>
      <p:sp>
        <p:nvSpPr>
          <p:cNvPr id="12" name="TextBox 11">
            <a:extLst>
              <a:ext uri="{FF2B5EF4-FFF2-40B4-BE49-F238E27FC236}">
                <a16:creationId xmlns:a16="http://schemas.microsoft.com/office/drawing/2014/main" id="{15CE445C-A6F4-49AF-BB1C-A1E73A91B22C}"/>
              </a:ext>
            </a:extLst>
          </p:cNvPr>
          <p:cNvSpPr txBox="1"/>
          <p:nvPr/>
        </p:nvSpPr>
        <p:spPr bwMode="auto">
          <a:xfrm>
            <a:off x="93307" y="718457"/>
            <a:ext cx="244836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3</a:t>
            </a:r>
          </a:p>
        </p:txBody>
      </p:sp>
      <p:sp>
        <p:nvSpPr>
          <p:cNvPr id="13" name="TextBox 12">
            <a:extLst>
              <a:ext uri="{FF2B5EF4-FFF2-40B4-BE49-F238E27FC236}">
                <a16:creationId xmlns:a16="http://schemas.microsoft.com/office/drawing/2014/main" id="{E943BC47-DC96-49B1-A66B-DF250719F73A}"/>
              </a:ext>
            </a:extLst>
          </p:cNvPr>
          <p:cNvSpPr txBox="1"/>
          <p:nvPr/>
        </p:nvSpPr>
        <p:spPr bwMode="auto">
          <a:xfrm>
            <a:off x="85579" y="3666193"/>
            <a:ext cx="29143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4</a:t>
            </a:r>
          </a:p>
        </p:txBody>
      </p:sp>
      <p:cxnSp>
        <p:nvCxnSpPr>
          <p:cNvPr id="18" name="Straight Connector 17">
            <a:extLst>
              <a:ext uri="{FF2B5EF4-FFF2-40B4-BE49-F238E27FC236}">
                <a16:creationId xmlns:a16="http://schemas.microsoft.com/office/drawing/2014/main" id="{7000EC90-A6AA-4840-9ADC-C9D9CFA853BF}"/>
              </a:ext>
            </a:extLst>
          </p:cNvPr>
          <p:cNvCxnSpPr>
            <a:cxnSpLocks/>
          </p:cNvCxnSpPr>
          <p:nvPr/>
        </p:nvCxnSpPr>
        <p:spPr bwMode="auto">
          <a:xfrm flipH="1">
            <a:off x="15591" y="3429000"/>
            <a:ext cx="9128409" cy="0"/>
          </a:xfrm>
          <a:prstGeom prst="line">
            <a:avLst/>
          </a:prstGeom>
          <a:ln/>
        </p:spPr>
        <p:style>
          <a:lnRef idx="1">
            <a:schemeClr val="dk1"/>
          </a:lnRef>
          <a:fillRef idx="0">
            <a:schemeClr val="dk1"/>
          </a:fillRef>
          <a:effectRef idx="0">
            <a:schemeClr val="dk1"/>
          </a:effectRef>
          <a:fontRef idx="minor">
            <a:schemeClr val="tx1"/>
          </a:fontRef>
        </p:style>
      </p:cxnSp>
      <p:pic>
        <p:nvPicPr>
          <p:cNvPr id="15" name="Picture 14">
            <a:extLst>
              <a:ext uri="{FF2B5EF4-FFF2-40B4-BE49-F238E27FC236}">
                <a16:creationId xmlns:a16="http://schemas.microsoft.com/office/drawing/2014/main" id="{82F94ED9-FBE2-444B-849E-4A9D83831B5F}"/>
              </a:ext>
            </a:extLst>
          </p:cNvPr>
          <p:cNvPicPr>
            <a:picLocks noChangeAspect="1"/>
          </p:cNvPicPr>
          <p:nvPr/>
        </p:nvPicPr>
        <p:blipFill rotWithShape="1">
          <a:blip r:embed="rId3"/>
          <a:srcRect t="11582" b="19950"/>
          <a:stretch/>
        </p:blipFill>
        <p:spPr>
          <a:xfrm>
            <a:off x="522231" y="1730865"/>
            <a:ext cx="8159696" cy="1543808"/>
          </a:xfrm>
          <a:prstGeom prst="rect">
            <a:avLst/>
          </a:prstGeom>
        </p:spPr>
      </p:pic>
      <p:pic>
        <p:nvPicPr>
          <p:cNvPr id="4" name="Picture 3">
            <a:extLst>
              <a:ext uri="{FF2B5EF4-FFF2-40B4-BE49-F238E27FC236}">
                <a16:creationId xmlns:a16="http://schemas.microsoft.com/office/drawing/2014/main" id="{75CEFAC3-1A02-4F83-B842-0C6E356BAB50}"/>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106307" y="4270387"/>
            <a:ext cx="6269427" cy="2436593"/>
          </a:xfrm>
          <a:prstGeom prst="rect">
            <a:avLst/>
          </a:prstGeom>
        </p:spPr>
      </p:pic>
      <p:pic>
        <p:nvPicPr>
          <p:cNvPr id="6" name="Picture 5">
            <a:extLst>
              <a:ext uri="{FF2B5EF4-FFF2-40B4-BE49-F238E27FC236}">
                <a16:creationId xmlns:a16="http://schemas.microsoft.com/office/drawing/2014/main" id="{980FFCC7-D367-49FC-8AC6-3F4F3F07E6C0}"/>
              </a:ext>
            </a:extLst>
          </p:cNvPr>
          <p:cNvPicPr>
            <a:picLocks noChangeAspect="1"/>
          </p:cNvPicPr>
          <p:nvPr/>
        </p:nvPicPr>
        <p:blipFill>
          <a:blip r:embed="rId5"/>
          <a:stretch>
            <a:fillRect/>
          </a:stretch>
        </p:blipFill>
        <p:spPr>
          <a:xfrm rot="5400000">
            <a:off x="5599446" y="5911408"/>
            <a:ext cx="352425" cy="1200150"/>
          </a:xfrm>
          <a:prstGeom prst="rect">
            <a:avLst/>
          </a:prstGeom>
        </p:spPr>
      </p:pic>
      <p:pic>
        <p:nvPicPr>
          <p:cNvPr id="8" name="Picture 7">
            <a:extLst>
              <a:ext uri="{FF2B5EF4-FFF2-40B4-BE49-F238E27FC236}">
                <a16:creationId xmlns:a16="http://schemas.microsoft.com/office/drawing/2014/main" id="{B582824C-A57E-4791-A304-DAD760AF042B}"/>
              </a:ext>
            </a:extLst>
          </p:cNvPr>
          <p:cNvPicPr>
            <a:picLocks noChangeAspect="1"/>
          </p:cNvPicPr>
          <p:nvPr/>
        </p:nvPicPr>
        <p:blipFill>
          <a:blip r:embed="rId6"/>
          <a:stretch>
            <a:fillRect/>
          </a:stretch>
        </p:blipFill>
        <p:spPr>
          <a:xfrm>
            <a:off x="5929184" y="6078801"/>
            <a:ext cx="361950" cy="314325"/>
          </a:xfrm>
          <a:prstGeom prst="rect">
            <a:avLst/>
          </a:prstGeom>
        </p:spPr>
      </p:pic>
      <p:pic>
        <p:nvPicPr>
          <p:cNvPr id="17" name="Graphic 16" descr="Lightbulb with solid fill">
            <a:extLst>
              <a:ext uri="{FF2B5EF4-FFF2-40B4-BE49-F238E27FC236}">
                <a16:creationId xmlns:a16="http://schemas.microsoft.com/office/drawing/2014/main" id="{5F377E77-5E86-46A8-918F-6D960DFB9F4D}"/>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539463" y="3839276"/>
            <a:ext cx="891313" cy="891313"/>
          </a:xfrm>
          <a:prstGeom prst="rect">
            <a:avLst/>
          </a:prstGeom>
        </p:spPr>
      </p:pic>
      <p:sp>
        <p:nvSpPr>
          <p:cNvPr id="9" name="TextBox 8">
            <a:extLst>
              <a:ext uri="{FF2B5EF4-FFF2-40B4-BE49-F238E27FC236}">
                <a16:creationId xmlns:a16="http://schemas.microsoft.com/office/drawing/2014/main" id="{0ED0C146-D221-43BD-AFFB-CC6B7C664FC2}"/>
              </a:ext>
            </a:extLst>
          </p:cNvPr>
          <p:cNvSpPr txBox="1"/>
          <p:nvPr/>
        </p:nvSpPr>
        <p:spPr bwMode="auto">
          <a:xfrm>
            <a:off x="6662057" y="4879910"/>
            <a:ext cx="2397967"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400" dirty="0">
                <a:latin typeface="XCCW Joined 1a" panose="03050602040000000000" pitchFamily="66" charset="0"/>
                <a:ea typeface="Myriad Pro Semibold" charset="0"/>
                <a:cs typeface="Myriad Pro Semibold" charset="0"/>
              </a:rPr>
              <a:t>Can you write your answer as a fraction?</a:t>
            </a:r>
          </a:p>
        </p:txBody>
      </p:sp>
    </p:spTree>
    <p:extLst>
      <p:ext uri="{BB962C8B-B14F-4D97-AF65-F5344CB8AC3E}">
        <p14:creationId xmlns:p14="http://schemas.microsoft.com/office/powerpoint/2010/main" val="2090179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 y="0"/>
            <a:ext cx="9128408" cy="630000"/>
          </a:xfrm>
        </p:spPr>
        <p:txBody>
          <a:bodyPr/>
          <a:lstStyle/>
          <a:p>
            <a:r>
              <a:rPr lang="en-US" dirty="0">
                <a:solidFill>
                  <a:srgbClr val="00628C"/>
                </a:solidFill>
              </a:rPr>
              <a:t> </a:t>
            </a:r>
          </a:p>
        </p:txBody>
      </p:sp>
      <p:sp>
        <p:nvSpPr>
          <p:cNvPr id="16" name="TextBox 15">
            <a:extLst>
              <a:ext uri="{FF2B5EF4-FFF2-40B4-BE49-F238E27FC236}">
                <a16:creationId xmlns:a16="http://schemas.microsoft.com/office/drawing/2014/main" id="{41D9C8A5-7DD1-4641-BF7D-3A779256EA59}"/>
              </a:ext>
            </a:extLst>
          </p:cNvPr>
          <p:cNvSpPr txBox="1"/>
          <p:nvPr/>
        </p:nvSpPr>
        <p:spPr bwMode="auto">
          <a:xfrm>
            <a:off x="15591" y="44856"/>
            <a:ext cx="2526076"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New Learning</a:t>
            </a:r>
          </a:p>
        </p:txBody>
      </p:sp>
      <p:sp>
        <p:nvSpPr>
          <p:cNvPr id="19" name="Rectangle 18">
            <a:extLst>
              <a:ext uri="{FF2B5EF4-FFF2-40B4-BE49-F238E27FC236}">
                <a16:creationId xmlns:a16="http://schemas.microsoft.com/office/drawing/2014/main" id="{AC8F8EA3-085A-4A0F-B067-FE415A8216E0}"/>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1" name="TextBox 10">
            <a:extLst>
              <a:ext uri="{FF2B5EF4-FFF2-40B4-BE49-F238E27FC236}">
                <a16:creationId xmlns:a16="http://schemas.microsoft.com/office/drawing/2014/main" id="{02DA9ED0-3487-4B55-8898-913733E974B2}"/>
              </a:ext>
            </a:extLst>
          </p:cNvPr>
          <p:cNvSpPr txBox="1"/>
          <p:nvPr/>
        </p:nvSpPr>
        <p:spPr bwMode="auto">
          <a:xfrm>
            <a:off x="1542751" y="747090"/>
            <a:ext cx="6042907"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400" dirty="0">
                <a:latin typeface="XCCW Joined 1a" panose="03050602040000000000" pitchFamily="66" charset="0"/>
                <a:ea typeface="Myriad Pro Semibold" charset="0"/>
                <a:cs typeface="Myriad Pro Semibold" charset="0"/>
              </a:rPr>
              <a:t>Write these multiplication facts.</a:t>
            </a:r>
          </a:p>
          <a:p>
            <a:pPr>
              <a:buClr>
                <a:srgbClr val="82CBDD"/>
              </a:buClr>
              <a:buNone/>
            </a:pPr>
            <a:r>
              <a:rPr lang="en-GB" sz="2400" dirty="0">
                <a:latin typeface="XCCW Joined 1a" panose="03050602040000000000" pitchFamily="66" charset="0"/>
                <a:ea typeface="Myriad Pro Semibold" charset="0"/>
                <a:cs typeface="Myriad Pro Semibold" charset="0"/>
              </a:rPr>
              <a:t>What do you notice?</a:t>
            </a:r>
          </a:p>
        </p:txBody>
      </p:sp>
      <p:sp>
        <p:nvSpPr>
          <p:cNvPr id="12" name="TextBox 11">
            <a:extLst>
              <a:ext uri="{FF2B5EF4-FFF2-40B4-BE49-F238E27FC236}">
                <a16:creationId xmlns:a16="http://schemas.microsoft.com/office/drawing/2014/main" id="{15CE445C-A6F4-49AF-BB1C-A1E73A91B22C}"/>
              </a:ext>
            </a:extLst>
          </p:cNvPr>
          <p:cNvSpPr txBox="1"/>
          <p:nvPr/>
        </p:nvSpPr>
        <p:spPr bwMode="auto">
          <a:xfrm>
            <a:off x="93307" y="718457"/>
            <a:ext cx="244836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3</a:t>
            </a:r>
          </a:p>
        </p:txBody>
      </p:sp>
      <p:sp>
        <p:nvSpPr>
          <p:cNvPr id="13" name="TextBox 12">
            <a:extLst>
              <a:ext uri="{FF2B5EF4-FFF2-40B4-BE49-F238E27FC236}">
                <a16:creationId xmlns:a16="http://schemas.microsoft.com/office/drawing/2014/main" id="{E943BC47-DC96-49B1-A66B-DF250719F73A}"/>
              </a:ext>
            </a:extLst>
          </p:cNvPr>
          <p:cNvSpPr txBox="1"/>
          <p:nvPr/>
        </p:nvSpPr>
        <p:spPr bwMode="auto">
          <a:xfrm>
            <a:off x="85579" y="3666193"/>
            <a:ext cx="29143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4</a:t>
            </a:r>
          </a:p>
        </p:txBody>
      </p:sp>
      <p:cxnSp>
        <p:nvCxnSpPr>
          <p:cNvPr id="18" name="Straight Connector 17">
            <a:extLst>
              <a:ext uri="{FF2B5EF4-FFF2-40B4-BE49-F238E27FC236}">
                <a16:creationId xmlns:a16="http://schemas.microsoft.com/office/drawing/2014/main" id="{7000EC90-A6AA-4840-9ADC-C9D9CFA853BF}"/>
              </a:ext>
            </a:extLst>
          </p:cNvPr>
          <p:cNvCxnSpPr>
            <a:cxnSpLocks/>
          </p:cNvCxnSpPr>
          <p:nvPr/>
        </p:nvCxnSpPr>
        <p:spPr bwMode="auto">
          <a:xfrm flipH="1">
            <a:off x="15591" y="3429000"/>
            <a:ext cx="9128409" cy="0"/>
          </a:xfrm>
          <a:prstGeom prst="line">
            <a:avLst/>
          </a:prstGeom>
          <a:ln/>
        </p:spPr>
        <p:style>
          <a:lnRef idx="1">
            <a:schemeClr val="dk1"/>
          </a:lnRef>
          <a:fillRef idx="0">
            <a:schemeClr val="dk1"/>
          </a:fillRef>
          <a:effectRef idx="0">
            <a:schemeClr val="dk1"/>
          </a:effectRef>
          <a:fontRef idx="minor">
            <a:schemeClr val="tx1"/>
          </a:fontRef>
        </p:style>
      </p:cxnSp>
      <p:pic>
        <p:nvPicPr>
          <p:cNvPr id="10" name="Picture 9">
            <a:extLst>
              <a:ext uri="{FF2B5EF4-FFF2-40B4-BE49-F238E27FC236}">
                <a16:creationId xmlns:a16="http://schemas.microsoft.com/office/drawing/2014/main" id="{8BA3B63B-0E62-4B06-B190-FC727A9DFF0F}"/>
              </a:ext>
            </a:extLst>
          </p:cNvPr>
          <p:cNvPicPr>
            <a:picLocks noChangeAspect="1"/>
          </p:cNvPicPr>
          <p:nvPr/>
        </p:nvPicPr>
        <p:blipFill rotWithShape="1">
          <a:blip r:embed="rId3"/>
          <a:srcRect t="14917" b="13741"/>
          <a:stretch/>
        </p:blipFill>
        <p:spPr>
          <a:xfrm>
            <a:off x="669427" y="1651953"/>
            <a:ext cx="7917066" cy="1613759"/>
          </a:xfrm>
          <a:prstGeom prst="rect">
            <a:avLst/>
          </a:prstGeom>
        </p:spPr>
      </p:pic>
      <p:sp>
        <p:nvSpPr>
          <p:cNvPr id="3" name="TextBox 2">
            <a:extLst>
              <a:ext uri="{FF2B5EF4-FFF2-40B4-BE49-F238E27FC236}">
                <a16:creationId xmlns:a16="http://schemas.microsoft.com/office/drawing/2014/main" id="{1E840CD1-08FB-420C-ADD6-5B255785A640}"/>
              </a:ext>
            </a:extLst>
          </p:cNvPr>
          <p:cNvSpPr txBox="1"/>
          <p:nvPr/>
        </p:nvSpPr>
        <p:spPr bwMode="auto">
          <a:xfrm>
            <a:off x="177282" y="4243473"/>
            <a:ext cx="6596742" cy="198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dirty="0">
                <a:latin typeface="Myriad Pro Semibold" charset="0"/>
                <a:ea typeface="Myriad Pro Semibold" charset="0"/>
                <a:cs typeface="Myriad Pro Semibold" charset="0"/>
              </a:rPr>
              <a:t>Stem sentence:</a:t>
            </a:r>
          </a:p>
          <a:p>
            <a:pPr>
              <a:buClr>
                <a:srgbClr val="82CBDD"/>
              </a:buClr>
              <a:buNone/>
            </a:pPr>
            <a:r>
              <a:rPr lang="en-GB" dirty="0">
                <a:latin typeface="Myriad Pro Semibold" charset="0"/>
                <a:ea typeface="Myriad Pro Semibold" charset="0"/>
                <a:cs typeface="Myriad Pro Semibold" charset="0"/>
              </a:rPr>
              <a:t>One </a:t>
            </a:r>
            <a:r>
              <a:rPr lang="en-GB" b="1" dirty="0">
                <a:latin typeface="Myriad Pro Semibold" charset="0"/>
                <a:ea typeface="Myriad Pro Semibold" charset="0"/>
                <a:cs typeface="Myriad Pro Semibold" charset="0"/>
              </a:rPr>
              <a:t>hundredth</a:t>
            </a:r>
            <a:r>
              <a:rPr lang="en-GB" dirty="0">
                <a:latin typeface="Myriad Pro Semibold" charset="0"/>
                <a:ea typeface="Myriad Pro Semibold" charset="0"/>
                <a:cs typeface="Myriad Pro Semibold" charset="0"/>
              </a:rPr>
              <a:t> is one out of one hundred.</a:t>
            </a:r>
          </a:p>
          <a:p>
            <a:pPr>
              <a:buClr>
                <a:srgbClr val="82CBDD"/>
              </a:buClr>
              <a:buNone/>
            </a:pPr>
            <a:r>
              <a:rPr lang="en-GB" dirty="0">
                <a:latin typeface="Myriad Pro Semibold" charset="0"/>
                <a:ea typeface="Myriad Pro Semibold" charset="0"/>
                <a:cs typeface="Myriad Pro Semibold" charset="0"/>
              </a:rPr>
              <a:t>There are </a:t>
            </a:r>
            <a:r>
              <a:rPr lang="en-GB" b="1" dirty="0">
                <a:latin typeface="Myriad Pro Semibold" charset="0"/>
                <a:ea typeface="Myriad Pro Semibold" charset="0"/>
                <a:cs typeface="Myriad Pro Semibold" charset="0"/>
              </a:rPr>
              <a:t>10 hundredths</a:t>
            </a:r>
            <a:r>
              <a:rPr lang="en-GB" dirty="0">
                <a:latin typeface="Myriad Pro Semibold" charset="0"/>
                <a:ea typeface="Myriad Pro Semibold" charset="0"/>
                <a:cs typeface="Myriad Pro Semibold" charset="0"/>
              </a:rPr>
              <a:t> in one tenth.</a:t>
            </a:r>
          </a:p>
        </p:txBody>
      </p:sp>
      <p:grpSp>
        <p:nvGrpSpPr>
          <p:cNvPr id="20" name="Group 19">
            <a:extLst>
              <a:ext uri="{FF2B5EF4-FFF2-40B4-BE49-F238E27FC236}">
                <a16:creationId xmlns:a16="http://schemas.microsoft.com/office/drawing/2014/main" id="{5F71B5BB-F942-48B0-AABF-E5147AA93CE0}"/>
              </a:ext>
            </a:extLst>
          </p:cNvPr>
          <p:cNvGrpSpPr/>
          <p:nvPr/>
        </p:nvGrpSpPr>
        <p:grpSpPr>
          <a:xfrm>
            <a:off x="6740589" y="4078094"/>
            <a:ext cx="2226129" cy="2226129"/>
            <a:chOff x="6740589" y="4078094"/>
            <a:chExt cx="2226129" cy="2226129"/>
          </a:xfrm>
        </p:grpSpPr>
        <p:pic>
          <p:nvPicPr>
            <p:cNvPr id="8" name="Picture 7">
              <a:extLst>
                <a:ext uri="{FF2B5EF4-FFF2-40B4-BE49-F238E27FC236}">
                  <a16:creationId xmlns:a16="http://schemas.microsoft.com/office/drawing/2014/main" id="{A0685956-51D9-4B81-8FC5-3CC7EC4E400F}"/>
                </a:ext>
              </a:extLst>
            </p:cNvPr>
            <p:cNvPicPr>
              <a:picLocks noChangeAspect="1"/>
            </p:cNvPicPr>
            <p:nvPr/>
          </p:nvPicPr>
          <p:blipFill>
            <a:blip r:embed="rId4"/>
            <a:stretch>
              <a:fillRect/>
            </a:stretch>
          </p:blipFill>
          <p:spPr>
            <a:xfrm>
              <a:off x="6740589" y="4078094"/>
              <a:ext cx="2226129" cy="2226129"/>
            </a:xfrm>
            <a:prstGeom prst="rect">
              <a:avLst/>
            </a:prstGeom>
          </p:spPr>
        </p:pic>
        <p:pic>
          <p:nvPicPr>
            <p:cNvPr id="17" name="Picture 16">
              <a:extLst>
                <a:ext uri="{FF2B5EF4-FFF2-40B4-BE49-F238E27FC236}">
                  <a16:creationId xmlns:a16="http://schemas.microsoft.com/office/drawing/2014/main" id="{E9E0BE85-6D36-4EAD-9A74-1C656A1C9F66}"/>
                </a:ext>
              </a:extLst>
            </p:cNvPr>
            <p:cNvPicPr>
              <a:picLocks noChangeAspect="1"/>
            </p:cNvPicPr>
            <p:nvPr/>
          </p:nvPicPr>
          <p:blipFill>
            <a:blip r:embed="rId5"/>
            <a:stretch>
              <a:fillRect/>
            </a:stretch>
          </p:blipFill>
          <p:spPr>
            <a:xfrm>
              <a:off x="8726074" y="4136725"/>
              <a:ext cx="240644" cy="2167498"/>
            </a:xfrm>
            <a:prstGeom prst="rect">
              <a:avLst/>
            </a:prstGeom>
          </p:spPr>
        </p:pic>
      </p:grpSp>
    </p:spTree>
    <p:extLst>
      <p:ext uri="{BB962C8B-B14F-4D97-AF65-F5344CB8AC3E}">
        <p14:creationId xmlns:p14="http://schemas.microsoft.com/office/powerpoint/2010/main" val="2627561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id="{6014C65D-FBC4-42A6-8370-0BB29BAC8FCD}"/>
              </a:ext>
            </a:extLst>
          </p:cNvPr>
          <p:cNvSpPr txBox="1"/>
          <p:nvPr/>
        </p:nvSpPr>
        <p:spPr bwMode="auto">
          <a:xfrm>
            <a:off x="117191" y="45800"/>
            <a:ext cx="1771191"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Talk Task</a:t>
            </a:r>
          </a:p>
        </p:txBody>
      </p:sp>
      <p:sp>
        <p:nvSpPr>
          <p:cNvPr id="10" name="Rectangle 9">
            <a:extLst>
              <a:ext uri="{FF2B5EF4-FFF2-40B4-BE49-F238E27FC236}">
                <a16:creationId xmlns:a16="http://schemas.microsoft.com/office/drawing/2014/main" id="{D48E4C4D-C457-403D-9855-6524925DAB39}"/>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9" name="TextBox 8">
            <a:extLst>
              <a:ext uri="{FF2B5EF4-FFF2-40B4-BE49-F238E27FC236}">
                <a16:creationId xmlns:a16="http://schemas.microsoft.com/office/drawing/2014/main" id="{FDEBD9F0-734D-409D-BA32-A932B94F46BF}"/>
              </a:ext>
            </a:extLst>
          </p:cNvPr>
          <p:cNvSpPr txBox="1"/>
          <p:nvPr/>
        </p:nvSpPr>
        <p:spPr bwMode="auto">
          <a:xfrm>
            <a:off x="117191" y="983375"/>
            <a:ext cx="19355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3</a:t>
            </a:r>
          </a:p>
        </p:txBody>
      </p:sp>
      <p:sp>
        <p:nvSpPr>
          <p:cNvPr id="12" name="TextBox 11">
            <a:extLst>
              <a:ext uri="{FF2B5EF4-FFF2-40B4-BE49-F238E27FC236}">
                <a16:creationId xmlns:a16="http://schemas.microsoft.com/office/drawing/2014/main" id="{B1D54F04-B0E7-4423-AA2A-A4AD03752C2A}"/>
              </a:ext>
            </a:extLst>
          </p:cNvPr>
          <p:cNvSpPr txBox="1"/>
          <p:nvPr/>
        </p:nvSpPr>
        <p:spPr bwMode="auto">
          <a:xfrm>
            <a:off x="147754" y="1582242"/>
            <a:ext cx="4262924"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000" dirty="0">
                <a:latin typeface="XCCW Joined 1a" panose="03050602040000000000" pitchFamily="66" charset="0"/>
                <a:ea typeface="Myriad Pro Semibold" charset="0"/>
                <a:cs typeface="Myriad Pro Semibold" charset="0"/>
              </a:rPr>
              <a:t>Explain to your partner how you would work out </a:t>
            </a:r>
          </a:p>
          <a:p>
            <a:pPr>
              <a:buClr>
                <a:srgbClr val="82CBDD"/>
              </a:buClr>
              <a:buNone/>
            </a:pPr>
            <a:endParaRPr lang="en-GB" sz="2000" dirty="0">
              <a:latin typeface="XCCW Joined 1a" panose="03050602040000000000" pitchFamily="66" charset="0"/>
              <a:ea typeface="Myriad Pro Semibold" charset="0"/>
              <a:cs typeface="Myriad Pro Semibold" charset="0"/>
            </a:endParaRPr>
          </a:p>
          <a:p>
            <a:pPr>
              <a:buClr>
                <a:srgbClr val="82CBDD"/>
              </a:buClr>
              <a:buNone/>
            </a:pPr>
            <a:r>
              <a:rPr lang="en-GB" sz="2000" dirty="0">
                <a:latin typeface="XCCW Joined 1a" panose="03050602040000000000" pitchFamily="66" charset="0"/>
                <a:ea typeface="Myriad Pro Semibold" charset="0"/>
                <a:cs typeface="Myriad Pro Semibold" charset="0"/>
              </a:rPr>
              <a:t>20 x 6</a:t>
            </a:r>
          </a:p>
          <a:p>
            <a:pPr>
              <a:buClr>
                <a:srgbClr val="82CBDD"/>
              </a:buClr>
              <a:buNone/>
            </a:pPr>
            <a:endParaRPr lang="en-GB" sz="2000" dirty="0">
              <a:latin typeface="XCCW Joined 1a" panose="03050602040000000000" pitchFamily="66" charset="0"/>
              <a:ea typeface="Myriad Pro Semibold" charset="0"/>
              <a:cs typeface="Myriad Pro Semibold" charset="0"/>
            </a:endParaRPr>
          </a:p>
          <a:p>
            <a:pPr>
              <a:buClr>
                <a:srgbClr val="82CBDD"/>
              </a:buClr>
              <a:buNone/>
            </a:pPr>
            <a:r>
              <a:rPr lang="en-GB" sz="2000" dirty="0">
                <a:latin typeface="XCCW Joined 1a" panose="03050602040000000000" pitchFamily="66" charset="0"/>
                <a:ea typeface="Myriad Pro Semibold" charset="0"/>
                <a:cs typeface="Myriad Pro Semibold" charset="0"/>
              </a:rPr>
              <a:t>Are there different ways of doing this?</a:t>
            </a:r>
          </a:p>
        </p:txBody>
      </p:sp>
      <p:cxnSp>
        <p:nvCxnSpPr>
          <p:cNvPr id="13" name="Straight Connector 12">
            <a:extLst>
              <a:ext uri="{FF2B5EF4-FFF2-40B4-BE49-F238E27FC236}">
                <a16:creationId xmlns:a16="http://schemas.microsoft.com/office/drawing/2014/main" id="{5AE08685-9AFD-44AB-832A-56A4CF252C9F}"/>
              </a:ext>
            </a:extLst>
          </p:cNvPr>
          <p:cNvCxnSpPr/>
          <p:nvPr/>
        </p:nvCxnSpPr>
        <p:spPr bwMode="auto">
          <a:xfrm>
            <a:off x="4572001" y="630000"/>
            <a:ext cx="30078" cy="6228000"/>
          </a:xfrm>
          <a:prstGeom prst="line">
            <a:avLst/>
          </a:prstGeom>
          <a:ln/>
        </p:spPr>
        <p:style>
          <a:lnRef idx="1">
            <a:schemeClr val="dk1"/>
          </a:lnRef>
          <a:fillRef idx="0">
            <a:schemeClr val="dk1"/>
          </a:fillRef>
          <a:effectRef idx="0">
            <a:schemeClr val="dk1"/>
          </a:effectRef>
          <a:fontRef idx="minor">
            <a:schemeClr val="tx1"/>
          </a:fontRef>
        </p:style>
      </p:cxnSp>
      <p:sp>
        <p:nvSpPr>
          <p:cNvPr id="14" name="TextBox 13">
            <a:extLst>
              <a:ext uri="{FF2B5EF4-FFF2-40B4-BE49-F238E27FC236}">
                <a16:creationId xmlns:a16="http://schemas.microsoft.com/office/drawing/2014/main" id="{05B55460-4609-4550-889D-AA3FD2B1A032}"/>
              </a:ext>
            </a:extLst>
          </p:cNvPr>
          <p:cNvSpPr txBox="1"/>
          <p:nvPr/>
        </p:nvSpPr>
        <p:spPr bwMode="auto">
          <a:xfrm>
            <a:off x="4749282" y="997072"/>
            <a:ext cx="176348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4</a:t>
            </a:r>
          </a:p>
        </p:txBody>
      </p:sp>
      <p:pic>
        <p:nvPicPr>
          <p:cNvPr id="4" name="Picture 3">
            <a:extLst>
              <a:ext uri="{FF2B5EF4-FFF2-40B4-BE49-F238E27FC236}">
                <a16:creationId xmlns:a16="http://schemas.microsoft.com/office/drawing/2014/main" id="{073996E5-D3CD-4F8D-9ADC-5AAB3848C55B}"/>
              </a:ext>
            </a:extLst>
          </p:cNvPr>
          <p:cNvPicPr>
            <a:picLocks noChangeAspect="1"/>
          </p:cNvPicPr>
          <p:nvPr/>
        </p:nvPicPr>
        <p:blipFill rotWithShape="1">
          <a:blip r:embed="rId3"/>
          <a:srcRect l="1830" r="3658"/>
          <a:stretch/>
        </p:blipFill>
        <p:spPr>
          <a:xfrm>
            <a:off x="4632158" y="2770668"/>
            <a:ext cx="4511841" cy="3537561"/>
          </a:xfrm>
          <a:prstGeom prst="rect">
            <a:avLst/>
          </a:prstGeom>
        </p:spPr>
      </p:pic>
      <p:sp>
        <p:nvSpPr>
          <p:cNvPr id="11" name="TextBox 10">
            <a:extLst>
              <a:ext uri="{FF2B5EF4-FFF2-40B4-BE49-F238E27FC236}">
                <a16:creationId xmlns:a16="http://schemas.microsoft.com/office/drawing/2014/main" id="{ED1658AF-5379-43D3-A72B-138395A9D9CC}"/>
              </a:ext>
            </a:extLst>
          </p:cNvPr>
          <p:cNvSpPr txBox="1"/>
          <p:nvPr/>
        </p:nvSpPr>
        <p:spPr bwMode="auto">
          <a:xfrm>
            <a:off x="4716131" y="1582242"/>
            <a:ext cx="426292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000" dirty="0">
                <a:latin typeface="XCCW Joined 1a" panose="03050602040000000000" pitchFamily="66" charset="0"/>
                <a:ea typeface="Myriad Pro Semibold" charset="0"/>
                <a:cs typeface="Myriad Pro Semibold" charset="0"/>
              </a:rPr>
              <a:t>Which symbol would you use to compare these fractions? =, &gt; or &lt;</a:t>
            </a:r>
          </a:p>
        </p:txBody>
      </p:sp>
    </p:spTree>
    <p:extLst>
      <p:ext uri="{BB962C8B-B14F-4D97-AF65-F5344CB8AC3E}">
        <p14:creationId xmlns:p14="http://schemas.microsoft.com/office/powerpoint/2010/main" val="662089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id="{6014C65D-FBC4-42A6-8370-0BB29BAC8FCD}"/>
              </a:ext>
            </a:extLst>
          </p:cNvPr>
          <p:cNvSpPr txBox="1"/>
          <p:nvPr/>
        </p:nvSpPr>
        <p:spPr bwMode="auto">
          <a:xfrm>
            <a:off x="117191" y="45800"/>
            <a:ext cx="3149324"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Develop Learning</a:t>
            </a:r>
          </a:p>
        </p:txBody>
      </p:sp>
      <p:sp>
        <p:nvSpPr>
          <p:cNvPr id="10" name="Rectangle 9">
            <a:extLst>
              <a:ext uri="{FF2B5EF4-FFF2-40B4-BE49-F238E27FC236}">
                <a16:creationId xmlns:a16="http://schemas.microsoft.com/office/drawing/2014/main" id="{D48E4C4D-C457-403D-9855-6524925DAB39}"/>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4" name="TextBox 3">
            <a:extLst>
              <a:ext uri="{FF2B5EF4-FFF2-40B4-BE49-F238E27FC236}">
                <a16:creationId xmlns:a16="http://schemas.microsoft.com/office/drawing/2014/main" id="{CCE88510-0206-4762-A0FE-DEE44929D0B9}"/>
              </a:ext>
            </a:extLst>
          </p:cNvPr>
          <p:cNvSpPr txBox="1"/>
          <p:nvPr/>
        </p:nvSpPr>
        <p:spPr bwMode="auto">
          <a:xfrm>
            <a:off x="164856" y="883887"/>
            <a:ext cx="34896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3</a:t>
            </a:r>
          </a:p>
        </p:txBody>
      </p:sp>
      <p:cxnSp>
        <p:nvCxnSpPr>
          <p:cNvPr id="9" name="Straight Connector 8">
            <a:extLst>
              <a:ext uri="{FF2B5EF4-FFF2-40B4-BE49-F238E27FC236}">
                <a16:creationId xmlns:a16="http://schemas.microsoft.com/office/drawing/2014/main" id="{F4137EBC-D262-428B-B96F-BEC200C3C5A7}"/>
              </a:ext>
            </a:extLst>
          </p:cNvPr>
          <p:cNvCxnSpPr/>
          <p:nvPr/>
        </p:nvCxnSpPr>
        <p:spPr bwMode="auto">
          <a:xfrm>
            <a:off x="4572001" y="630000"/>
            <a:ext cx="30078" cy="6228000"/>
          </a:xfrm>
          <a:prstGeom prst="line">
            <a:avLst/>
          </a:prstGeom>
          <a:ln/>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A5DAF790-764A-4DD7-87B2-E042135A59F5}"/>
              </a:ext>
            </a:extLst>
          </p:cNvPr>
          <p:cNvSpPr txBox="1"/>
          <p:nvPr/>
        </p:nvSpPr>
        <p:spPr bwMode="auto">
          <a:xfrm>
            <a:off x="4615147" y="883887"/>
            <a:ext cx="34896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4</a:t>
            </a:r>
          </a:p>
        </p:txBody>
      </p:sp>
      <p:sp>
        <p:nvSpPr>
          <p:cNvPr id="3" name="TextBox 2">
            <a:extLst>
              <a:ext uri="{FF2B5EF4-FFF2-40B4-BE49-F238E27FC236}">
                <a16:creationId xmlns:a16="http://schemas.microsoft.com/office/drawing/2014/main" id="{473FC510-BCCC-401A-A983-0F7938C77D53}"/>
              </a:ext>
            </a:extLst>
          </p:cNvPr>
          <p:cNvSpPr txBox="1"/>
          <p:nvPr/>
        </p:nvSpPr>
        <p:spPr bwMode="auto">
          <a:xfrm>
            <a:off x="64153" y="1436946"/>
            <a:ext cx="415414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dirty="0">
                <a:latin typeface="XCCW Joined 1a" panose="03050602040000000000" pitchFamily="66" charset="0"/>
                <a:ea typeface="Myriad Pro Semibold" charset="0"/>
                <a:cs typeface="Myriad Pro Semibold" charset="0"/>
              </a:rPr>
              <a:t>I can use a grid to calculate</a:t>
            </a:r>
            <a:br>
              <a:rPr lang="en-GB" dirty="0">
                <a:latin typeface="XCCW Joined 1a" panose="03050602040000000000" pitchFamily="66" charset="0"/>
                <a:ea typeface="Myriad Pro Semibold" charset="0"/>
                <a:cs typeface="Myriad Pro Semibold" charset="0"/>
              </a:rPr>
            </a:br>
            <a:r>
              <a:rPr lang="en-GB" dirty="0">
                <a:latin typeface="XCCW Joined 1a" panose="03050602040000000000" pitchFamily="66" charset="0"/>
                <a:ea typeface="Myriad Pro Semibold" charset="0"/>
                <a:cs typeface="Myriad Pro Semibold" charset="0"/>
              </a:rPr>
              <a:t>42 x 5</a:t>
            </a:r>
          </a:p>
        </p:txBody>
      </p:sp>
      <p:sp>
        <p:nvSpPr>
          <p:cNvPr id="5" name="Rectangle 4">
            <a:extLst>
              <a:ext uri="{FF2B5EF4-FFF2-40B4-BE49-F238E27FC236}">
                <a16:creationId xmlns:a16="http://schemas.microsoft.com/office/drawing/2014/main" id="{06BDB34B-BF49-4826-9808-897668F41088}"/>
              </a:ext>
            </a:extLst>
          </p:cNvPr>
          <p:cNvSpPr/>
          <p:nvPr/>
        </p:nvSpPr>
        <p:spPr bwMode="auto">
          <a:xfrm>
            <a:off x="693547" y="2851780"/>
            <a:ext cx="2817845" cy="294847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7" name="Straight Connector 6">
            <a:extLst>
              <a:ext uri="{FF2B5EF4-FFF2-40B4-BE49-F238E27FC236}">
                <a16:creationId xmlns:a16="http://schemas.microsoft.com/office/drawing/2014/main" id="{CC9836D5-2140-452A-B6A0-EB347AD410CD}"/>
              </a:ext>
            </a:extLst>
          </p:cNvPr>
          <p:cNvCxnSpPr>
            <a:cxnSpLocks/>
          </p:cNvCxnSpPr>
          <p:nvPr/>
        </p:nvCxnSpPr>
        <p:spPr bwMode="auto">
          <a:xfrm flipH="1">
            <a:off x="2026160" y="2851780"/>
            <a:ext cx="3" cy="2948473"/>
          </a:xfrm>
          <a:prstGeom prst="line">
            <a:avLst/>
          </a:prstGeom>
          <a:ln w="38100"/>
        </p:spPr>
        <p:style>
          <a:lnRef idx="1">
            <a:schemeClr val="accent4"/>
          </a:lnRef>
          <a:fillRef idx="0">
            <a:schemeClr val="accent4"/>
          </a:fillRef>
          <a:effectRef idx="0">
            <a:schemeClr val="accent4"/>
          </a:effectRef>
          <a:fontRef idx="minor">
            <a:schemeClr val="tx1"/>
          </a:fontRef>
        </p:style>
      </p:cxnSp>
      <p:cxnSp>
        <p:nvCxnSpPr>
          <p:cNvPr id="13" name="Straight Connector 12">
            <a:extLst>
              <a:ext uri="{FF2B5EF4-FFF2-40B4-BE49-F238E27FC236}">
                <a16:creationId xmlns:a16="http://schemas.microsoft.com/office/drawing/2014/main" id="{1848A889-AD26-43E8-9B58-64765A013A66}"/>
              </a:ext>
            </a:extLst>
          </p:cNvPr>
          <p:cNvCxnSpPr>
            <a:cxnSpLocks/>
          </p:cNvCxnSpPr>
          <p:nvPr/>
        </p:nvCxnSpPr>
        <p:spPr bwMode="auto">
          <a:xfrm>
            <a:off x="3391107" y="2851780"/>
            <a:ext cx="30074" cy="2948473"/>
          </a:xfrm>
          <a:prstGeom prst="line">
            <a:avLst/>
          </a:prstGeom>
          <a:ln w="38100"/>
        </p:spPr>
        <p:style>
          <a:lnRef idx="1">
            <a:schemeClr val="accent4"/>
          </a:lnRef>
          <a:fillRef idx="0">
            <a:schemeClr val="accent4"/>
          </a:fillRef>
          <a:effectRef idx="0">
            <a:schemeClr val="accent4"/>
          </a:effectRef>
          <a:fontRef idx="minor">
            <a:schemeClr val="tx1"/>
          </a:fontRef>
        </p:style>
      </p:cxnSp>
      <p:cxnSp>
        <p:nvCxnSpPr>
          <p:cNvPr id="14" name="Straight Connector 13">
            <a:extLst>
              <a:ext uri="{FF2B5EF4-FFF2-40B4-BE49-F238E27FC236}">
                <a16:creationId xmlns:a16="http://schemas.microsoft.com/office/drawing/2014/main" id="{A0E33A61-CBF9-404C-AFDF-977C9CEB9CE9}"/>
              </a:ext>
            </a:extLst>
          </p:cNvPr>
          <p:cNvCxnSpPr>
            <a:cxnSpLocks/>
          </p:cNvCxnSpPr>
          <p:nvPr/>
        </p:nvCxnSpPr>
        <p:spPr bwMode="auto">
          <a:xfrm flipH="1">
            <a:off x="704396" y="3461380"/>
            <a:ext cx="2686711" cy="0"/>
          </a:xfrm>
          <a:prstGeom prst="line">
            <a:avLst/>
          </a:prstGeom>
          <a:ln w="38100"/>
        </p:spPr>
        <p:style>
          <a:lnRef idx="1">
            <a:schemeClr val="accent4"/>
          </a:lnRef>
          <a:fillRef idx="0">
            <a:schemeClr val="accent4"/>
          </a:fillRef>
          <a:effectRef idx="0">
            <a:schemeClr val="accent4"/>
          </a:effectRef>
          <a:fontRef idx="minor">
            <a:schemeClr val="tx1"/>
          </a:fontRef>
        </p:style>
      </p:cxnSp>
      <p:cxnSp>
        <p:nvCxnSpPr>
          <p:cNvPr id="17" name="Straight Connector 16">
            <a:extLst>
              <a:ext uri="{FF2B5EF4-FFF2-40B4-BE49-F238E27FC236}">
                <a16:creationId xmlns:a16="http://schemas.microsoft.com/office/drawing/2014/main" id="{C25A98ED-0CFB-4B11-B4A3-92C06D3447BB}"/>
              </a:ext>
            </a:extLst>
          </p:cNvPr>
          <p:cNvCxnSpPr>
            <a:cxnSpLocks/>
          </p:cNvCxnSpPr>
          <p:nvPr/>
        </p:nvCxnSpPr>
        <p:spPr bwMode="auto">
          <a:xfrm flipH="1">
            <a:off x="693548" y="4266923"/>
            <a:ext cx="2697559" cy="0"/>
          </a:xfrm>
          <a:prstGeom prst="line">
            <a:avLst/>
          </a:prstGeom>
          <a:ln w="38100"/>
        </p:spPr>
        <p:style>
          <a:lnRef idx="1">
            <a:schemeClr val="accent4"/>
          </a:lnRef>
          <a:fillRef idx="0">
            <a:schemeClr val="accent4"/>
          </a:fillRef>
          <a:effectRef idx="0">
            <a:schemeClr val="accent4"/>
          </a:effectRef>
          <a:fontRef idx="minor">
            <a:schemeClr val="tx1"/>
          </a:fontRef>
        </p:style>
      </p:cxnSp>
      <p:sp>
        <p:nvSpPr>
          <p:cNvPr id="18" name="TextBox 17">
            <a:extLst>
              <a:ext uri="{FF2B5EF4-FFF2-40B4-BE49-F238E27FC236}">
                <a16:creationId xmlns:a16="http://schemas.microsoft.com/office/drawing/2014/main" id="{B82A041B-3CEC-471E-8876-15E8F763D195}"/>
              </a:ext>
            </a:extLst>
          </p:cNvPr>
          <p:cNvSpPr txBox="1"/>
          <p:nvPr/>
        </p:nvSpPr>
        <p:spPr bwMode="auto">
          <a:xfrm>
            <a:off x="1038780" y="2851780"/>
            <a:ext cx="69045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x</a:t>
            </a:r>
          </a:p>
        </p:txBody>
      </p:sp>
      <p:sp>
        <p:nvSpPr>
          <p:cNvPr id="19" name="TextBox 18">
            <a:extLst>
              <a:ext uri="{FF2B5EF4-FFF2-40B4-BE49-F238E27FC236}">
                <a16:creationId xmlns:a16="http://schemas.microsoft.com/office/drawing/2014/main" id="{7549A57E-8372-4CE3-ADE1-ECDBED4D59F4}"/>
              </a:ext>
            </a:extLst>
          </p:cNvPr>
          <p:cNvSpPr txBox="1"/>
          <p:nvPr/>
        </p:nvSpPr>
        <p:spPr bwMode="auto">
          <a:xfrm>
            <a:off x="1206715" y="3558764"/>
            <a:ext cx="9174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40</a:t>
            </a:r>
          </a:p>
        </p:txBody>
      </p:sp>
      <p:sp>
        <p:nvSpPr>
          <p:cNvPr id="20" name="TextBox 19">
            <a:extLst>
              <a:ext uri="{FF2B5EF4-FFF2-40B4-BE49-F238E27FC236}">
                <a16:creationId xmlns:a16="http://schemas.microsoft.com/office/drawing/2014/main" id="{3487FA31-46DF-4AC7-920C-B816F664CBDD}"/>
              </a:ext>
            </a:extLst>
          </p:cNvPr>
          <p:cNvSpPr txBox="1"/>
          <p:nvPr/>
        </p:nvSpPr>
        <p:spPr bwMode="auto">
          <a:xfrm>
            <a:off x="1384009" y="4417383"/>
            <a:ext cx="9174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2</a:t>
            </a:r>
          </a:p>
        </p:txBody>
      </p:sp>
      <p:sp>
        <p:nvSpPr>
          <p:cNvPr id="21" name="TextBox 20">
            <a:extLst>
              <a:ext uri="{FF2B5EF4-FFF2-40B4-BE49-F238E27FC236}">
                <a16:creationId xmlns:a16="http://schemas.microsoft.com/office/drawing/2014/main" id="{50F1E36E-5AA5-4A65-A591-AB8D8CAA9291}"/>
              </a:ext>
            </a:extLst>
          </p:cNvPr>
          <p:cNvSpPr txBox="1"/>
          <p:nvPr/>
        </p:nvSpPr>
        <p:spPr bwMode="auto">
          <a:xfrm>
            <a:off x="2527512" y="2846762"/>
            <a:ext cx="9174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5</a:t>
            </a:r>
          </a:p>
        </p:txBody>
      </p:sp>
      <p:cxnSp>
        <p:nvCxnSpPr>
          <p:cNvPr id="24" name="Straight Connector 23">
            <a:extLst>
              <a:ext uri="{FF2B5EF4-FFF2-40B4-BE49-F238E27FC236}">
                <a16:creationId xmlns:a16="http://schemas.microsoft.com/office/drawing/2014/main" id="{B43DBCDB-D6B7-4767-855D-C4F947354390}"/>
              </a:ext>
            </a:extLst>
          </p:cNvPr>
          <p:cNvCxnSpPr>
            <a:cxnSpLocks/>
          </p:cNvCxnSpPr>
          <p:nvPr/>
        </p:nvCxnSpPr>
        <p:spPr bwMode="auto">
          <a:xfrm flipH="1">
            <a:off x="704396" y="5128449"/>
            <a:ext cx="2716785" cy="0"/>
          </a:xfrm>
          <a:prstGeom prst="line">
            <a:avLst/>
          </a:prstGeom>
          <a:ln w="38100"/>
        </p:spPr>
        <p:style>
          <a:lnRef idx="1">
            <a:schemeClr val="accent4"/>
          </a:lnRef>
          <a:fillRef idx="0">
            <a:schemeClr val="accent4"/>
          </a:fillRef>
          <a:effectRef idx="0">
            <a:schemeClr val="accent4"/>
          </a:effectRef>
          <a:fontRef idx="minor">
            <a:schemeClr val="tx1"/>
          </a:fontRef>
        </p:style>
      </p:cxnSp>
      <p:cxnSp>
        <p:nvCxnSpPr>
          <p:cNvPr id="30" name="Straight Connector 29">
            <a:extLst>
              <a:ext uri="{FF2B5EF4-FFF2-40B4-BE49-F238E27FC236}">
                <a16:creationId xmlns:a16="http://schemas.microsoft.com/office/drawing/2014/main" id="{EB965B8B-8D17-4C28-9BDF-4DE19B5247CA}"/>
              </a:ext>
            </a:extLst>
          </p:cNvPr>
          <p:cNvCxnSpPr>
            <a:cxnSpLocks/>
          </p:cNvCxnSpPr>
          <p:nvPr/>
        </p:nvCxnSpPr>
        <p:spPr bwMode="auto">
          <a:xfrm flipH="1">
            <a:off x="728155" y="5800253"/>
            <a:ext cx="2716785" cy="0"/>
          </a:xfrm>
          <a:prstGeom prst="line">
            <a:avLst/>
          </a:prstGeom>
          <a:ln w="38100"/>
        </p:spPr>
        <p:style>
          <a:lnRef idx="1">
            <a:schemeClr val="accent4"/>
          </a:lnRef>
          <a:fillRef idx="0">
            <a:schemeClr val="accent4"/>
          </a:fillRef>
          <a:effectRef idx="0">
            <a:schemeClr val="accent4"/>
          </a:effectRef>
          <a:fontRef idx="minor">
            <a:schemeClr val="tx1"/>
          </a:fontRef>
        </p:style>
      </p:cxnSp>
      <p:sp>
        <p:nvSpPr>
          <p:cNvPr id="31" name="TextBox 30">
            <a:extLst>
              <a:ext uri="{FF2B5EF4-FFF2-40B4-BE49-F238E27FC236}">
                <a16:creationId xmlns:a16="http://schemas.microsoft.com/office/drawing/2014/main" id="{7828809E-9D21-40D7-801F-CDE73FD637E9}"/>
              </a:ext>
            </a:extLst>
          </p:cNvPr>
          <p:cNvSpPr txBox="1"/>
          <p:nvPr/>
        </p:nvSpPr>
        <p:spPr bwMode="auto">
          <a:xfrm>
            <a:off x="2257591" y="3558977"/>
            <a:ext cx="9174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solidFill>
                  <a:srgbClr val="FF0000"/>
                </a:solidFill>
                <a:latin typeface="Myriad Pro Semibold" charset="0"/>
                <a:ea typeface="Myriad Pro Semibold" charset="0"/>
                <a:cs typeface="Myriad Pro Semibold" charset="0"/>
              </a:rPr>
              <a:t>200</a:t>
            </a:r>
          </a:p>
        </p:txBody>
      </p:sp>
      <p:sp>
        <p:nvSpPr>
          <p:cNvPr id="32" name="TextBox 31">
            <a:extLst>
              <a:ext uri="{FF2B5EF4-FFF2-40B4-BE49-F238E27FC236}">
                <a16:creationId xmlns:a16="http://schemas.microsoft.com/office/drawing/2014/main" id="{B3E4397C-DFC7-42A6-ADF5-534896EF01A8}"/>
              </a:ext>
            </a:extLst>
          </p:cNvPr>
          <p:cNvSpPr txBox="1"/>
          <p:nvPr/>
        </p:nvSpPr>
        <p:spPr bwMode="auto">
          <a:xfrm>
            <a:off x="2470090" y="4436076"/>
            <a:ext cx="7096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solidFill>
                  <a:srgbClr val="FF0000"/>
                </a:solidFill>
                <a:latin typeface="Myriad Pro Semibold" charset="0"/>
                <a:ea typeface="Myriad Pro Semibold" charset="0"/>
                <a:cs typeface="Myriad Pro Semibold" charset="0"/>
              </a:rPr>
              <a:t>10</a:t>
            </a:r>
          </a:p>
        </p:txBody>
      </p:sp>
      <p:sp>
        <p:nvSpPr>
          <p:cNvPr id="33" name="TextBox 32">
            <a:extLst>
              <a:ext uri="{FF2B5EF4-FFF2-40B4-BE49-F238E27FC236}">
                <a16:creationId xmlns:a16="http://schemas.microsoft.com/office/drawing/2014/main" id="{406E1629-4B99-4F86-929E-A4AC2D59D02D}"/>
              </a:ext>
            </a:extLst>
          </p:cNvPr>
          <p:cNvSpPr txBox="1"/>
          <p:nvPr/>
        </p:nvSpPr>
        <p:spPr bwMode="auto">
          <a:xfrm>
            <a:off x="666185" y="5202741"/>
            <a:ext cx="13761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solidFill>
                  <a:srgbClr val="FF0000"/>
                </a:solidFill>
                <a:latin typeface="Myriad Pro Semibold" charset="0"/>
                <a:ea typeface="Myriad Pro Semibold" charset="0"/>
                <a:cs typeface="Myriad Pro Semibold" charset="0"/>
              </a:rPr>
              <a:t>answer</a:t>
            </a:r>
          </a:p>
        </p:txBody>
      </p:sp>
      <p:sp>
        <p:nvSpPr>
          <p:cNvPr id="34" name="TextBox 33">
            <a:extLst>
              <a:ext uri="{FF2B5EF4-FFF2-40B4-BE49-F238E27FC236}">
                <a16:creationId xmlns:a16="http://schemas.microsoft.com/office/drawing/2014/main" id="{FFCB3515-90BD-43D0-BE1E-BAF434A5946D}"/>
              </a:ext>
            </a:extLst>
          </p:cNvPr>
          <p:cNvSpPr txBox="1"/>
          <p:nvPr/>
        </p:nvSpPr>
        <p:spPr bwMode="auto">
          <a:xfrm>
            <a:off x="2253688" y="5212870"/>
            <a:ext cx="92133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solidFill>
                  <a:srgbClr val="FF0000"/>
                </a:solidFill>
                <a:latin typeface="Myriad Pro Semibold" charset="0"/>
                <a:ea typeface="Myriad Pro Semibold" charset="0"/>
                <a:cs typeface="Myriad Pro Semibold" charset="0"/>
              </a:rPr>
              <a:t>210</a:t>
            </a:r>
          </a:p>
        </p:txBody>
      </p:sp>
      <p:sp>
        <p:nvSpPr>
          <p:cNvPr id="35" name="TextBox 34">
            <a:extLst>
              <a:ext uri="{FF2B5EF4-FFF2-40B4-BE49-F238E27FC236}">
                <a16:creationId xmlns:a16="http://schemas.microsoft.com/office/drawing/2014/main" id="{AF918C52-B77C-440D-A593-1DC192F161AF}"/>
              </a:ext>
            </a:extLst>
          </p:cNvPr>
          <p:cNvSpPr txBox="1"/>
          <p:nvPr/>
        </p:nvSpPr>
        <p:spPr bwMode="auto">
          <a:xfrm>
            <a:off x="208930" y="5920710"/>
            <a:ext cx="415414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dirty="0">
                <a:latin typeface="XCCW Joined 1a" panose="03050602040000000000" pitchFamily="66" charset="0"/>
                <a:ea typeface="Myriad Pro Semibold" charset="0"/>
                <a:cs typeface="Myriad Pro Semibold" charset="0"/>
              </a:rPr>
              <a:t>How did I work out the answer?</a:t>
            </a:r>
          </a:p>
        </p:txBody>
      </p:sp>
      <p:pic>
        <p:nvPicPr>
          <p:cNvPr id="12" name="Picture 11">
            <a:extLst>
              <a:ext uri="{FF2B5EF4-FFF2-40B4-BE49-F238E27FC236}">
                <a16:creationId xmlns:a16="http://schemas.microsoft.com/office/drawing/2014/main" id="{981EAB1F-BE7D-4AAC-A2F9-B81E115F877B}"/>
              </a:ext>
            </a:extLst>
          </p:cNvPr>
          <p:cNvPicPr>
            <a:picLocks noChangeAspect="1"/>
          </p:cNvPicPr>
          <p:nvPr/>
        </p:nvPicPr>
        <p:blipFill>
          <a:blip r:embed="rId3"/>
          <a:stretch>
            <a:fillRect/>
          </a:stretch>
        </p:blipFill>
        <p:spPr>
          <a:xfrm>
            <a:off x="5513445" y="2631216"/>
            <a:ext cx="2169436" cy="1310398"/>
          </a:xfrm>
          <a:prstGeom prst="rect">
            <a:avLst/>
          </a:prstGeom>
        </p:spPr>
      </p:pic>
      <p:sp>
        <p:nvSpPr>
          <p:cNvPr id="15" name="TextBox 14">
            <a:extLst>
              <a:ext uri="{FF2B5EF4-FFF2-40B4-BE49-F238E27FC236}">
                <a16:creationId xmlns:a16="http://schemas.microsoft.com/office/drawing/2014/main" id="{F3D94707-47E8-4CD1-BFFE-0258D7E5BC4E}"/>
              </a:ext>
            </a:extLst>
          </p:cNvPr>
          <p:cNvSpPr txBox="1"/>
          <p:nvPr/>
        </p:nvSpPr>
        <p:spPr bwMode="auto">
          <a:xfrm>
            <a:off x="4841085" y="1436946"/>
            <a:ext cx="402618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000" dirty="0">
                <a:latin typeface="XCCW Joined 1a" panose="03050602040000000000" pitchFamily="66" charset="0"/>
                <a:ea typeface="Myriad Pro Semibold" charset="0"/>
                <a:cs typeface="Myriad Pro Semibold" charset="0"/>
              </a:rPr>
              <a:t>Use the dienes to work out these equivalent fractions.</a:t>
            </a:r>
          </a:p>
        </p:txBody>
      </p:sp>
      <p:pic>
        <p:nvPicPr>
          <p:cNvPr id="25" name="Picture 24">
            <a:extLst>
              <a:ext uri="{FF2B5EF4-FFF2-40B4-BE49-F238E27FC236}">
                <a16:creationId xmlns:a16="http://schemas.microsoft.com/office/drawing/2014/main" id="{3F5E5B81-6107-4604-8DDA-DAA10AE13A8B}"/>
              </a:ext>
            </a:extLst>
          </p:cNvPr>
          <p:cNvPicPr>
            <a:picLocks noChangeAspect="1"/>
          </p:cNvPicPr>
          <p:nvPr/>
        </p:nvPicPr>
        <p:blipFill>
          <a:blip r:embed="rId4"/>
          <a:stretch>
            <a:fillRect/>
          </a:stretch>
        </p:blipFill>
        <p:spPr>
          <a:xfrm>
            <a:off x="5520843" y="5190168"/>
            <a:ext cx="2154639" cy="1431296"/>
          </a:xfrm>
          <a:prstGeom prst="rect">
            <a:avLst/>
          </a:prstGeom>
        </p:spPr>
      </p:pic>
      <p:pic>
        <p:nvPicPr>
          <p:cNvPr id="37" name="Picture 36">
            <a:extLst>
              <a:ext uri="{FF2B5EF4-FFF2-40B4-BE49-F238E27FC236}">
                <a16:creationId xmlns:a16="http://schemas.microsoft.com/office/drawing/2014/main" id="{FE7E9CFF-C9BA-436C-B6E8-FC7C03130EC1}"/>
              </a:ext>
            </a:extLst>
          </p:cNvPr>
          <p:cNvPicPr>
            <a:picLocks noChangeAspect="1"/>
          </p:cNvPicPr>
          <p:nvPr/>
        </p:nvPicPr>
        <p:blipFill>
          <a:blip r:embed="rId5"/>
          <a:stretch>
            <a:fillRect/>
          </a:stretch>
        </p:blipFill>
        <p:spPr>
          <a:xfrm>
            <a:off x="5499880" y="3923901"/>
            <a:ext cx="2154639" cy="1304509"/>
          </a:xfrm>
          <a:prstGeom prst="rect">
            <a:avLst/>
          </a:prstGeom>
        </p:spPr>
      </p:pic>
    </p:spTree>
    <p:extLst>
      <p:ext uri="{BB962C8B-B14F-4D97-AF65-F5344CB8AC3E}">
        <p14:creationId xmlns:p14="http://schemas.microsoft.com/office/powerpoint/2010/main" val="1406940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id="{6014C65D-FBC4-42A6-8370-0BB29BAC8FCD}"/>
              </a:ext>
            </a:extLst>
          </p:cNvPr>
          <p:cNvSpPr txBox="1"/>
          <p:nvPr/>
        </p:nvSpPr>
        <p:spPr bwMode="auto">
          <a:xfrm>
            <a:off x="117191" y="45800"/>
            <a:ext cx="3149324"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Develop Learning</a:t>
            </a:r>
          </a:p>
        </p:txBody>
      </p:sp>
      <p:sp>
        <p:nvSpPr>
          <p:cNvPr id="10" name="Rectangle 9">
            <a:extLst>
              <a:ext uri="{FF2B5EF4-FFF2-40B4-BE49-F238E27FC236}">
                <a16:creationId xmlns:a16="http://schemas.microsoft.com/office/drawing/2014/main" id="{D48E4C4D-C457-403D-9855-6524925DAB39}"/>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7" name="TextBox 6">
            <a:extLst>
              <a:ext uri="{FF2B5EF4-FFF2-40B4-BE49-F238E27FC236}">
                <a16:creationId xmlns:a16="http://schemas.microsoft.com/office/drawing/2014/main" id="{530DE3AA-9AC4-4379-974C-A65B2C78ABCB}"/>
              </a:ext>
            </a:extLst>
          </p:cNvPr>
          <p:cNvSpPr txBox="1"/>
          <p:nvPr/>
        </p:nvSpPr>
        <p:spPr bwMode="auto">
          <a:xfrm>
            <a:off x="0" y="1551118"/>
            <a:ext cx="412823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400" dirty="0">
                <a:latin typeface="XCCW Joined 1a" panose="03050602040000000000" pitchFamily="66" charset="0"/>
                <a:ea typeface="Myriad Pro Semibold" charset="0"/>
                <a:cs typeface="Myriad Pro Semibold" charset="0"/>
              </a:rPr>
              <a:t>Use this grid to work out 36 x 4.</a:t>
            </a:r>
          </a:p>
        </p:txBody>
      </p:sp>
      <p:sp>
        <p:nvSpPr>
          <p:cNvPr id="9" name="TextBox 8">
            <a:extLst>
              <a:ext uri="{FF2B5EF4-FFF2-40B4-BE49-F238E27FC236}">
                <a16:creationId xmlns:a16="http://schemas.microsoft.com/office/drawing/2014/main" id="{280FE8D2-A6C4-4865-989C-B1D4A596E4F6}"/>
              </a:ext>
            </a:extLst>
          </p:cNvPr>
          <p:cNvSpPr txBox="1"/>
          <p:nvPr/>
        </p:nvSpPr>
        <p:spPr bwMode="auto">
          <a:xfrm>
            <a:off x="117191" y="839755"/>
            <a:ext cx="201018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3</a:t>
            </a:r>
          </a:p>
        </p:txBody>
      </p:sp>
      <p:cxnSp>
        <p:nvCxnSpPr>
          <p:cNvPr id="11" name="Straight Connector 10">
            <a:extLst>
              <a:ext uri="{FF2B5EF4-FFF2-40B4-BE49-F238E27FC236}">
                <a16:creationId xmlns:a16="http://schemas.microsoft.com/office/drawing/2014/main" id="{E5075D1A-71BD-4328-95E9-97B94B344D43}"/>
              </a:ext>
            </a:extLst>
          </p:cNvPr>
          <p:cNvCxnSpPr/>
          <p:nvPr/>
        </p:nvCxnSpPr>
        <p:spPr bwMode="auto">
          <a:xfrm>
            <a:off x="4572001" y="630000"/>
            <a:ext cx="30078" cy="6228000"/>
          </a:xfrm>
          <a:prstGeom prst="line">
            <a:avLst/>
          </a:prstGeom>
          <a:ln/>
        </p:spPr>
        <p:style>
          <a:lnRef idx="1">
            <a:schemeClr val="dk1"/>
          </a:lnRef>
          <a:fillRef idx="0">
            <a:schemeClr val="dk1"/>
          </a:fillRef>
          <a:effectRef idx="0">
            <a:schemeClr val="dk1"/>
          </a:effectRef>
          <a:fontRef idx="minor">
            <a:schemeClr val="tx1"/>
          </a:fontRef>
        </p:style>
      </p:cxnSp>
      <p:sp>
        <p:nvSpPr>
          <p:cNvPr id="19" name="TextBox 18">
            <a:extLst>
              <a:ext uri="{FF2B5EF4-FFF2-40B4-BE49-F238E27FC236}">
                <a16:creationId xmlns:a16="http://schemas.microsoft.com/office/drawing/2014/main" id="{CAFE1247-99E5-457F-B42C-431702BD3A9D}"/>
              </a:ext>
            </a:extLst>
          </p:cNvPr>
          <p:cNvSpPr txBox="1"/>
          <p:nvPr/>
        </p:nvSpPr>
        <p:spPr bwMode="auto">
          <a:xfrm>
            <a:off x="4875193" y="595381"/>
            <a:ext cx="201018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4</a:t>
            </a:r>
          </a:p>
        </p:txBody>
      </p:sp>
      <p:sp>
        <p:nvSpPr>
          <p:cNvPr id="12" name="Rectangle 11">
            <a:extLst>
              <a:ext uri="{FF2B5EF4-FFF2-40B4-BE49-F238E27FC236}">
                <a16:creationId xmlns:a16="http://schemas.microsoft.com/office/drawing/2014/main" id="{42585B89-A2B3-42FD-96D8-83CDE96AF79F}"/>
              </a:ext>
            </a:extLst>
          </p:cNvPr>
          <p:cNvSpPr/>
          <p:nvPr/>
        </p:nvSpPr>
        <p:spPr bwMode="auto">
          <a:xfrm>
            <a:off x="693547" y="2851780"/>
            <a:ext cx="2817845" cy="294847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13" name="Straight Connector 12">
            <a:extLst>
              <a:ext uri="{FF2B5EF4-FFF2-40B4-BE49-F238E27FC236}">
                <a16:creationId xmlns:a16="http://schemas.microsoft.com/office/drawing/2014/main" id="{F6FA21B2-D7C6-4015-BFD6-048DC92C92ED}"/>
              </a:ext>
            </a:extLst>
          </p:cNvPr>
          <p:cNvCxnSpPr>
            <a:cxnSpLocks/>
          </p:cNvCxnSpPr>
          <p:nvPr/>
        </p:nvCxnSpPr>
        <p:spPr bwMode="auto">
          <a:xfrm flipH="1">
            <a:off x="2026160" y="2851780"/>
            <a:ext cx="3" cy="2948473"/>
          </a:xfrm>
          <a:prstGeom prst="line">
            <a:avLst/>
          </a:prstGeom>
          <a:ln w="38100"/>
        </p:spPr>
        <p:style>
          <a:lnRef idx="1">
            <a:schemeClr val="accent4"/>
          </a:lnRef>
          <a:fillRef idx="0">
            <a:schemeClr val="accent4"/>
          </a:fillRef>
          <a:effectRef idx="0">
            <a:schemeClr val="accent4"/>
          </a:effectRef>
          <a:fontRef idx="minor">
            <a:schemeClr val="tx1"/>
          </a:fontRef>
        </p:style>
      </p:cxnSp>
      <p:cxnSp>
        <p:nvCxnSpPr>
          <p:cNvPr id="14" name="Straight Connector 13">
            <a:extLst>
              <a:ext uri="{FF2B5EF4-FFF2-40B4-BE49-F238E27FC236}">
                <a16:creationId xmlns:a16="http://schemas.microsoft.com/office/drawing/2014/main" id="{B4A0D253-4C3D-4753-B2A5-FFB44EF92CC3}"/>
              </a:ext>
            </a:extLst>
          </p:cNvPr>
          <p:cNvCxnSpPr>
            <a:cxnSpLocks/>
          </p:cNvCxnSpPr>
          <p:nvPr/>
        </p:nvCxnSpPr>
        <p:spPr bwMode="auto">
          <a:xfrm>
            <a:off x="3391107" y="2851780"/>
            <a:ext cx="30074" cy="2948473"/>
          </a:xfrm>
          <a:prstGeom prst="line">
            <a:avLst/>
          </a:prstGeom>
          <a:ln w="38100"/>
        </p:spPr>
        <p:style>
          <a:lnRef idx="1">
            <a:schemeClr val="accent4"/>
          </a:lnRef>
          <a:fillRef idx="0">
            <a:schemeClr val="accent4"/>
          </a:fillRef>
          <a:effectRef idx="0">
            <a:schemeClr val="accent4"/>
          </a:effectRef>
          <a:fontRef idx="minor">
            <a:schemeClr val="tx1"/>
          </a:fontRef>
        </p:style>
      </p:cxnSp>
      <p:cxnSp>
        <p:nvCxnSpPr>
          <p:cNvPr id="15" name="Straight Connector 14">
            <a:extLst>
              <a:ext uri="{FF2B5EF4-FFF2-40B4-BE49-F238E27FC236}">
                <a16:creationId xmlns:a16="http://schemas.microsoft.com/office/drawing/2014/main" id="{88FBF379-5C9F-4E4B-A870-CAD845D15F6B}"/>
              </a:ext>
            </a:extLst>
          </p:cNvPr>
          <p:cNvCxnSpPr>
            <a:cxnSpLocks/>
          </p:cNvCxnSpPr>
          <p:nvPr/>
        </p:nvCxnSpPr>
        <p:spPr bwMode="auto">
          <a:xfrm flipH="1">
            <a:off x="704396" y="3461380"/>
            <a:ext cx="2686711" cy="0"/>
          </a:xfrm>
          <a:prstGeom prst="line">
            <a:avLst/>
          </a:prstGeom>
          <a:ln w="38100"/>
        </p:spPr>
        <p:style>
          <a:lnRef idx="1">
            <a:schemeClr val="accent4"/>
          </a:lnRef>
          <a:fillRef idx="0">
            <a:schemeClr val="accent4"/>
          </a:fillRef>
          <a:effectRef idx="0">
            <a:schemeClr val="accent4"/>
          </a:effectRef>
          <a:fontRef idx="minor">
            <a:schemeClr val="tx1"/>
          </a:fontRef>
        </p:style>
      </p:cxnSp>
      <p:cxnSp>
        <p:nvCxnSpPr>
          <p:cNvPr id="20" name="Straight Connector 19">
            <a:extLst>
              <a:ext uri="{FF2B5EF4-FFF2-40B4-BE49-F238E27FC236}">
                <a16:creationId xmlns:a16="http://schemas.microsoft.com/office/drawing/2014/main" id="{A68CB316-812E-4471-AED1-E0B13F856187}"/>
              </a:ext>
            </a:extLst>
          </p:cNvPr>
          <p:cNvCxnSpPr>
            <a:cxnSpLocks/>
          </p:cNvCxnSpPr>
          <p:nvPr/>
        </p:nvCxnSpPr>
        <p:spPr bwMode="auto">
          <a:xfrm flipH="1">
            <a:off x="693548" y="4266923"/>
            <a:ext cx="2697559" cy="0"/>
          </a:xfrm>
          <a:prstGeom prst="line">
            <a:avLst/>
          </a:prstGeom>
          <a:ln w="38100"/>
        </p:spPr>
        <p:style>
          <a:lnRef idx="1">
            <a:schemeClr val="accent4"/>
          </a:lnRef>
          <a:fillRef idx="0">
            <a:schemeClr val="accent4"/>
          </a:fillRef>
          <a:effectRef idx="0">
            <a:schemeClr val="accent4"/>
          </a:effectRef>
          <a:fontRef idx="minor">
            <a:schemeClr val="tx1"/>
          </a:fontRef>
        </p:style>
      </p:cxnSp>
      <p:sp>
        <p:nvSpPr>
          <p:cNvPr id="21" name="TextBox 20">
            <a:extLst>
              <a:ext uri="{FF2B5EF4-FFF2-40B4-BE49-F238E27FC236}">
                <a16:creationId xmlns:a16="http://schemas.microsoft.com/office/drawing/2014/main" id="{84A5655F-8526-4B5B-A368-C12BB797DA85}"/>
              </a:ext>
            </a:extLst>
          </p:cNvPr>
          <p:cNvSpPr txBox="1"/>
          <p:nvPr/>
        </p:nvSpPr>
        <p:spPr bwMode="auto">
          <a:xfrm>
            <a:off x="1038780" y="2851780"/>
            <a:ext cx="69045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x</a:t>
            </a:r>
          </a:p>
        </p:txBody>
      </p:sp>
      <p:sp>
        <p:nvSpPr>
          <p:cNvPr id="22" name="TextBox 21">
            <a:extLst>
              <a:ext uri="{FF2B5EF4-FFF2-40B4-BE49-F238E27FC236}">
                <a16:creationId xmlns:a16="http://schemas.microsoft.com/office/drawing/2014/main" id="{09E651D1-2E9A-46D9-9B76-00D4D1C06AF2}"/>
              </a:ext>
            </a:extLst>
          </p:cNvPr>
          <p:cNvSpPr txBox="1"/>
          <p:nvPr/>
        </p:nvSpPr>
        <p:spPr bwMode="auto">
          <a:xfrm>
            <a:off x="1206715" y="3558764"/>
            <a:ext cx="9174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30</a:t>
            </a:r>
          </a:p>
        </p:txBody>
      </p:sp>
      <p:sp>
        <p:nvSpPr>
          <p:cNvPr id="23" name="TextBox 22">
            <a:extLst>
              <a:ext uri="{FF2B5EF4-FFF2-40B4-BE49-F238E27FC236}">
                <a16:creationId xmlns:a16="http://schemas.microsoft.com/office/drawing/2014/main" id="{EE9CB951-54E5-4CCF-8B25-946009A40797}"/>
              </a:ext>
            </a:extLst>
          </p:cNvPr>
          <p:cNvSpPr txBox="1"/>
          <p:nvPr/>
        </p:nvSpPr>
        <p:spPr bwMode="auto">
          <a:xfrm>
            <a:off x="1384009" y="4417383"/>
            <a:ext cx="9174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6</a:t>
            </a:r>
          </a:p>
        </p:txBody>
      </p:sp>
      <p:sp>
        <p:nvSpPr>
          <p:cNvPr id="24" name="TextBox 23">
            <a:extLst>
              <a:ext uri="{FF2B5EF4-FFF2-40B4-BE49-F238E27FC236}">
                <a16:creationId xmlns:a16="http://schemas.microsoft.com/office/drawing/2014/main" id="{7282DB45-DFF7-45D2-9C5D-BE02B8BF44F1}"/>
              </a:ext>
            </a:extLst>
          </p:cNvPr>
          <p:cNvSpPr txBox="1"/>
          <p:nvPr/>
        </p:nvSpPr>
        <p:spPr bwMode="auto">
          <a:xfrm>
            <a:off x="2527512" y="2846762"/>
            <a:ext cx="9174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4</a:t>
            </a:r>
          </a:p>
        </p:txBody>
      </p:sp>
      <p:cxnSp>
        <p:nvCxnSpPr>
          <p:cNvPr id="25" name="Straight Connector 24">
            <a:extLst>
              <a:ext uri="{FF2B5EF4-FFF2-40B4-BE49-F238E27FC236}">
                <a16:creationId xmlns:a16="http://schemas.microsoft.com/office/drawing/2014/main" id="{9DFC439C-6E64-4D2B-BA84-865496AE4F05}"/>
              </a:ext>
            </a:extLst>
          </p:cNvPr>
          <p:cNvCxnSpPr>
            <a:cxnSpLocks/>
          </p:cNvCxnSpPr>
          <p:nvPr/>
        </p:nvCxnSpPr>
        <p:spPr bwMode="auto">
          <a:xfrm flipH="1">
            <a:off x="704396" y="5128449"/>
            <a:ext cx="2716785" cy="0"/>
          </a:xfrm>
          <a:prstGeom prst="line">
            <a:avLst/>
          </a:prstGeom>
          <a:ln w="38100"/>
        </p:spPr>
        <p:style>
          <a:lnRef idx="1">
            <a:schemeClr val="accent4"/>
          </a:lnRef>
          <a:fillRef idx="0">
            <a:schemeClr val="accent4"/>
          </a:fillRef>
          <a:effectRef idx="0">
            <a:schemeClr val="accent4"/>
          </a:effectRef>
          <a:fontRef idx="minor">
            <a:schemeClr val="tx1"/>
          </a:fontRef>
        </p:style>
      </p:cxnSp>
      <p:cxnSp>
        <p:nvCxnSpPr>
          <p:cNvPr id="26" name="Straight Connector 25">
            <a:extLst>
              <a:ext uri="{FF2B5EF4-FFF2-40B4-BE49-F238E27FC236}">
                <a16:creationId xmlns:a16="http://schemas.microsoft.com/office/drawing/2014/main" id="{79EF6BC2-6235-4FAE-A030-687F68F521FF}"/>
              </a:ext>
            </a:extLst>
          </p:cNvPr>
          <p:cNvCxnSpPr>
            <a:cxnSpLocks/>
          </p:cNvCxnSpPr>
          <p:nvPr/>
        </p:nvCxnSpPr>
        <p:spPr bwMode="auto">
          <a:xfrm flipH="1">
            <a:off x="728155" y="5800253"/>
            <a:ext cx="2716785" cy="0"/>
          </a:xfrm>
          <a:prstGeom prst="line">
            <a:avLst/>
          </a:prstGeom>
          <a:ln w="38100"/>
        </p:spPr>
        <p:style>
          <a:lnRef idx="1">
            <a:schemeClr val="accent4"/>
          </a:lnRef>
          <a:fillRef idx="0">
            <a:schemeClr val="accent4"/>
          </a:fillRef>
          <a:effectRef idx="0">
            <a:schemeClr val="accent4"/>
          </a:effectRef>
          <a:fontRef idx="minor">
            <a:schemeClr val="tx1"/>
          </a:fontRef>
        </p:style>
      </p:cxnSp>
      <p:sp>
        <p:nvSpPr>
          <p:cNvPr id="29" name="TextBox 28">
            <a:extLst>
              <a:ext uri="{FF2B5EF4-FFF2-40B4-BE49-F238E27FC236}">
                <a16:creationId xmlns:a16="http://schemas.microsoft.com/office/drawing/2014/main" id="{B5CCA18E-41C5-4873-AA76-104F469D93FA}"/>
              </a:ext>
            </a:extLst>
          </p:cNvPr>
          <p:cNvSpPr txBox="1"/>
          <p:nvPr/>
        </p:nvSpPr>
        <p:spPr bwMode="auto">
          <a:xfrm>
            <a:off x="666185" y="5202741"/>
            <a:ext cx="13761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solidFill>
                  <a:srgbClr val="FF0000"/>
                </a:solidFill>
                <a:latin typeface="Myriad Pro Semibold" charset="0"/>
                <a:ea typeface="Myriad Pro Semibold" charset="0"/>
                <a:cs typeface="Myriad Pro Semibold" charset="0"/>
              </a:rPr>
              <a:t>answer</a:t>
            </a:r>
          </a:p>
        </p:txBody>
      </p:sp>
      <p:sp>
        <p:nvSpPr>
          <p:cNvPr id="32" name="TextBox 31">
            <a:extLst>
              <a:ext uri="{FF2B5EF4-FFF2-40B4-BE49-F238E27FC236}">
                <a16:creationId xmlns:a16="http://schemas.microsoft.com/office/drawing/2014/main" id="{CF3C707A-177C-45F2-8575-88ADDBA5F8E4}"/>
              </a:ext>
            </a:extLst>
          </p:cNvPr>
          <p:cNvSpPr txBox="1"/>
          <p:nvPr/>
        </p:nvSpPr>
        <p:spPr bwMode="auto">
          <a:xfrm>
            <a:off x="4739887" y="1225381"/>
            <a:ext cx="4456901"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000" dirty="0">
                <a:latin typeface="XCCW Joined 1a" panose="03050602040000000000" pitchFamily="66" charset="0"/>
                <a:ea typeface="Myriad Pro Semibold" charset="0"/>
                <a:cs typeface="Myriad Pro Semibold" charset="0"/>
              </a:rPr>
              <a:t>- How many hundredths have been shaded?</a:t>
            </a:r>
          </a:p>
          <a:p>
            <a:pPr>
              <a:buClr>
                <a:srgbClr val="82CBDD"/>
              </a:buClr>
              <a:buNone/>
            </a:pPr>
            <a:r>
              <a:rPr lang="en-GB" sz="2000" dirty="0">
                <a:latin typeface="XCCW Joined 1a" panose="03050602040000000000" pitchFamily="66" charset="0"/>
                <a:ea typeface="Myriad Pro Semibold" charset="0"/>
                <a:cs typeface="Myriad Pro Semibold" charset="0"/>
              </a:rPr>
              <a:t>- Rewrite it as tenths and hundredths.</a:t>
            </a:r>
          </a:p>
        </p:txBody>
      </p:sp>
      <p:pic>
        <p:nvPicPr>
          <p:cNvPr id="33" name="Picture 32">
            <a:extLst>
              <a:ext uri="{FF2B5EF4-FFF2-40B4-BE49-F238E27FC236}">
                <a16:creationId xmlns:a16="http://schemas.microsoft.com/office/drawing/2014/main" id="{CB4817FA-D88A-4B62-A1AF-5CA80023D7D2}"/>
              </a:ext>
            </a:extLst>
          </p:cNvPr>
          <p:cNvPicPr>
            <a:picLocks noChangeAspect="1"/>
          </p:cNvPicPr>
          <p:nvPr/>
        </p:nvPicPr>
        <p:blipFill>
          <a:blip r:embed="rId3"/>
          <a:stretch>
            <a:fillRect/>
          </a:stretch>
        </p:blipFill>
        <p:spPr>
          <a:xfrm>
            <a:off x="5389198" y="2570954"/>
            <a:ext cx="3282341" cy="3282341"/>
          </a:xfrm>
          <a:prstGeom prst="rect">
            <a:avLst/>
          </a:prstGeom>
        </p:spPr>
      </p:pic>
      <p:sp>
        <p:nvSpPr>
          <p:cNvPr id="34" name="TextBox 33">
            <a:extLst>
              <a:ext uri="{FF2B5EF4-FFF2-40B4-BE49-F238E27FC236}">
                <a16:creationId xmlns:a16="http://schemas.microsoft.com/office/drawing/2014/main" id="{CC8D942E-7253-44F3-9FCD-39CB6BB4E9DC}"/>
              </a:ext>
            </a:extLst>
          </p:cNvPr>
          <p:cNvSpPr txBox="1"/>
          <p:nvPr/>
        </p:nvSpPr>
        <p:spPr bwMode="auto">
          <a:xfrm>
            <a:off x="4739888" y="5844032"/>
            <a:ext cx="461865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a:spAutoFit/>
          </a:bodyPr>
          <a:lstStyle/>
          <a:p>
            <a:pPr>
              <a:buNone/>
            </a:pPr>
            <a:r>
              <a:rPr lang="en-GB" sz="2400" dirty="0">
                <a:latin typeface="XCCW Joined 1a" panose="03050602040000000000" pitchFamily="66" charset="0"/>
                <a:ea typeface="Myriad Pro Semibold" charset="0"/>
                <a:cs typeface="Myriad Pro Semibold" charset="0"/>
              </a:rPr>
              <a:t>How many more to make a whole?</a:t>
            </a:r>
            <a:endParaRPr lang="en-GB" sz="2400" dirty="0"/>
          </a:p>
        </p:txBody>
      </p:sp>
      <p:pic>
        <p:nvPicPr>
          <p:cNvPr id="35" name="Graphic 34" descr="Lightbulb with solid fill">
            <a:extLst>
              <a:ext uri="{FF2B5EF4-FFF2-40B4-BE49-F238E27FC236}">
                <a16:creationId xmlns:a16="http://schemas.microsoft.com/office/drawing/2014/main" id="{2ECE5B7F-0141-4C7D-9CD1-9A5D9DE00145}"/>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363486" y="5873734"/>
            <a:ext cx="891313" cy="891313"/>
          </a:xfrm>
          <a:prstGeom prst="rect">
            <a:avLst/>
          </a:prstGeom>
        </p:spPr>
      </p:pic>
    </p:spTree>
    <p:extLst>
      <p:ext uri="{BB962C8B-B14F-4D97-AF65-F5344CB8AC3E}">
        <p14:creationId xmlns:p14="http://schemas.microsoft.com/office/powerpoint/2010/main" val="1208672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id="{6014C65D-FBC4-42A6-8370-0BB29BAC8FCD}"/>
              </a:ext>
            </a:extLst>
          </p:cNvPr>
          <p:cNvSpPr txBox="1"/>
          <p:nvPr/>
        </p:nvSpPr>
        <p:spPr bwMode="auto">
          <a:xfrm>
            <a:off x="117191" y="45800"/>
            <a:ext cx="3149324"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Develop Learning</a:t>
            </a:r>
          </a:p>
        </p:txBody>
      </p:sp>
      <p:sp>
        <p:nvSpPr>
          <p:cNvPr id="27" name="TextBox 26">
            <a:extLst>
              <a:ext uri="{FF2B5EF4-FFF2-40B4-BE49-F238E27FC236}">
                <a16:creationId xmlns:a16="http://schemas.microsoft.com/office/drawing/2014/main" id="{F3298E3D-9EC2-495D-AE24-99F42B9DBD8C}"/>
              </a:ext>
            </a:extLst>
          </p:cNvPr>
          <p:cNvSpPr txBox="1"/>
          <p:nvPr/>
        </p:nvSpPr>
        <p:spPr bwMode="auto">
          <a:xfrm>
            <a:off x="0" y="1693792"/>
            <a:ext cx="4072254"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400" dirty="0">
                <a:latin typeface="XCCW Joined 1a" panose="03050602040000000000" pitchFamily="66" charset="0"/>
                <a:ea typeface="Myriad Pro Semibold" charset="0"/>
                <a:cs typeface="Myriad Pro Semibold" charset="0"/>
              </a:rPr>
              <a:t>Use the grid to work out 27 x 3</a:t>
            </a:r>
          </a:p>
          <a:p>
            <a:pPr>
              <a:buClr>
                <a:srgbClr val="82CBDD"/>
              </a:buClr>
              <a:buNone/>
            </a:pPr>
            <a:endParaRPr lang="en-GB" sz="2400" dirty="0">
              <a:latin typeface="XCCW Joined 1a" panose="03050602040000000000" pitchFamily="66" charset="0"/>
              <a:ea typeface="Myriad Pro Semibold" charset="0"/>
              <a:cs typeface="Myriad Pro Semibold" charset="0"/>
            </a:endParaRPr>
          </a:p>
          <a:p>
            <a:pPr>
              <a:buClr>
                <a:srgbClr val="82CBDD"/>
              </a:buClr>
              <a:buNone/>
            </a:pPr>
            <a:endParaRPr lang="en-GB" sz="2400" dirty="0">
              <a:latin typeface="XCCW Joined 1a" panose="03050602040000000000" pitchFamily="66" charset="0"/>
              <a:ea typeface="Myriad Pro Semibold" charset="0"/>
              <a:cs typeface="Myriad Pro Semibold" charset="0"/>
            </a:endParaRPr>
          </a:p>
        </p:txBody>
      </p:sp>
      <p:sp>
        <p:nvSpPr>
          <p:cNvPr id="28" name="TextBox 27">
            <a:extLst>
              <a:ext uri="{FF2B5EF4-FFF2-40B4-BE49-F238E27FC236}">
                <a16:creationId xmlns:a16="http://schemas.microsoft.com/office/drawing/2014/main" id="{0C8E60B1-71E5-4164-A9BB-30EB720371C3}"/>
              </a:ext>
            </a:extLst>
          </p:cNvPr>
          <p:cNvSpPr txBox="1"/>
          <p:nvPr/>
        </p:nvSpPr>
        <p:spPr bwMode="auto">
          <a:xfrm>
            <a:off x="117191" y="951722"/>
            <a:ext cx="2308768" cy="541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3</a:t>
            </a:r>
          </a:p>
        </p:txBody>
      </p:sp>
      <p:cxnSp>
        <p:nvCxnSpPr>
          <p:cNvPr id="29" name="Straight Connector 28">
            <a:extLst>
              <a:ext uri="{FF2B5EF4-FFF2-40B4-BE49-F238E27FC236}">
                <a16:creationId xmlns:a16="http://schemas.microsoft.com/office/drawing/2014/main" id="{912D45FA-AE2C-485D-97BA-BFAE7ED7A3CA}"/>
              </a:ext>
            </a:extLst>
          </p:cNvPr>
          <p:cNvCxnSpPr/>
          <p:nvPr/>
        </p:nvCxnSpPr>
        <p:spPr bwMode="auto">
          <a:xfrm>
            <a:off x="4572001" y="630000"/>
            <a:ext cx="30078" cy="6228000"/>
          </a:xfrm>
          <a:prstGeom prst="line">
            <a:avLst/>
          </a:prstGeom>
          <a:ln/>
        </p:spPr>
        <p:style>
          <a:lnRef idx="1">
            <a:schemeClr val="dk1"/>
          </a:lnRef>
          <a:fillRef idx="0">
            <a:schemeClr val="dk1"/>
          </a:fillRef>
          <a:effectRef idx="0">
            <a:schemeClr val="dk1"/>
          </a:effectRef>
          <a:fontRef idx="minor">
            <a:schemeClr val="tx1"/>
          </a:fontRef>
        </p:style>
      </p:cxnSp>
      <p:sp>
        <p:nvSpPr>
          <p:cNvPr id="31" name="TextBox 30">
            <a:extLst>
              <a:ext uri="{FF2B5EF4-FFF2-40B4-BE49-F238E27FC236}">
                <a16:creationId xmlns:a16="http://schemas.microsoft.com/office/drawing/2014/main" id="{A9D21AD5-922D-4354-A7E6-0B27484981F1}"/>
              </a:ext>
            </a:extLst>
          </p:cNvPr>
          <p:cNvSpPr txBox="1"/>
          <p:nvPr/>
        </p:nvSpPr>
        <p:spPr bwMode="auto">
          <a:xfrm>
            <a:off x="4776639" y="744066"/>
            <a:ext cx="2308768" cy="541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4</a:t>
            </a:r>
          </a:p>
        </p:txBody>
      </p:sp>
      <p:sp>
        <p:nvSpPr>
          <p:cNvPr id="9" name="Rectangle 8">
            <a:extLst>
              <a:ext uri="{FF2B5EF4-FFF2-40B4-BE49-F238E27FC236}">
                <a16:creationId xmlns:a16="http://schemas.microsoft.com/office/drawing/2014/main" id="{3F8F0D73-ED04-4D02-B711-5673F22434D9}"/>
              </a:ext>
            </a:extLst>
          </p:cNvPr>
          <p:cNvSpPr/>
          <p:nvPr/>
        </p:nvSpPr>
        <p:spPr bwMode="auto">
          <a:xfrm>
            <a:off x="693547" y="2851780"/>
            <a:ext cx="2817845" cy="294847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10" name="Straight Connector 9">
            <a:extLst>
              <a:ext uri="{FF2B5EF4-FFF2-40B4-BE49-F238E27FC236}">
                <a16:creationId xmlns:a16="http://schemas.microsoft.com/office/drawing/2014/main" id="{D9C04F3B-6E34-4E46-BAA7-4B03F1B3421F}"/>
              </a:ext>
            </a:extLst>
          </p:cNvPr>
          <p:cNvCxnSpPr>
            <a:cxnSpLocks/>
          </p:cNvCxnSpPr>
          <p:nvPr/>
        </p:nvCxnSpPr>
        <p:spPr bwMode="auto">
          <a:xfrm flipH="1">
            <a:off x="2026160" y="2851780"/>
            <a:ext cx="3" cy="2948473"/>
          </a:xfrm>
          <a:prstGeom prst="line">
            <a:avLst/>
          </a:prstGeom>
          <a:ln w="38100"/>
        </p:spPr>
        <p:style>
          <a:lnRef idx="1">
            <a:schemeClr val="accent4"/>
          </a:lnRef>
          <a:fillRef idx="0">
            <a:schemeClr val="accent4"/>
          </a:fillRef>
          <a:effectRef idx="0">
            <a:schemeClr val="accent4"/>
          </a:effectRef>
          <a:fontRef idx="minor">
            <a:schemeClr val="tx1"/>
          </a:fontRef>
        </p:style>
      </p:cxnSp>
      <p:cxnSp>
        <p:nvCxnSpPr>
          <p:cNvPr id="11" name="Straight Connector 10">
            <a:extLst>
              <a:ext uri="{FF2B5EF4-FFF2-40B4-BE49-F238E27FC236}">
                <a16:creationId xmlns:a16="http://schemas.microsoft.com/office/drawing/2014/main" id="{E01600FF-9445-4BFB-9238-2EA92CC0D0C9}"/>
              </a:ext>
            </a:extLst>
          </p:cNvPr>
          <p:cNvCxnSpPr>
            <a:cxnSpLocks/>
          </p:cNvCxnSpPr>
          <p:nvPr/>
        </p:nvCxnSpPr>
        <p:spPr bwMode="auto">
          <a:xfrm>
            <a:off x="3391107" y="2851780"/>
            <a:ext cx="30074" cy="2948473"/>
          </a:xfrm>
          <a:prstGeom prst="line">
            <a:avLst/>
          </a:prstGeom>
          <a:ln w="38100"/>
        </p:spPr>
        <p:style>
          <a:lnRef idx="1">
            <a:schemeClr val="accent4"/>
          </a:lnRef>
          <a:fillRef idx="0">
            <a:schemeClr val="accent4"/>
          </a:fillRef>
          <a:effectRef idx="0">
            <a:schemeClr val="accent4"/>
          </a:effectRef>
          <a:fontRef idx="minor">
            <a:schemeClr val="tx1"/>
          </a:fontRef>
        </p:style>
      </p:cxnSp>
      <p:cxnSp>
        <p:nvCxnSpPr>
          <p:cNvPr id="12" name="Straight Connector 11">
            <a:extLst>
              <a:ext uri="{FF2B5EF4-FFF2-40B4-BE49-F238E27FC236}">
                <a16:creationId xmlns:a16="http://schemas.microsoft.com/office/drawing/2014/main" id="{EF3F1E59-FD15-4A0B-B0F2-7FF3651C9277}"/>
              </a:ext>
            </a:extLst>
          </p:cNvPr>
          <p:cNvCxnSpPr>
            <a:cxnSpLocks/>
          </p:cNvCxnSpPr>
          <p:nvPr/>
        </p:nvCxnSpPr>
        <p:spPr bwMode="auto">
          <a:xfrm flipH="1">
            <a:off x="704396" y="3461380"/>
            <a:ext cx="2686711" cy="0"/>
          </a:xfrm>
          <a:prstGeom prst="line">
            <a:avLst/>
          </a:prstGeom>
          <a:ln w="38100"/>
        </p:spPr>
        <p:style>
          <a:lnRef idx="1">
            <a:schemeClr val="accent4"/>
          </a:lnRef>
          <a:fillRef idx="0">
            <a:schemeClr val="accent4"/>
          </a:fillRef>
          <a:effectRef idx="0">
            <a:schemeClr val="accent4"/>
          </a:effectRef>
          <a:fontRef idx="minor">
            <a:schemeClr val="tx1"/>
          </a:fontRef>
        </p:style>
      </p:cxnSp>
      <p:cxnSp>
        <p:nvCxnSpPr>
          <p:cNvPr id="13" name="Straight Connector 12">
            <a:extLst>
              <a:ext uri="{FF2B5EF4-FFF2-40B4-BE49-F238E27FC236}">
                <a16:creationId xmlns:a16="http://schemas.microsoft.com/office/drawing/2014/main" id="{1485AE7E-6234-4BFD-A817-14CEBA7644EB}"/>
              </a:ext>
            </a:extLst>
          </p:cNvPr>
          <p:cNvCxnSpPr>
            <a:cxnSpLocks/>
          </p:cNvCxnSpPr>
          <p:nvPr/>
        </p:nvCxnSpPr>
        <p:spPr bwMode="auto">
          <a:xfrm flipH="1">
            <a:off x="693548" y="4266923"/>
            <a:ext cx="2697559" cy="0"/>
          </a:xfrm>
          <a:prstGeom prst="line">
            <a:avLst/>
          </a:prstGeom>
          <a:ln w="38100"/>
        </p:spPr>
        <p:style>
          <a:lnRef idx="1">
            <a:schemeClr val="accent4"/>
          </a:lnRef>
          <a:fillRef idx="0">
            <a:schemeClr val="accent4"/>
          </a:fillRef>
          <a:effectRef idx="0">
            <a:schemeClr val="accent4"/>
          </a:effectRef>
          <a:fontRef idx="minor">
            <a:schemeClr val="tx1"/>
          </a:fontRef>
        </p:style>
      </p:cxnSp>
      <p:sp>
        <p:nvSpPr>
          <p:cNvPr id="14" name="TextBox 13">
            <a:extLst>
              <a:ext uri="{FF2B5EF4-FFF2-40B4-BE49-F238E27FC236}">
                <a16:creationId xmlns:a16="http://schemas.microsoft.com/office/drawing/2014/main" id="{18832C0E-F5B5-4AD0-A9DA-ECADBBE8FE5B}"/>
              </a:ext>
            </a:extLst>
          </p:cNvPr>
          <p:cNvSpPr txBox="1"/>
          <p:nvPr/>
        </p:nvSpPr>
        <p:spPr bwMode="auto">
          <a:xfrm>
            <a:off x="1038780" y="2851780"/>
            <a:ext cx="69045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x</a:t>
            </a:r>
          </a:p>
        </p:txBody>
      </p:sp>
      <p:sp>
        <p:nvSpPr>
          <p:cNvPr id="17" name="TextBox 16">
            <a:extLst>
              <a:ext uri="{FF2B5EF4-FFF2-40B4-BE49-F238E27FC236}">
                <a16:creationId xmlns:a16="http://schemas.microsoft.com/office/drawing/2014/main" id="{EB24EA8A-3BE0-416D-87B4-6140B4AFF748}"/>
              </a:ext>
            </a:extLst>
          </p:cNvPr>
          <p:cNvSpPr txBox="1"/>
          <p:nvPr/>
        </p:nvSpPr>
        <p:spPr bwMode="auto">
          <a:xfrm>
            <a:off x="2527512" y="2846762"/>
            <a:ext cx="9174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3</a:t>
            </a:r>
          </a:p>
        </p:txBody>
      </p:sp>
      <p:cxnSp>
        <p:nvCxnSpPr>
          <p:cNvPr id="18" name="Straight Connector 17">
            <a:extLst>
              <a:ext uri="{FF2B5EF4-FFF2-40B4-BE49-F238E27FC236}">
                <a16:creationId xmlns:a16="http://schemas.microsoft.com/office/drawing/2014/main" id="{48E5C18B-2B51-4D3A-A48F-9F43F2A7F72E}"/>
              </a:ext>
            </a:extLst>
          </p:cNvPr>
          <p:cNvCxnSpPr>
            <a:cxnSpLocks/>
          </p:cNvCxnSpPr>
          <p:nvPr/>
        </p:nvCxnSpPr>
        <p:spPr bwMode="auto">
          <a:xfrm flipH="1">
            <a:off x="704396" y="5128449"/>
            <a:ext cx="2716785" cy="0"/>
          </a:xfrm>
          <a:prstGeom prst="line">
            <a:avLst/>
          </a:prstGeom>
          <a:ln w="38100"/>
        </p:spPr>
        <p:style>
          <a:lnRef idx="1">
            <a:schemeClr val="accent4"/>
          </a:lnRef>
          <a:fillRef idx="0">
            <a:schemeClr val="accent4"/>
          </a:fillRef>
          <a:effectRef idx="0">
            <a:schemeClr val="accent4"/>
          </a:effectRef>
          <a:fontRef idx="minor">
            <a:schemeClr val="tx1"/>
          </a:fontRef>
        </p:style>
      </p:cxnSp>
      <p:cxnSp>
        <p:nvCxnSpPr>
          <p:cNvPr id="19" name="Straight Connector 18">
            <a:extLst>
              <a:ext uri="{FF2B5EF4-FFF2-40B4-BE49-F238E27FC236}">
                <a16:creationId xmlns:a16="http://schemas.microsoft.com/office/drawing/2014/main" id="{B578CBC1-0D32-4110-BBE9-2E01FF4FB0F1}"/>
              </a:ext>
            </a:extLst>
          </p:cNvPr>
          <p:cNvCxnSpPr>
            <a:cxnSpLocks/>
          </p:cNvCxnSpPr>
          <p:nvPr/>
        </p:nvCxnSpPr>
        <p:spPr bwMode="auto">
          <a:xfrm flipH="1">
            <a:off x="728155" y="5800253"/>
            <a:ext cx="2716785" cy="0"/>
          </a:xfrm>
          <a:prstGeom prst="line">
            <a:avLst/>
          </a:prstGeom>
          <a:ln w="38100"/>
        </p:spPr>
        <p:style>
          <a:lnRef idx="1">
            <a:schemeClr val="accent4"/>
          </a:lnRef>
          <a:fillRef idx="0">
            <a:schemeClr val="accent4"/>
          </a:fillRef>
          <a:effectRef idx="0">
            <a:schemeClr val="accent4"/>
          </a:effectRef>
          <a:fontRef idx="minor">
            <a:schemeClr val="tx1"/>
          </a:fontRef>
        </p:style>
      </p:cxnSp>
      <p:sp>
        <p:nvSpPr>
          <p:cNvPr id="20" name="TextBox 19">
            <a:extLst>
              <a:ext uri="{FF2B5EF4-FFF2-40B4-BE49-F238E27FC236}">
                <a16:creationId xmlns:a16="http://schemas.microsoft.com/office/drawing/2014/main" id="{2A8FA423-EC5F-43FA-918F-229BFF3EB6EE}"/>
              </a:ext>
            </a:extLst>
          </p:cNvPr>
          <p:cNvSpPr txBox="1"/>
          <p:nvPr/>
        </p:nvSpPr>
        <p:spPr bwMode="auto">
          <a:xfrm>
            <a:off x="666185" y="5202741"/>
            <a:ext cx="13761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solidFill>
                  <a:srgbClr val="FF0000"/>
                </a:solidFill>
                <a:latin typeface="Myriad Pro Semibold" charset="0"/>
                <a:ea typeface="Myriad Pro Semibold" charset="0"/>
                <a:cs typeface="Myriad Pro Semibold" charset="0"/>
              </a:rPr>
              <a:t>answer</a:t>
            </a:r>
          </a:p>
        </p:txBody>
      </p:sp>
      <p:sp>
        <p:nvSpPr>
          <p:cNvPr id="34" name="TextBox 33">
            <a:extLst>
              <a:ext uri="{FF2B5EF4-FFF2-40B4-BE49-F238E27FC236}">
                <a16:creationId xmlns:a16="http://schemas.microsoft.com/office/drawing/2014/main" id="{68F45BD4-CFE5-4A15-B9AB-BC2054A7C203}"/>
              </a:ext>
            </a:extLst>
          </p:cNvPr>
          <p:cNvSpPr txBox="1"/>
          <p:nvPr/>
        </p:nvSpPr>
        <p:spPr bwMode="auto">
          <a:xfrm>
            <a:off x="4667552" y="2676075"/>
            <a:ext cx="34305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1</a:t>
            </a:r>
          </a:p>
        </p:txBody>
      </p:sp>
      <p:sp>
        <p:nvSpPr>
          <p:cNvPr id="35" name="TextBox 34">
            <a:extLst>
              <a:ext uri="{FF2B5EF4-FFF2-40B4-BE49-F238E27FC236}">
                <a16:creationId xmlns:a16="http://schemas.microsoft.com/office/drawing/2014/main" id="{E7FFEF89-FBE5-42BD-AE4A-DF4403A16385}"/>
              </a:ext>
            </a:extLst>
          </p:cNvPr>
          <p:cNvSpPr txBox="1"/>
          <p:nvPr/>
        </p:nvSpPr>
        <p:spPr bwMode="auto">
          <a:xfrm>
            <a:off x="4661629" y="4568610"/>
            <a:ext cx="34305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2</a:t>
            </a:r>
          </a:p>
        </p:txBody>
      </p:sp>
      <p:sp>
        <p:nvSpPr>
          <p:cNvPr id="36" name="TextBox 35">
            <a:extLst>
              <a:ext uri="{FF2B5EF4-FFF2-40B4-BE49-F238E27FC236}">
                <a16:creationId xmlns:a16="http://schemas.microsoft.com/office/drawing/2014/main" id="{8FC96239-66D4-47C8-AB65-DBC01F18D700}"/>
              </a:ext>
            </a:extLst>
          </p:cNvPr>
          <p:cNvSpPr txBox="1"/>
          <p:nvPr/>
        </p:nvSpPr>
        <p:spPr bwMode="auto">
          <a:xfrm>
            <a:off x="4834794" y="1366061"/>
            <a:ext cx="389982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1800" dirty="0">
                <a:latin typeface="XCCW Joined 1a" panose="03050602040000000000" pitchFamily="66" charset="0"/>
                <a:ea typeface="Myriad Pro Semibold" charset="0"/>
                <a:cs typeface="Myriad Pro Semibold" charset="0"/>
              </a:rPr>
              <a:t>Use the dienes to help you work out how to partition these fractions.</a:t>
            </a:r>
          </a:p>
        </p:txBody>
      </p:sp>
      <p:pic>
        <p:nvPicPr>
          <p:cNvPr id="37" name="Picture 36">
            <a:extLst>
              <a:ext uri="{FF2B5EF4-FFF2-40B4-BE49-F238E27FC236}">
                <a16:creationId xmlns:a16="http://schemas.microsoft.com/office/drawing/2014/main" id="{1DE35721-6625-45B0-9A07-5E1F3F800D2E}"/>
              </a:ext>
            </a:extLst>
          </p:cNvPr>
          <p:cNvPicPr>
            <a:picLocks noChangeAspect="1"/>
          </p:cNvPicPr>
          <p:nvPr/>
        </p:nvPicPr>
        <p:blipFill>
          <a:blip r:embed="rId3"/>
          <a:stretch>
            <a:fillRect/>
          </a:stretch>
        </p:blipFill>
        <p:spPr>
          <a:xfrm>
            <a:off x="5101826" y="2755987"/>
            <a:ext cx="3556789" cy="1310396"/>
          </a:xfrm>
          <a:prstGeom prst="rect">
            <a:avLst/>
          </a:prstGeom>
        </p:spPr>
      </p:pic>
      <p:pic>
        <p:nvPicPr>
          <p:cNvPr id="38" name="Picture 37">
            <a:extLst>
              <a:ext uri="{FF2B5EF4-FFF2-40B4-BE49-F238E27FC236}">
                <a16:creationId xmlns:a16="http://schemas.microsoft.com/office/drawing/2014/main" id="{03F7F891-8063-4676-B8C8-E11B87AC0F99}"/>
              </a:ext>
            </a:extLst>
          </p:cNvPr>
          <p:cNvPicPr>
            <a:picLocks noChangeAspect="1"/>
          </p:cNvPicPr>
          <p:nvPr/>
        </p:nvPicPr>
        <p:blipFill>
          <a:blip r:embed="rId4"/>
          <a:stretch>
            <a:fillRect/>
          </a:stretch>
        </p:blipFill>
        <p:spPr>
          <a:xfrm>
            <a:off x="5158372" y="4568610"/>
            <a:ext cx="3576249" cy="1366534"/>
          </a:xfrm>
          <a:prstGeom prst="rect">
            <a:avLst/>
          </a:prstGeom>
        </p:spPr>
      </p:pic>
    </p:spTree>
    <p:extLst>
      <p:ext uri="{BB962C8B-B14F-4D97-AF65-F5344CB8AC3E}">
        <p14:creationId xmlns:p14="http://schemas.microsoft.com/office/powerpoint/2010/main" val="3554364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id="{6014C65D-FBC4-42A6-8370-0BB29BAC8FCD}"/>
              </a:ext>
            </a:extLst>
          </p:cNvPr>
          <p:cNvSpPr txBox="1"/>
          <p:nvPr/>
        </p:nvSpPr>
        <p:spPr bwMode="auto">
          <a:xfrm>
            <a:off x="117191" y="45800"/>
            <a:ext cx="3174202"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Independent Task</a:t>
            </a:r>
          </a:p>
        </p:txBody>
      </p:sp>
      <p:sp>
        <p:nvSpPr>
          <p:cNvPr id="10" name="Rectangle 9">
            <a:extLst>
              <a:ext uri="{FF2B5EF4-FFF2-40B4-BE49-F238E27FC236}">
                <a16:creationId xmlns:a16="http://schemas.microsoft.com/office/drawing/2014/main" id="{D48E4C4D-C457-403D-9855-6524925DAB39}"/>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9" name="TextBox 8">
            <a:extLst>
              <a:ext uri="{FF2B5EF4-FFF2-40B4-BE49-F238E27FC236}">
                <a16:creationId xmlns:a16="http://schemas.microsoft.com/office/drawing/2014/main" id="{7E31F26A-1444-4C3B-BC3B-A200A91908C6}"/>
              </a:ext>
            </a:extLst>
          </p:cNvPr>
          <p:cNvSpPr txBox="1"/>
          <p:nvPr/>
        </p:nvSpPr>
        <p:spPr bwMode="auto">
          <a:xfrm>
            <a:off x="117191" y="755780"/>
            <a:ext cx="16649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3</a:t>
            </a:r>
          </a:p>
        </p:txBody>
      </p:sp>
      <p:sp>
        <p:nvSpPr>
          <p:cNvPr id="13" name="TextBox 12">
            <a:extLst>
              <a:ext uri="{FF2B5EF4-FFF2-40B4-BE49-F238E27FC236}">
                <a16:creationId xmlns:a16="http://schemas.microsoft.com/office/drawing/2014/main" id="{95BDDE5F-1427-439C-A677-EC2632F04923}"/>
              </a:ext>
            </a:extLst>
          </p:cNvPr>
          <p:cNvSpPr txBox="1"/>
          <p:nvPr/>
        </p:nvSpPr>
        <p:spPr bwMode="auto">
          <a:xfrm>
            <a:off x="2594703" y="4861802"/>
            <a:ext cx="2891697"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1400" dirty="0">
                <a:latin typeface="XCCW Joined 1a" panose="03050602040000000000" pitchFamily="66" charset="0"/>
                <a:ea typeface="Myriad Pro Semibold" charset="0"/>
                <a:cs typeface="Myriad Pro Semibold" charset="0"/>
              </a:rPr>
              <a:t>Use a grid to work out: </a:t>
            </a:r>
          </a:p>
          <a:p>
            <a:pPr>
              <a:buClr>
                <a:srgbClr val="82CBDD"/>
              </a:buClr>
              <a:buNone/>
            </a:pPr>
            <a:endParaRPr lang="en-GB" sz="1400" dirty="0">
              <a:latin typeface="XCCW Joined 1a" panose="03050602040000000000" pitchFamily="66" charset="0"/>
              <a:ea typeface="Myriad Pro Semibold" charset="0"/>
              <a:cs typeface="Myriad Pro Semibold" charset="0"/>
            </a:endParaRPr>
          </a:p>
          <a:p>
            <a:pPr marL="342900" indent="-342900">
              <a:buClr>
                <a:srgbClr val="82CBDD"/>
              </a:buClr>
              <a:buAutoNum type="alphaLcParenR"/>
            </a:pPr>
            <a:r>
              <a:rPr lang="en-GB" sz="1400" dirty="0">
                <a:latin typeface="XCCW Joined 1a" panose="03050602040000000000" pitchFamily="66" charset="0"/>
                <a:ea typeface="Myriad Pro Semibold" charset="0"/>
                <a:cs typeface="Myriad Pro Semibold" charset="0"/>
              </a:rPr>
              <a:t>45 x 4 = </a:t>
            </a:r>
          </a:p>
          <a:p>
            <a:pPr marL="342900" indent="-342900">
              <a:buClr>
                <a:srgbClr val="82CBDD"/>
              </a:buClr>
              <a:buAutoNum type="alphaLcParenR"/>
            </a:pPr>
            <a:r>
              <a:rPr lang="en-GB" sz="1400" dirty="0">
                <a:latin typeface="XCCW Joined 1a" panose="03050602040000000000" pitchFamily="66" charset="0"/>
                <a:ea typeface="Myriad Pro Semibold" charset="0"/>
                <a:cs typeface="Myriad Pro Semibold" charset="0"/>
              </a:rPr>
              <a:t>58 x 3 =</a:t>
            </a:r>
          </a:p>
          <a:p>
            <a:pPr marL="342900" indent="-342900">
              <a:buClr>
                <a:srgbClr val="82CBDD"/>
              </a:buClr>
              <a:buAutoNum type="alphaLcParenR"/>
            </a:pPr>
            <a:r>
              <a:rPr lang="en-GB" sz="1400" dirty="0">
                <a:latin typeface="XCCW Joined 1a" panose="03050602040000000000" pitchFamily="66" charset="0"/>
                <a:ea typeface="Myriad Pro Semibold" charset="0"/>
                <a:cs typeface="Myriad Pro Semibold" charset="0"/>
              </a:rPr>
              <a:t>36 x 4 =</a:t>
            </a:r>
          </a:p>
          <a:p>
            <a:pPr marL="342900" indent="-342900">
              <a:buClr>
                <a:srgbClr val="82CBDD"/>
              </a:buClr>
              <a:buAutoNum type="alphaLcParenR"/>
            </a:pPr>
            <a:r>
              <a:rPr lang="en-GB" sz="1400" dirty="0">
                <a:latin typeface="XCCW Joined 1a" panose="03050602040000000000" pitchFamily="66" charset="0"/>
                <a:ea typeface="Myriad Pro Semibold" charset="0"/>
                <a:cs typeface="Myriad Pro Semibold" charset="0"/>
              </a:rPr>
              <a:t>56 x 4 = </a:t>
            </a:r>
          </a:p>
        </p:txBody>
      </p:sp>
      <p:pic>
        <p:nvPicPr>
          <p:cNvPr id="15" name="Picture 14">
            <a:extLst>
              <a:ext uri="{FF2B5EF4-FFF2-40B4-BE49-F238E27FC236}">
                <a16:creationId xmlns:a16="http://schemas.microsoft.com/office/drawing/2014/main" id="{98B7A593-8F62-473D-9128-AA6E540D7B47}"/>
              </a:ext>
            </a:extLst>
          </p:cNvPr>
          <p:cNvPicPr>
            <a:picLocks noChangeAspect="1"/>
          </p:cNvPicPr>
          <p:nvPr/>
        </p:nvPicPr>
        <p:blipFill>
          <a:blip r:embed="rId3"/>
          <a:stretch>
            <a:fillRect/>
          </a:stretch>
        </p:blipFill>
        <p:spPr>
          <a:xfrm>
            <a:off x="206466" y="2034073"/>
            <a:ext cx="2006146" cy="1284903"/>
          </a:xfrm>
          <a:prstGeom prst="rect">
            <a:avLst/>
          </a:prstGeom>
        </p:spPr>
      </p:pic>
      <p:pic>
        <p:nvPicPr>
          <p:cNvPr id="17" name="Picture 16">
            <a:extLst>
              <a:ext uri="{FF2B5EF4-FFF2-40B4-BE49-F238E27FC236}">
                <a16:creationId xmlns:a16="http://schemas.microsoft.com/office/drawing/2014/main" id="{C2CB567F-BF2D-40AC-A765-EB6D97DF8B6B}"/>
              </a:ext>
            </a:extLst>
          </p:cNvPr>
          <p:cNvPicPr>
            <a:picLocks noChangeAspect="1"/>
          </p:cNvPicPr>
          <p:nvPr/>
        </p:nvPicPr>
        <p:blipFill>
          <a:blip r:embed="rId4"/>
          <a:stretch>
            <a:fillRect/>
          </a:stretch>
        </p:blipFill>
        <p:spPr>
          <a:xfrm>
            <a:off x="3017869" y="2034073"/>
            <a:ext cx="1842922" cy="2292415"/>
          </a:xfrm>
          <a:prstGeom prst="rect">
            <a:avLst/>
          </a:prstGeom>
        </p:spPr>
      </p:pic>
      <p:sp>
        <p:nvSpPr>
          <p:cNvPr id="24" name="TextBox 23">
            <a:extLst>
              <a:ext uri="{FF2B5EF4-FFF2-40B4-BE49-F238E27FC236}">
                <a16:creationId xmlns:a16="http://schemas.microsoft.com/office/drawing/2014/main" id="{CFF8E833-C06E-41DE-BCC4-49CDDF3C4001}"/>
              </a:ext>
            </a:extLst>
          </p:cNvPr>
          <p:cNvSpPr txBox="1"/>
          <p:nvPr/>
        </p:nvSpPr>
        <p:spPr bwMode="auto">
          <a:xfrm>
            <a:off x="3017869" y="1613118"/>
            <a:ext cx="148640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1400" dirty="0">
                <a:latin typeface="XCCW Joined 1a" panose="03050602040000000000" pitchFamily="66" charset="0"/>
                <a:ea typeface="Myriad Pro Semibold" charset="0"/>
                <a:cs typeface="Myriad Pro Semibold" charset="0"/>
              </a:rPr>
              <a:t>32 x 3 = </a:t>
            </a:r>
          </a:p>
        </p:txBody>
      </p:sp>
      <p:pic>
        <p:nvPicPr>
          <p:cNvPr id="21" name="Picture 20">
            <a:extLst>
              <a:ext uri="{FF2B5EF4-FFF2-40B4-BE49-F238E27FC236}">
                <a16:creationId xmlns:a16="http://schemas.microsoft.com/office/drawing/2014/main" id="{B87D5D29-2DC4-45D7-BBA3-3018F44B01F4}"/>
              </a:ext>
            </a:extLst>
          </p:cNvPr>
          <p:cNvPicPr>
            <a:picLocks noChangeAspect="1"/>
          </p:cNvPicPr>
          <p:nvPr/>
        </p:nvPicPr>
        <p:blipFill>
          <a:blip r:embed="rId5"/>
          <a:stretch>
            <a:fillRect/>
          </a:stretch>
        </p:blipFill>
        <p:spPr>
          <a:xfrm>
            <a:off x="5280058" y="2034073"/>
            <a:ext cx="2320146" cy="2292415"/>
          </a:xfrm>
          <a:prstGeom prst="rect">
            <a:avLst/>
          </a:prstGeom>
        </p:spPr>
      </p:pic>
      <p:sp>
        <p:nvSpPr>
          <p:cNvPr id="26" name="TextBox 25">
            <a:extLst>
              <a:ext uri="{FF2B5EF4-FFF2-40B4-BE49-F238E27FC236}">
                <a16:creationId xmlns:a16="http://schemas.microsoft.com/office/drawing/2014/main" id="{7BBF3960-A8BF-464A-8087-DD543234428B}"/>
              </a:ext>
            </a:extLst>
          </p:cNvPr>
          <p:cNvSpPr txBox="1"/>
          <p:nvPr/>
        </p:nvSpPr>
        <p:spPr bwMode="auto">
          <a:xfrm>
            <a:off x="5280057" y="1613118"/>
            <a:ext cx="148640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1400" dirty="0">
                <a:latin typeface="XCCW Joined 1a" panose="03050602040000000000" pitchFamily="66" charset="0"/>
                <a:ea typeface="Myriad Pro Semibold" charset="0"/>
                <a:cs typeface="Myriad Pro Semibold" charset="0"/>
              </a:rPr>
              <a:t>23 x 3 = </a:t>
            </a:r>
          </a:p>
        </p:txBody>
      </p:sp>
      <p:grpSp>
        <p:nvGrpSpPr>
          <p:cNvPr id="43" name="Group 42">
            <a:extLst>
              <a:ext uri="{FF2B5EF4-FFF2-40B4-BE49-F238E27FC236}">
                <a16:creationId xmlns:a16="http://schemas.microsoft.com/office/drawing/2014/main" id="{BAE9CB8D-4974-47E0-93FB-D2820F33624A}"/>
              </a:ext>
            </a:extLst>
          </p:cNvPr>
          <p:cNvGrpSpPr/>
          <p:nvPr/>
        </p:nvGrpSpPr>
        <p:grpSpPr>
          <a:xfrm>
            <a:off x="350115" y="4787682"/>
            <a:ext cx="1842922" cy="1894319"/>
            <a:chOff x="666185" y="2846762"/>
            <a:chExt cx="2845207" cy="2953491"/>
          </a:xfrm>
        </p:grpSpPr>
        <p:sp>
          <p:nvSpPr>
            <p:cNvPr id="28" name="Rectangle 27">
              <a:extLst>
                <a:ext uri="{FF2B5EF4-FFF2-40B4-BE49-F238E27FC236}">
                  <a16:creationId xmlns:a16="http://schemas.microsoft.com/office/drawing/2014/main" id="{4562E250-987D-4FFE-A819-5E6AE7CCFB4C}"/>
                </a:ext>
              </a:extLst>
            </p:cNvPr>
            <p:cNvSpPr/>
            <p:nvPr/>
          </p:nvSpPr>
          <p:spPr bwMode="auto">
            <a:xfrm>
              <a:off x="693547" y="2851780"/>
              <a:ext cx="2817845" cy="294847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30" name="Straight Connector 29">
              <a:extLst>
                <a:ext uri="{FF2B5EF4-FFF2-40B4-BE49-F238E27FC236}">
                  <a16:creationId xmlns:a16="http://schemas.microsoft.com/office/drawing/2014/main" id="{FD1C9AAD-E65A-463B-8668-391885B32509}"/>
                </a:ext>
              </a:extLst>
            </p:cNvPr>
            <p:cNvCxnSpPr>
              <a:cxnSpLocks/>
            </p:cNvCxnSpPr>
            <p:nvPr/>
          </p:nvCxnSpPr>
          <p:spPr bwMode="auto">
            <a:xfrm flipH="1">
              <a:off x="2026160" y="2851780"/>
              <a:ext cx="3" cy="2948473"/>
            </a:xfrm>
            <a:prstGeom prst="line">
              <a:avLst/>
            </a:prstGeom>
            <a:ln w="38100"/>
          </p:spPr>
          <p:style>
            <a:lnRef idx="1">
              <a:schemeClr val="accent4"/>
            </a:lnRef>
            <a:fillRef idx="0">
              <a:schemeClr val="accent4"/>
            </a:fillRef>
            <a:effectRef idx="0">
              <a:schemeClr val="accent4"/>
            </a:effectRef>
            <a:fontRef idx="minor">
              <a:schemeClr val="tx1"/>
            </a:fontRef>
          </p:style>
        </p:cxnSp>
        <p:cxnSp>
          <p:nvCxnSpPr>
            <p:cNvPr id="31" name="Straight Connector 30">
              <a:extLst>
                <a:ext uri="{FF2B5EF4-FFF2-40B4-BE49-F238E27FC236}">
                  <a16:creationId xmlns:a16="http://schemas.microsoft.com/office/drawing/2014/main" id="{BC20B050-4A1D-4218-AB32-B7A54D6F0810}"/>
                </a:ext>
              </a:extLst>
            </p:cNvPr>
            <p:cNvCxnSpPr>
              <a:cxnSpLocks/>
            </p:cNvCxnSpPr>
            <p:nvPr/>
          </p:nvCxnSpPr>
          <p:spPr bwMode="auto">
            <a:xfrm>
              <a:off x="3391107" y="2851780"/>
              <a:ext cx="30074" cy="2948473"/>
            </a:xfrm>
            <a:prstGeom prst="line">
              <a:avLst/>
            </a:prstGeom>
            <a:ln w="38100"/>
          </p:spPr>
          <p:style>
            <a:lnRef idx="1">
              <a:schemeClr val="accent4"/>
            </a:lnRef>
            <a:fillRef idx="0">
              <a:schemeClr val="accent4"/>
            </a:fillRef>
            <a:effectRef idx="0">
              <a:schemeClr val="accent4"/>
            </a:effectRef>
            <a:fontRef idx="minor">
              <a:schemeClr val="tx1"/>
            </a:fontRef>
          </p:style>
        </p:cxnSp>
        <p:cxnSp>
          <p:nvCxnSpPr>
            <p:cNvPr id="32" name="Straight Connector 31">
              <a:extLst>
                <a:ext uri="{FF2B5EF4-FFF2-40B4-BE49-F238E27FC236}">
                  <a16:creationId xmlns:a16="http://schemas.microsoft.com/office/drawing/2014/main" id="{BB9EBB02-BA4D-484F-899A-42CA2F79E996}"/>
                </a:ext>
              </a:extLst>
            </p:cNvPr>
            <p:cNvCxnSpPr>
              <a:cxnSpLocks/>
            </p:cNvCxnSpPr>
            <p:nvPr/>
          </p:nvCxnSpPr>
          <p:spPr bwMode="auto">
            <a:xfrm flipH="1">
              <a:off x="704396" y="3461380"/>
              <a:ext cx="2686711" cy="0"/>
            </a:xfrm>
            <a:prstGeom prst="line">
              <a:avLst/>
            </a:prstGeom>
            <a:ln w="38100"/>
          </p:spPr>
          <p:style>
            <a:lnRef idx="1">
              <a:schemeClr val="accent4"/>
            </a:lnRef>
            <a:fillRef idx="0">
              <a:schemeClr val="accent4"/>
            </a:fillRef>
            <a:effectRef idx="0">
              <a:schemeClr val="accent4"/>
            </a:effectRef>
            <a:fontRef idx="minor">
              <a:schemeClr val="tx1"/>
            </a:fontRef>
          </p:style>
        </p:cxnSp>
        <p:cxnSp>
          <p:nvCxnSpPr>
            <p:cNvPr id="33" name="Straight Connector 32">
              <a:extLst>
                <a:ext uri="{FF2B5EF4-FFF2-40B4-BE49-F238E27FC236}">
                  <a16:creationId xmlns:a16="http://schemas.microsoft.com/office/drawing/2014/main" id="{AE06E695-BA87-42F1-A544-41D6AA016774}"/>
                </a:ext>
              </a:extLst>
            </p:cNvPr>
            <p:cNvCxnSpPr>
              <a:cxnSpLocks/>
            </p:cNvCxnSpPr>
            <p:nvPr/>
          </p:nvCxnSpPr>
          <p:spPr bwMode="auto">
            <a:xfrm flipH="1">
              <a:off x="693548" y="4266923"/>
              <a:ext cx="2697559" cy="0"/>
            </a:xfrm>
            <a:prstGeom prst="line">
              <a:avLst/>
            </a:prstGeom>
            <a:ln w="38100"/>
          </p:spPr>
          <p:style>
            <a:lnRef idx="1">
              <a:schemeClr val="accent4"/>
            </a:lnRef>
            <a:fillRef idx="0">
              <a:schemeClr val="accent4"/>
            </a:fillRef>
            <a:effectRef idx="0">
              <a:schemeClr val="accent4"/>
            </a:effectRef>
            <a:fontRef idx="minor">
              <a:schemeClr val="tx1"/>
            </a:fontRef>
          </p:style>
        </p:cxnSp>
        <p:sp>
          <p:nvSpPr>
            <p:cNvPr id="34" name="TextBox 33">
              <a:extLst>
                <a:ext uri="{FF2B5EF4-FFF2-40B4-BE49-F238E27FC236}">
                  <a16:creationId xmlns:a16="http://schemas.microsoft.com/office/drawing/2014/main" id="{62D7B61C-0A2B-423F-925F-D8BBF3F1D323}"/>
                </a:ext>
              </a:extLst>
            </p:cNvPr>
            <p:cNvSpPr txBox="1"/>
            <p:nvPr/>
          </p:nvSpPr>
          <p:spPr bwMode="auto">
            <a:xfrm>
              <a:off x="1038780" y="2851780"/>
              <a:ext cx="69045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x</a:t>
              </a:r>
            </a:p>
          </p:txBody>
        </p:sp>
        <p:sp>
          <p:nvSpPr>
            <p:cNvPr id="35" name="TextBox 34">
              <a:extLst>
                <a:ext uri="{FF2B5EF4-FFF2-40B4-BE49-F238E27FC236}">
                  <a16:creationId xmlns:a16="http://schemas.microsoft.com/office/drawing/2014/main" id="{A896479E-090A-48DB-979E-825BFDA88AA2}"/>
                </a:ext>
              </a:extLst>
            </p:cNvPr>
            <p:cNvSpPr txBox="1"/>
            <p:nvPr/>
          </p:nvSpPr>
          <p:spPr bwMode="auto">
            <a:xfrm>
              <a:off x="2527512" y="2846762"/>
              <a:ext cx="917427" cy="7109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endParaRPr lang="en-GB" b="1" dirty="0">
                <a:latin typeface="Myriad Pro Semibold" charset="0"/>
                <a:ea typeface="Myriad Pro Semibold" charset="0"/>
                <a:cs typeface="Myriad Pro Semibold" charset="0"/>
              </a:endParaRPr>
            </a:p>
          </p:txBody>
        </p:sp>
        <p:cxnSp>
          <p:nvCxnSpPr>
            <p:cNvPr id="36" name="Straight Connector 35">
              <a:extLst>
                <a:ext uri="{FF2B5EF4-FFF2-40B4-BE49-F238E27FC236}">
                  <a16:creationId xmlns:a16="http://schemas.microsoft.com/office/drawing/2014/main" id="{51D83409-DCCB-4D1E-93CC-6FF6B808971C}"/>
                </a:ext>
              </a:extLst>
            </p:cNvPr>
            <p:cNvCxnSpPr>
              <a:cxnSpLocks/>
            </p:cNvCxnSpPr>
            <p:nvPr/>
          </p:nvCxnSpPr>
          <p:spPr bwMode="auto">
            <a:xfrm flipH="1">
              <a:off x="704396" y="5128449"/>
              <a:ext cx="2716785" cy="0"/>
            </a:xfrm>
            <a:prstGeom prst="line">
              <a:avLst/>
            </a:prstGeom>
            <a:ln w="38100"/>
          </p:spPr>
          <p:style>
            <a:lnRef idx="1">
              <a:schemeClr val="accent4"/>
            </a:lnRef>
            <a:fillRef idx="0">
              <a:schemeClr val="accent4"/>
            </a:fillRef>
            <a:effectRef idx="0">
              <a:schemeClr val="accent4"/>
            </a:effectRef>
            <a:fontRef idx="minor">
              <a:schemeClr val="tx1"/>
            </a:fontRef>
          </p:style>
        </p:cxnSp>
        <p:cxnSp>
          <p:nvCxnSpPr>
            <p:cNvPr id="37" name="Straight Connector 36">
              <a:extLst>
                <a:ext uri="{FF2B5EF4-FFF2-40B4-BE49-F238E27FC236}">
                  <a16:creationId xmlns:a16="http://schemas.microsoft.com/office/drawing/2014/main" id="{04779BDF-6C4B-474A-A4AF-755019283C0F}"/>
                </a:ext>
              </a:extLst>
            </p:cNvPr>
            <p:cNvCxnSpPr>
              <a:cxnSpLocks/>
            </p:cNvCxnSpPr>
            <p:nvPr/>
          </p:nvCxnSpPr>
          <p:spPr bwMode="auto">
            <a:xfrm flipH="1">
              <a:off x="728155" y="5800253"/>
              <a:ext cx="2716785" cy="0"/>
            </a:xfrm>
            <a:prstGeom prst="line">
              <a:avLst/>
            </a:prstGeom>
            <a:ln w="38100"/>
          </p:spPr>
          <p:style>
            <a:lnRef idx="1">
              <a:schemeClr val="accent4"/>
            </a:lnRef>
            <a:fillRef idx="0">
              <a:schemeClr val="accent4"/>
            </a:fillRef>
            <a:effectRef idx="0">
              <a:schemeClr val="accent4"/>
            </a:effectRef>
            <a:fontRef idx="minor">
              <a:schemeClr val="tx1"/>
            </a:fontRef>
          </p:style>
        </p:cxnSp>
        <p:sp>
          <p:nvSpPr>
            <p:cNvPr id="38" name="TextBox 37">
              <a:extLst>
                <a:ext uri="{FF2B5EF4-FFF2-40B4-BE49-F238E27FC236}">
                  <a16:creationId xmlns:a16="http://schemas.microsoft.com/office/drawing/2014/main" id="{A575ECA3-D0E2-425C-AA6E-D925A47E6027}"/>
                </a:ext>
              </a:extLst>
            </p:cNvPr>
            <p:cNvSpPr txBox="1"/>
            <p:nvPr/>
          </p:nvSpPr>
          <p:spPr bwMode="auto">
            <a:xfrm>
              <a:off x="666185" y="5202741"/>
              <a:ext cx="1376143" cy="46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1600" b="1" dirty="0">
                  <a:solidFill>
                    <a:srgbClr val="FF0000"/>
                  </a:solidFill>
                  <a:latin typeface="Myriad Pro Semibold" charset="0"/>
                  <a:ea typeface="Myriad Pro Semibold" charset="0"/>
                  <a:cs typeface="Myriad Pro Semibold" charset="0"/>
                </a:rPr>
                <a:t>answer</a:t>
              </a:r>
            </a:p>
          </p:txBody>
        </p:sp>
      </p:grpSp>
      <p:sp>
        <p:nvSpPr>
          <p:cNvPr id="44" name="TextBox 43">
            <a:extLst>
              <a:ext uri="{FF2B5EF4-FFF2-40B4-BE49-F238E27FC236}">
                <a16:creationId xmlns:a16="http://schemas.microsoft.com/office/drawing/2014/main" id="{715FC63A-13E3-4DC5-9D3F-1768F120D928}"/>
              </a:ext>
            </a:extLst>
          </p:cNvPr>
          <p:cNvSpPr txBox="1"/>
          <p:nvPr/>
        </p:nvSpPr>
        <p:spPr bwMode="auto">
          <a:xfrm>
            <a:off x="358866" y="1765518"/>
            <a:ext cx="148640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1400" dirty="0">
                <a:latin typeface="XCCW Joined 1a" panose="03050602040000000000" pitchFamily="66" charset="0"/>
                <a:ea typeface="Myriad Pro Semibold" charset="0"/>
                <a:cs typeface="Myriad Pro Semibold" charset="0"/>
              </a:rPr>
              <a:t>43 x 2 = </a:t>
            </a:r>
          </a:p>
        </p:txBody>
      </p:sp>
    </p:spTree>
    <p:extLst>
      <p:ext uri="{BB962C8B-B14F-4D97-AF65-F5344CB8AC3E}">
        <p14:creationId xmlns:p14="http://schemas.microsoft.com/office/powerpoint/2010/main" val="384073506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2.2|14.6|6|5.5|2.1"/>
</p:tagLst>
</file>

<file path=ppt/theme/theme1.xml><?xml version="1.0" encoding="utf-8"?>
<a:theme xmlns:a="http://schemas.openxmlformats.org/drawingml/2006/main" name="nctem1">
  <a:themeElements>
    <a:clrScheme name="Mastery PD">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fontScheme name="nctem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a:spPr>
      <a:bodyPr vert="horz" wrap="square" lIns="91440" tIns="45720" rIns="91440" bIns="45720" numCol="1" rtlCol="0" anchor="t" anchorCtr="0" compatLnSpc="1">
        <a:prstTxWarp prst="textNoShape">
          <a:avLst/>
        </a:prstTxWarp>
        <a:spAutoFit/>
      </a:bodyPr>
      <a:lstStyle>
        <a:defPPr marL="457200" indent="-457200">
          <a:buClr>
            <a:srgbClr val="82CBDD"/>
          </a:buClr>
          <a:defRPr b="1" dirty="0" smtClean="0">
            <a:latin typeface="Myriad Pro Semibold" charset="0"/>
            <a:ea typeface="Myriad Pro Semibold" charset="0"/>
            <a:cs typeface="Myriad Pro Semibold" charset="0"/>
          </a:defRPr>
        </a:defPPr>
      </a:lstStyle>
    </a:txDef>
  </a:objectDefaults>
  <a:extraClrSchemeLst>
    <a:extraClrScheme>
      <a:clrScheme name="nctem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nctem1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nctem1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nctem1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nctem1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nctem1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nctem1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nctem1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nctem1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nctem1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
      <a:clrScheme name="nctem1 11">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EF33C67A-F54B-477A-A519-5F799D7DBA14}" vid="{F44717A8-41BF-4583-ACC8-94B48B139E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536</Words>
  <Application>Microsoft Office PowerPoint</Application>
  <PresentationFormat>On-screen Show (4:3)</PresentationFormat>
  <Paragraphs>147</Paragraphs>
  <Slides>13</Slides>
  <Notes>10</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Cambria Math</vt:lpstr>
      <vt:lpstr>Myriad Pro</vt:lpstr>
      <vt:lpstr>Myriad Pro Semibold</vt:lpstr>
      <vt:lpstr>XCCW Joined 1a</vt:lpstr>
      <vt:lpstr>nctem1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2019-06-19T10:42:03Z</dcterms:created>
  <dcterms:modified xsi:type="dcterms:W3CDTF">2021-05-09T18:12:20Z</dcterms:modified>
</cp:coreProperties>
</file>