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302" r:id="rId3"/>
    <p:sldId id="345" r:id="rId4"/>
    <p:sldId id="348" r:id="rId5"/>
    <p:sldId id="349" r:id="rId6"/>
    <p:sldId id="350" r:id="rId7"/>
    <p:sldId id="351" r:id="rId8"/>
    <p:sldId id="352" r:id="rId9"/>
    <p:sldId id="325" r:id="rId10"/>
    <p:sldId id="347" r:id="rId11"/>
    <p:sldId id="346" r:id="rId12"/>
    <p:sldId id="341" r:id="rId13"/>
    <p:sldId id="343" r:id="rId14"/>
    <p:sldId id="353" r:id="rId15"/>
    <p:sldId id="344" r:id="rId16"/>
    <p:sldId id="31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BFBFB"/>
    <a:srgbClr val="FEFEFE"/>
    <a:srgbClr val="FE6700"/>
    <a:srgbClr val="FF7415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2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5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7D1F-84CD-4681-A9AA-97BF2D131544}" type="datetimeFigureOut">
              <a:rPr lang="en-GB" smtClean="0"/>
              <a:t>03/07/2021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0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Flotsam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Monday 5th July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BA70E-C03B-412A-848F-A817175D2B8D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Stories with dilemmas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C4AAC-E653-47CE-86A9-D594446ACA5B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170156-F878-4191-8395-B32C1EB6B5E8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E192A2-FD22-4839-9ACF-02E6B382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pic>
        <p:nvPicPr>
          <p:cNvPr id="1026" name="Picture 2" descr="Flotsam: 1 : Wiesner, David: Amazon.co.uk: Books">
            <a:extLst>
              <a:ext uri="{FF2B5EF4-FFF2-40B4-BE49-F238E27FC236}">
                <a16:creationId xmlns:a16="http://schemas.microsoft.com/office/drawing/2014/main" id="{9CD3958A-F0A0-4B5B-ADBC-95F78E68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" y="4676092"/>
            <a:ext cx="2476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38E977-0B42-47AC-9302-95ABEE73D78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F5E3D4-9B73-43F1-AD06-B832AFA4AFA9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C6D6DF-EE5B-464C-BA7B-38E14A6A6BDD}"/>
              </a:ext>
            </a:extLst>
          </p:cNvPr>
          <p:cNvCxnSpPr/>
          <p:nvPr/>
        </p:nvCxnSpPr>
        <p:spPr>
          <a:xfrm>
            <a:off x="6428792" y="5521414"/>
            <a:ext cx="0" cy="648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7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Setting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01014-58C1-4C55-8DBB-C96CADFF9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0" y="1334716"/>
            <a:ext cx="6231380" cy="25702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0B443-1A51-4838-AAC0-DBA7701151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00" y="634582"/>
            <a:ext cx="938746" cy="818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E7BA12-AB76-4DCB-8BAD-C4F5B72657C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1446" y="721095"/>
            <a:ext cx="625332" cy="613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619696-47AE-48E7-B05B-FB9E6CA2957D}"/>
              </a:ext>
            </a:extLst>
          </p:cNvPr>
          <p:cNvSpPr txBox="1"/>
          <p:nvPr/>
        </p:nvSpPr>
        <p:spPr>
          <a:xfrm>
            <a:off x="461501" y="4184551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Here are some of my ideas: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>
                <a:latin typeface="XCCW Joined 1a" panose="03050602040000000000" pitchFamily="66" charset="0"/>
              </a:rPr>
              <a:t>Sturdy microscope wrapped in transparent plastic.</a:t>
            </a:r>
          </a:p>
          <a:p>
            <a:r>
              <a:rPr lang="en-GB" dirty="0">
                <a:latin typeface="XCCW Joined 1a" panose="03050602040000000000" pitchFamily="66" charset="0"/>
              </a:rPr>
              <a:t>Two large spades, one small fire-engine red one.</a:t>
            </a:r>
          </a:p>
          <a:p>
            <a:r>
              <a:rPr lang="en-GB" dirty="0">
                <a:latin typeface="XCCW Joined 1a" panose="03050602040000000000" pitchFamily="66" charset="0"/>
              </a:rPr>
              <a:t>Several plastic buckets filled with seaweed.</a:t>
            </a:r>
          </a:p>
          <a:p>
            <a:r>
              <a:rPr lang="en-GB" dirty="0">
                <a:latin typeface="XCCW Joined 1a" panose="03050602040000000000" pitchFamily="66" charset="0"/>
              </a:rPr>
              <a:t>A blonde haired boy wearing a yellow top.</a:t>
            </a:r>
          </a:p>
          <a:p>
            <a:r>
              <a:rPr lang="en-GB" dirty="0">
                <a:latin typeface="XCCW Joined 1a" panose="03050602040000000000" pitchFamily="66" charset="0"/>
              </a:rPr>
              <a:t>Black binoculars.</a:t>
            </a:r>
          </a:p>
          <a:p>
            <a:r>
              <a:rPr lang="en-GB" dirty="0">
                <a:latin typeface="XCCW Joined 1a" panose="03050602040000000000" pitchFamily="66" charset="0"/>
              </a:rPr>
              <a:t>A stripy umbrella.</a:t>
            </a:r>
          </a:p>
        </p:txBody>
      </p:sp>
    </p:spTree>
    <p:extLst>
      <p:ext uri="{BB962C8B-B14F-4D97-AF65-F5344CB8AC3E}">
        <p14:creationId xmlns:p14="http://schemas.microsoft.com/office/powerpoint/2010/main" val="275250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Setting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01014-58C1-4C55-8DBB-C96CADFF9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7" y="1473025"/>
            <a:ext cx="8991309" cy="3708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E4164-A322-4857-949F-D406916700FA}"/>
              </a:ext>
            </a:extLst>
          </p:cNvPr>
          <p:cNvSpPr txBox="1"/>
          <p:nvPr/>
        </p:nvSpPr>
        <p:spPr>
          <a:xfrm>
            <a:off x="219987" y="5468026"/>
            <a:ext cx="604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Prepositions tell us where things are. For</a:t>
            </a:r>
            <a:br>
              <a:rPr lang="en-GB" dirty="0">
                <a:latin typeface="XCCW Joined 1a" panose="03050602040000000000" pitchFamily="66" charset="0"/>
              </a:rPr>
            </a:br>
            <a:r>
              <a:rPr lang="en-GB" dirty="0">
                <a:latin typeface="XCCW Joined 1a" panose="03050602040000000000" pitchFamily="66" charset="0"/>
              </a:rPr>
              <a:t>example, on the towel. At the beach. </a:t>
            </a:r>
            <a:br>
              <a:rPr lang="en-GB" dirty="0">
                <a:latin typeface="XCCW Joined 1a" panose="03050602040000000000" pitchFamily="66" charset="0"/>
              </a:rPr>
            </a:br>
            <a:r>
              <a:rPr lang="en-GB" dirty="0">
                <a:latin typeface="XCCW Joined 1a" panose="03050602040000000000" pitchFamily="66" charset="0"/>
              </a:rPr>
              <a:t>Write interesting phrases with prepositions in the fourth box.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5E0588-0774-4463-861C-C0B4DEE4D4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74" y="707605"/>
            <a:ext cx="642774" cy="6304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869665-51EA-4758-BF33-63137159DB0F}"/>
              </a:ext>
            </a:extLst>
          </p:cNvPr>
          <p:cNvSpPr/>
          <p:nvPr/>
        </p:nvSpPr>
        <p:spPr>
          <a:xfrm>
            <a:off x="6316290" y="5309538"/>
            <a:ext cx="2671565" cy="14454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BC36EE-123D-4D15-90BB-61A2BA59E5FA}"/>
              </a:ext>
            </a:extLst>
          </p:cNvPr>
          <p:cNvCxnSpPr>
            <a:cxnSpLocks/>
            <a:stCxn id="9" idx="0"/>
            <a:endCxn id="9" idx="2"/>
          </p:cNvCxnSpPr>
          <p:nvPr/>
        </p:nvCxnSpPr>
        <p:spPr>
          <a:xfrm>
            <a:off x="7652073" y="5309538"/>
            <a:ext cx="0" cy="1445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76E5824-E33C-4AE7-9FAE-9443FC6CC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910" y="5420338"/>
            <a:ext cx="1109138" cy="3093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782FC1-62D0-4FD0-AA40-19D5524B4C5E}"/>
              </a:ext>
            </a:extLst>
          </p:cNvPr>
          <p:cNvCxnSpPr>
            <a:cxnSpLocks/>
          </p:cNvCxnSpPr>
          <p:nvPr/>
        </p:nvCxnSpPr>
        <p:spPr>
          <a:xfrm>
            <a:off x="6316289" y="5820815"/>
            <a:ext cx="1335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C2D80-A4F5-4A30-BFB4-01D7FC6A6AA1}"/>
              </a:ext>
            </a:extLst>
          </p:cNvPr>
          <p:cNvCxnSpPr>
            <a:cxnSpLocks/>
          </p:cNvCxnSpPr>
          <p:nvPr/>
        </p:nvCxnSpPr>
        <p:spPr>
          <a:xfrm>
            <a:off x="6348128" y="6287847"/>
            <a:ext cx="1335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1A2F2D-D832-485F-8148-CBCFD9E23416}"/>
              </a:ext>
            </a:extLst>
          </p:cNvPr>
          <p:cNvCxnSpPr>
            <a:cxnSpLocks/>
          </p:cNvCxnSpPr>
          <p:nvPr/>
        </p:nvCxnSpPr>
        <p:spPr>
          <a:xfrm>
            <a:off x="6972843" y="5798374"/>
            <a:ext cx="0" cy="467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3B01F37-6A03-4AE7-AC53-42F3EF67570F}"/>
              </a:ext>
            </a:extLst>
          </p:cNvPr>
          <p:cNvSpPr txBox="1"/>
          <p:nvPr/>
        </p:nvSpPr>
        <p:spPr>
          <a:xfrm>
            <a:off x="7108150" y="5883525"/>
            <a:ext cx="4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235FDF-267A-4005-AFA3-283747C03FED}"/>
              </a:ext>
            </a:extLst>
          </p:cNvPr>
          <p:cNvCxnSpPr>
            <a:cxnSpLocks/>
          </p:cNvCxnSpPr>
          <p:nvPr/>
        </p:nvCxnSpPr>
        <p:spPr>
          <a:xfrm>
            <a:off x="6966425" y="5309538"/>
            <a:ext cx="0" cy="467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6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A66136-4301-40AF-B910-763E8F12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14114"/>
            <a:ext cx="7886700" cy="457875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David was </a:t>
            </a:r>
            <a:r>
              <a:rPr lang="en-GB" sz="2400" dirty="0">
                <a:highlight>
                  <a:srgbClr val="FFFF00"/>
                </a:highlight>
              </a:rPr>
              <a:t>lying close by his parents on top a colourful towel. He was curiously studying an insect sitting on his hand, with his magnifying glass</a:t>
            </a:r>
            <a:r>
              <a:rPr lang="en-GB" sz="2400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u="sng" dirty="0"/>
              <a:t>Your task</a:t>
            </a:r>
            <a:r>
              <a:rPr lang="en-GB" sz="24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Write a descriptive sentence giving the reader information about the setting.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highlight>
                  <a:srgbClr val="00FFFF"/>
                </a:highlight>
              </a:rPr>
              <a:t>Challenge:</a:t>
            </a:r>
            <a:r>
              <a:rPr lang="en-GB" sz="2400" dirty="0"/>
              <a:t> deepen the moment by adding more detail about the setting.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9ECC0E-2A48-406C-8AE5-FF8136E44B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1453" y="707605"/>
            <a:ext cx="625332" cy="613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5FE584-D03E-49FE-84D2-F1219181CB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74" y="707605"/>
            <a:ext cx="642774" cy="630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157F13-1B52-4FCB-A79B-B05A68B73EF2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CF35DB-13DD-4382-95A4-A8E960F74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34441356-A567-410D-9A21-01AB71BADA85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91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632" y="2157180"/>
            <a:ext cx="3628718" cy="4335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is David walking? </a:t>
            </a:r>
          </a:p>
          <a:p>
            <a:pPr marL="0" indent="0">
              <a:buNone/>
            </a:pPr>
            <a:r>
              <a:rPr lang="en-GB" dirty="0"/>
              <a:t>Let’s gather different words for walking using the </a:t>
            </a:r>
            <a:r>
              <a:rPr lang="en-GB" dirty="0" err="1"/>
              <a:t>shadometer</a:t>
            </a:r>
            <a:r>
              <a:rPr lang="en-GB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52C91-260F-44D3-9B4A-D8476813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2" y="2157180"/>
            <a:ext cx="4535056" cy="395356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B14A98-3B5C-4256-BFE0-108942D123F9}"/>
              </a:ext>
            </a:extLst>
          </p:cNvPr>
          <p:cNvCxnSpPr/>
          <p:nvPr/>
        </p:nvCxnSpPr>
        <p:spPr>
          <a:xfrm>
            <a:off x="8642556" y="1936954"/>
            <a:ext cx="0" cy="27038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ABC4B5-5F13-406E-93D1-9B5C48418CF1}"/>
              </a:ext>
            </a:extLst>
          </p:cNvPr>
          <p:cNvSpPr txBox="1"/>
          <p:nvPr/>
        </p:nvSpPr>
        <p:spPr>
          <a:xfrm>
            <a:off x="8642557" y="1789471"/>
            <a:ext cx="385840" cy="36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A1A7B-CF86-4B48-8F32-8DF83207395D}"/>
              </a:ext>
            </a:extLst>
          </p:cNvPr>
          <p:cNvSpPr txBox="1"/>
          <p:nvPr/>
        </p:nvSpPr>
        <p:spPr>
          <a:xfrm>
            <a:off x="8674438" y="4333112"/>
            <a:ext cx="385840" cy="36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3AB89-4B19-48FB-A59D-C4F78E9DAE44}"/>
              </a:ext>
            </a:extLst>
          </p:cNvPr>
          <p:cNvSpPr/>
          <p:nvPr/>
        </p:nvSpPr>
        <p:spPr>
          <a:xfrm>
            <a:off x="6316290" y="5309538"/>
            <a:ext cx="2671565" cy="14454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52339-FB1D-4062-9FAE-72420D67DAAC}"/>
              </a:ext>
            </a:extLst>
          </p:cNvPr>
          <p:cNvCxnSpPr>
            <a:cxnSpLocks/>
            <a:stCxn id="10" idx="0"/>
            <a:endCxn id="10" idx="2"/>
          </p:cNvCxnSpPr>
          <p:nvPr/>
        </p:nvCxnSpPr>
        <p:spPr>
          <a:xfrm>
            <a:off x="7652073" y="5309538"/>
            <a:ext cx="0" cy="1445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A6EFE-9748-4422-B6FC-CE2692C7A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910" y="5420338"/>
            <a:ext cx="1109138" cy="3093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784160-9BC0-4B19-9092-077051D83FA7}"/>
              </a:ext>
            </a:extLst>
          </p:cNvPr>
          <p:cNvCxnSpPr>
            <a:cxnSpLocks/>
          </p:cNvCxnSpPr>
          <p:nvPr/>
        </p:nvCxnSpPr>
        <p:spPr>
          <a:xfrm>
            <a:off x="6316289" y="5820815"/>
            <a:ext cx="1335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09B2F4-E1C2-4B1A-874C-BDDE0C542507}"/>
              </a:ext>
            </a:extLst>
          </p:cNvPr>
          <p:cNvCxnSpPr>
            <a:cxnSpLocks/>
          </p:cNvCxnSpPr>
          <p:nvPr/>
        </p:nvCxnSpPr>
        <p:spPr>
          <a:xfrm>
            <a:off x="6348128" y="6287847"/>
            <a:ext cx="1335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3E99FA-DCDC-4B76-9830-84748ACC3225}"/>
              </a:ext>
            </a:extLst>
          </p:cNvPr>
          <p:cNvCxnSpPr>
            <a:cxnSpLocks/>
          </p:cNvCxnSpPr>
          <p:nvPr/>
        </p:nvCxnSpPr>
        <p:spPr>
          <a:xfrm>
            <a:off x="6972843" y="5798374"/>
            <a:ext cx="0" cy="467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1D6267-0A5F-4598-824D-CC5878271E0B}"/>
              </a:ext>
            </a:extLst>
          </p:cNvPr>
          <p:cNvSpPr txBox="1"/>
          <p:nvPr/>
        </p:nvSpPr>
        <p:spPr>
          <a:xfrm>
            <a:off x="6852510" y="6355475"/>
            <a:ext cx="4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CB208E-7381-421A-89EC-8F9ACA7A8740}"/>
              </a:ext>
            </a:extLst>
          </p:cNvPr>
          <p:cNvCxnSpPr>
            <a:cxnSpLocks/>
          </p:cNvCxnSpPr>
          <p:nvPr/>
        </p:nvCxnSpPr>
        <p:spPr>
          <a:xfrm>
            <a:off x="6966425" y="5309538"/>
            <a:ext cx="0" cy="467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F821A27-BD8F-4775-B1B2-8B1197E52D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82" y="587210"/>
            <a:ext cx="875695" cy="84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70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138" y="2157180"/>
            <a:ext cx="3658212" cy="433569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wandered</a:t>
            </a:r>
          </a:p>
          <a:p>
            <a:pPr marL="0" indent="0" algn="r"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strolled</a:t>
            </a: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walked</a:t>
            </a:r>
          </a:p>
          <a:p>
            <a:pPr marL="0" indent="0" algn="r"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meandered</a:t>
            </a:r>
          </a:p>
          <a:p>
            <a:pPr marL="0" indent="0" algn="r"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ambled</a:t>
            </a:r>
          </a:p>
          <a:p>
            <a:pPr marL="0" indent="0" algn="r"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sauntered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52C91-260F-44D3-9B4A-D8476813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2" y="2157180"/>
            <a:ext cx="4535056" cy="395356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B14A98-3B5C-4256-BFE0-108942D123F9}"/>
              </a:ext>
            </a:extLst>
          </p:cNvPr>
          <p:cNvCxnSpPr/>
          <p:nvPr/>
        </p:nvCxnSpPr>
        <p:spPr>
          <a:xfrm>
            <a:off x="8642556" y="1936954"/>
            <a:ext cx="0" cy="27038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ABC4B5-5F13-406E-93D1-9B5C48418CF1}"/>
              </a:ext>
            </a:extLst>
          </p:cNvPr>
          <p:cNvSpPr txBox="1"/>
          <p:nvPr/>
        </p:nvSpPr>
        <p:spPr>
          <a:xfrm>
            <a:off x="8642557" y="1789471"/>
            <a:ext cx="385840" cy="36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A1A7B-CF86-4B48-8F32-8DF83207395D}"/>
              </a:ext>
            </a:extLst>
          </p:cNvPr>
          <p:cNvSpPr txBox="1"/>
          <p:nvPr/>
        </p:nvSpPr>
        <p:spPr>
          <a:xfrm>
            <a:off x="8674438" y="4333112"/>
            <a:ext cx="385840" cy="36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3AB89-4B19-48FB-A59D-C4F78E9DAE44}"/>
              </a:ext>
            </a:extLst>
          </p:cNvPr>
          <p:cNvSpPr/>
          <p:nvPr/>
        </p:nvSpPr>
        <p:spPr>
          <a:xfrm>
            <a:off x="6316290" y="5309538"/>
            <a:ext cx="2671565" cy="14454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52339-FB1D-4062-9FAE-72420D67DAAC}"/>
              </a:ext>
            </a:extLst>
          </p:cNvPr>
          <p:cNvCxnSpPr>
            <a:cxnSpLocks/>
            <a:stCxn id="10" idx="0"/>
            <a:endCxn id="10" idx="2"/>
          </p:cNvCxnSpPr>
          <p:nvPr/>
        </p:nvCxnSpPr>
        <p:spPr>
          <a:xfrm>
            <a:off x="7652073" y="5309538"/>
            <a:ext cx="0" cy="1445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A6EFE-9748-4422-B6FC-CE2692C7A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910" y="5420338"/>
            <a:ext cx="1109138" cy="3093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784160-9BC0-4B19-9092-077051D83FA7}"/>
              </a:ext>
            </a:extLst>
          </p:cNvPr>
          <p:cNvCxnSpPr>
            <a:cxnSpLocks/>
          </p:cNvCxnSpPr>
          <p:nvPr/>
        </p:nvCxnSpPr>
        <p:spPr>
          <a:xfrm>
            <a:off x="6316289" y="5820815"/>
            <a:ext cx="1335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09B2F4-E1C2-4B1A-874C-BDDE0C542507}"/>
              </a:ext>
            </a:extLst>
          </p:cNvPr>
          <p:cNvCxnSpPr>
            <a:cxnSpLocks/>
          </p:cNvCxnSpPr>
          <p:nvPr/>
        </p:nvCxnSpPr>
        <p:spPr>
          <a:xfrm>
            <a:off x="6348128" y="6287847"/>
            <a:ext cx="1335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3E99FA-DCDC-4B76-9830-84748ACC3225}"/>
              </a:ext>
            </a:extLst>
          </p:cNvPr>
          <p:cNvCxnSpPr>
            <a:cxnSpLocks/>
          </p:cNvCxnSpPr>
          <p:nvPr/>
        </p:nvCxnSpPr>
        <p:spPr>
          <a:xfrm>
            <a:off x="6972843" y="5798374"/>
            <a:ext cx="0" cy="467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1D6267-0A5F-4598-824D-CC5878271E0B}"/>
              </a:ext>
            </a:extLst>
          </p:cNvPr>
          <p:cNvSpPr txBox="1"/>
          <p:nvPr/>
        </p:nvSpPr>
        <p:spPr>
          <a:xfrm>
            <a:off x="6852510" y="6355475"/>
            <a:ext cx="4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CB208E-7381-421A-89EC-8F9ACA7A8740}"/>
              </a:ext>
            </a:extLst>
          </p:cNvPr>
          <p:cNvCxnSpPr>
            <a:cxnSpLocks/>
          </p:cNvCxnSpPr>
          <p:nvPr/>
        </p:nvCxnSpPr>
        <p:spPr>
          <a:xfrm>
            <a:off x="6966425" y="5309538"/>
            <a:ext cx="0" cy="467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5B5E2C5-6E2F-4672-9297-8F52CC6B526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82" y="587210"/>
            <a:ext cx="875695" cy="84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84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38C8DB-156C-43F8-B561-71A76778CC83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0DD185-E765-4737-87E1-EAC5D7945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2B6ABB5-7E7B-4440-9AAB-0DDE59EEA0CC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8C661-6A34-4D23-903E-741533213E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82" y="587210"/>
            <a:ext cx="875695" cy="84374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190885" cy="46672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dirty="0"/>
              <a:t>David </a:t>
            </a:r>
            <a:r>
              <a:rPr lang="en-GB" sz="22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wandered along the shimmering shore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200" dirty="0">
                <a:highlight>
                  <a:srgbClr val="00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This part of the beach was deserted.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200" u="sng" dirty="0">
                <a:cs typeface="Times New Roman" panose="02020603050405020304" pitchFamily="18" charset="0"/>
              </a:rPr>
              <a:t>Your task:</a:t>
            </a:r>
            <a:r>
              <a:rPr lang="en-GB" sz="22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cs typeface="Times New Roman" panose="02020603050405020304" pitchFamily="18" charset="0"/>
              </a:rPr>
              <a:t>Use precise verbs, a preposition and adjective to write about what David is doing.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200" dirty="0">
                <a:highlight>
                  <a:srgbClr val="00FFFF"/>
                </a:highlight>
                <a:cs typeface="Times New Roman" panose="02020603050405020304" pitchFamily="18" charset="0"/>
              </a:rPr>
              <a:t>Challenge</a:t>
            </a:r>
            <a:r>
              <a:rPr lang="en-GB" sz="2200" dirty="0">
                <a:cs typeface="Times New Roman" panose="02020603050405020304" pitchFamily="18" charset="0"/>
              </a:rPr>
              <a:t>: deepen the moment by adding more description or use the imagining lens to write what he might be thinking. 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59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DF83-00AA-47E1-B617-AE33473B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/>
              <a:t>Share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78F3-10FC-4191-91C4-E1204F07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GB"/>
              <a:t>Share your work</a:t>
            </a:r>
          </a:p>
          <a:p>
            <a:r>
              <a:rPr lang="en-GB"/>
              <a:t>What sentence are your proud of?</a:t>
            </a:r>
          </a:p>
          <a:p>
            <a:r>
              <a:rPr lang="en-GB"/>
              <a:t>What does the class think of the work? </a:t>
            </a:r>
          </a:p>
          <a:p>
            <a:r>
              <a:rPr lang="en-GB"/>
              <a:t>How could we make it even better? </a:t>
            </a:r>
          </a:p>
        </p:txBody>
      </p:sp>
      <p:pic>
        <p:nvPicPr>
          <p:cNvPr id="2050" name="Picture 2" descr="Today's World Read Aloud Day: 'Competing for Attention'">
            <a:extLst>
              <a:ext uri="{FF2B5EF4-FFF2-40B4-BE49-F238E27FC236}">
                <a16:creationId xmlns:a16="http://schemas.microsoft.com/office/drawing/2014/main" id="{6F1ACF95-A36D-4839-A623-30F5E387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11" y="3667595"/>
            <a:ext cx="4482776" cy="28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0" y="719111"/>
            <a:ext cx="8434873" cy="2157024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LI: </a:t>
            </a:r>
            <a:r>
              <a:rPr lang="en-GB" sz="4400" dirty="0">
                <a:effectLst/>
                <a:ea typeface="Calibri" panose="020F0502020204030204" pitchFamily="34" charset="0"/>
              </a:rPr>
              <a:t>Can I write a story with a dilemma?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852" y="3419784"/>
            <a:ext cx="7492482" cy="1883131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400" u="sng" dirty="0"/>
              <a:t>Steps to success: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write a setting description;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use the adverbial lens and prepositions;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use adjectives.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42986-E2BC-469B-823F-6A57EBE33850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Stories with a dilemma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26C24-56AE-47B8-83D1-77D13FA01D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70" y="5619537"/>
            <a:ext cx="938746" cy="818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9C754-0E44-4467-9DC6-D2BE0E0FE7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7616" y="5722193"/>
            <a:ext cx="625332" cy="61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D6D35E-880A-4B8F-B19A-4A4B766880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41" y="5619536"/>
            <a:ext cx="938746" cy="81893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47350B-E13B-4B93-A65E-6644FED5414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45" y="5619536"/>
            <a:ext cx="875695" cy="84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78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3096-0940-4B0A-B410-AE051938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Flotsam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6677C-913F-4A2A-AE51-53761FB2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52051"/>
            <a:ext cx="7886700" cy="3894691"/>
          </a:xfrm>
        </p:spPr>
        <p:txBody>
          <a:bodyPr/>
          <a:lstStyle/>
          <a:p>
            <a:r>
              <a:rPr lang="en-GB" dirty="0"/>
              <a:t>Flotsam is the story of a boy, who goes to the beach with his parents and finds something interesting. A piece of flotsam. </a:t>
            </a:r>
          </a:p>
          <a:p>
            <a:r>
              <a:rPr lang="en-GB" dirty="0"/>
              <a:t>He doesn’t really know what it is or what to do with it. </a:t>
            </a:r>
          </a:p>
          <a:p>
            <a:r>
              <a:rPr lang="en-GB" dirty="0"/>
              <a:t>When you do not know what to do, which action to take, we say you have a dilemma. </a:t>
            </a:r>
          </a:p>
          <a:p>
            <a:r>
              <a:rPr lang="en-GB" dirty="0"/>
              <a:t>The boy will have to face several dilemmas in this story that we are going to write together.</a:t>
            </a:r>
          </a:p>
        </p:txBody>
      </p:sp>
      <p:pic>
        <p:nvPicPr>
          <p:cNvPr id="4" name="Picture 2" descr="Image result for flotsam book">
            <a:extLst>
              <a:ext uri="{FF2B5EF4-FFF2-40B4-BE49-F238E27FC236}">
                <a16:creationId xmlns:a16="http://schemas.microsoft.com/office/drawing/2014/main" id="{8402B7D1-BA53-480E-83A6-5BDED1610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347" r="6189" b="39780"/>
          <a:stretch/>
        </p:blipFill>
        <p:spPr bwMode="auto">
          <a:xfrm>
            <a:off x="4709651" y="211258"/>
            <a:ext cx="4277033" cy="23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7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341B-2A05-4A1C-9117-0ED1E6217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/>
              <a:t>Our story is set in the summer. Gather words for shining.</a:t>
            </a:r>
          </a:p>
        </p:txBody>
      </p:sp>
      <p:pic>
        <p:nvPicPr>
          <p:cNvPr id="2050" name="Picture 2" descr="Shining Sun Clip Art - Royalty Free - GoGraph">
            <a:extLst>
              <a:ext uri="{FF2B5EF4-FFF2-40B4-BE49-F238E27FC236}">
                <a16:creationId xmlns:a16="http://schemas.microsoft.com/office/drawing/2014/main" id="{D9EDA884-FC07-4034-9682-655AE8EC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/>
        </p:blipFill>
        <p:spPr bwMode="auto">
          <a:xfrm>
            <a:off x="925462" y="3743940"/>
            <a:ext cx="2407674" cy="213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46B80E-C4DF-46F0-B41C-62D5139073EF}"/>
              </a:ext>
            </a:extLst>
          </p:cNvPr>
          <p:cNvCxnSpPr>
            <a:cxnSpLocks/>
          </p:cNvCxnSpPr>
          <p:nvPr/>
        </p:nvCxnSpPr>
        <p:spPr>
          <a:xfrm>
            <a:off x="6428792" y="5575009"/>
            <a:ext cx="0" cy="59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5757325" y="5066120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D8BD8D-F817-4280-A8C1-46B239CB24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33" y="525636"/>
            <a:ext cx="1010725" cy="934525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7383DA-622D-4048-93D6-A61BC9F29C0F}"/>
              </a:ext>
            </a:extLst>
          </p:cNvPr>
          <p:cNvCxnSpPr>
            <a:cxnSpLocks/>
          </p:cNvCxnSpPr>
          <p:nvPr/>
        </p:nvCxnSpPr>
        <p:spPr>
          <a:xfrm>
            <a:off x="6428792" y="4953132"/>
            <a:ext cx="0" cy="59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9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341B-2A05-4A1C-9117-0ED1E6217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Here are some of my ideas: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</a:p>
          <a:p>
            <a:pPr marL="0" indent="0"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brilliant </a:t>
            </a:r>
          </a:p>
          <a:p>
            <a:pPr marL="0" indent="0"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azzling</a:t>
            </a:r>
          </a:p>
          <a:p>
            <a:pPr marL="0" indent="0"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amazing </a:t>
            </a:r>
          </a:p>
          <a:p>
            <a:pPr marL="0" indent="0"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stunning </a:t>
            </a:r>
          </a:p>
          <a:p>
            <a:pPr marL="0" indent="0"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spectacular</a:t>
            </a:r>
          </a:p>
          <a:p>
            <a:pPr marL="0" indent="0"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splendid </a:t>
            </a:r>
          </a:p>
          <a:p>
            <a:pPr marL="0" indent="0">
              <a:buNone/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superb </a:t>
            </a:r>
          </a:p>
          <a:p>
            <a:pPr marL="0" indent="0">
              <a:buNone/>
            </a:pPr>
            <a:r>
              <a:rPr lang="en-GB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marvelous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46B80E-C4DF-46F0-B41C-62D5139073EF}"/>
              </a:ext>
            </a:extLst>
          </p:cNvPr>
          <p:cNvCxnSpPr>
            <a:cxnSpLocks/>
          </p:cNvCxnSpPr>
          <p:nvPr/>
        </p:nvCxnSpPr>
        <p:spPr>
          <a:xfrm>
            <a:off x="6428792" y="5575009"/>
            <a:ext cx="0" cy="59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5945071" y="5050655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D8BD8D-F817-4280-A8C1-46B239CB24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33" y="525636"/>
            <a:ext cx="1010725" cy="934525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49AA13-8623-4797-9F7D-0F52742CC249}"/>
              </a:ext>
            </a:extLst>
          </p:cNvPr>
          <p:cNvCxnSpPr>
            <a:cxnSpLocks/>
          </p:cNvCxnSpPr>
          <p:nvPr/>
        </p:nvCxnSpPr>
        <p:spPr>
          <a:xfrm>
            <a:off x="6433711" y="4965891"/>
            <a:ext cx="0" cy="59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6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341B-2A05-4A1C-9117-0ED1E6217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/>
              <a:t>It is a hot day, but hot is a bit boring, so find better words for hot.</a:t>
            </a:r>
          </a:p>
        </p:txBody>
      </p:sp>
      <p:pic>
        <p:nvPicPr>
          <p:cNvPr id="2050" name="Picture 2" descr="Shining Sun Clip Art - Royalty Free - GoGraph">
            <a:extLst>
              <a:ext uri="{FF2B5EF4-FFF2-40B4-BE49-F238E27FC236}">
                <a16:creationId xmlns:a16="http://schemas.microsoft.com/office/drawing/2014/main" id="{D9EDA884-FC07-4034-9682-655AE8EC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/>
        </p:blipFill>
        <p:spPr bwMode="auto">
          <a:xfrm>
            <a:off x="925462" y="3743940"/>
            <a:ext cx="2407674" cy="213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46B80E-C4DF-46F0-B41C-62D5139073EF}"/>
              </a:ext>
            </a:extLst>
          </p:cNvPr>
          <p:cNvCxnSpPr>
            <a:cxnSpLocks/>
          </p:cNvCxnSpPr>
          <p:nvPr/>
        </p:nvCxnSpPr>
        <p:spPr>
          <a:xfrm>
            <a:off x="6428792" y="5575009"/>
            <a:ext cx="0" cy="59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628885" y="5066120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D8BD8D-F817-4280-A8C1-46B239CB24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33" y="525636"/>
            <a:ext cx="1010725" cy="934525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7383DA-622D-4048-93D6-A61BC9F29C0F}"/>
              </a:ext>
            </a:extLst>
          </p:cNvPr>
          <p:cNvCxnSpPr>
            <a:cxnSpLocks/>
          </p:cNvCxnSpPr>
          <p:nvPr/>
        </p:nvCxnSpPr>
        <p:spPr>
          <a:xfrm>
            <a:off x="6428792" y="4953132"/>
            <a:ext cx="0" cy="59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4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341B-2A05-4A1C-9117-0ED1E6217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 are some of my ideas: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Boiling </a:t>
            </a:r>
          </a:p>
          <a:p>
            <a:pPr marL="0" indent="0"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Warm </a:t>
            </a:r>
          </a:p>
          <a:p>
            <a:pPr marL="0" indent="0"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Scorching </a:t>
            </a:r>
          </a:p>
          <a:p>
            <a:pPr marL="0" indent="0"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Blistering </a:t>
            </a:r>
          </a:p>
          <a:p>
            <a:pPr marL="0" indent="0"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Baking</a:t>
            </a:r>
          </a:p>
          <a:p>
            <a:pPr marL="0" indent="0"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Sweltering</a:t>
            </a:r>
          </a:p>
          <a:p>
            <a:pPr marL="0" indent="0"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Sizzling</a:t>
            </a:r>
          </a:p>
          <a:p>
            <a:pPr marL="0" indent="0"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roasting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46B80E-C4DF-46F0-B41C-62D5139073EF}"/>
              </a:ext>
            </a:extLst>
          </p:cNvPr>
          <p:cNvCxnSpPr>
            <a:cxnSpLocks/>
          </p:cNvCxnSpPr>
          <p:nvPr/>
        </p:nvCxnSpPr>
        <p:spPr>
          <a:xfrm>
            <a:off x="6428792" y="5575009"/>
            <a:ext cx="0" cy="59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687933" y="5073736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D8BD8D-F817-4280-A8C1-46B239CB24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33" y="525636"/>
            <a:ext cx="1010725" cy="934525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49AA13-8623-4797-9F7D-0F52742CC249}"/>
              </a:ext>
            </a:extLst>
          </p:cNvPr>
          <p:cNvCxnSpPr>
            <a:cxnSpLocks/>
          </p:cNvCxnSpPr>
          <p:nvPr/>
        </p:nvCxnSpPr>
        <p:spPr>
          <a:xfrm>
            <a:off x="6433711" y="4965891"/>
            <a:ext cx="0" cy="59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3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ABC-6704-4BC1-AB75-6243214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B69-C1E4-49A4-9B98-2EC45269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781"/>
            <a:ext cx="7886700" cy="417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It was a </a:t>
            </a:r>
            <a:r>
              <a:rPr lang="en-GB" sz="2400" dirty="0">
                <a:highlight>
                  <a:srgbClr val="FFFF00"/>
                </a:highlight>
              </a:rPr>
              <a:t>dazzling, sweltering</a:t>
            </a:r>
            <a:r>
              <a:rPr lang="en-GB" sz="2400" dirty="0"/>
              <a:t> summer day at the beach.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u="sng" dirty="0"/>
              <a:t>Your task</a:t>
            </a:r>
            <a:r>
              <a:rPr lang="en-GB" sz="2400" dirty="0"/>
              <a:t>:</a:t>
            </a:r>
          </a:p>
          <a:p>
            <a:pPr marL="0" indent="0">
              <a:buNone/>
            </a:pPr>
            <a:r>
              <a:rPr lang="en-GB" sz="2400" dirty="0"/>
              <a:t>Write a sentence to open our story telling the reader how hot a bright it is.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ighlight>
                  <a:srgbClr val="00FFFF"/>
                </a:highlight>
              </a:rPr>
              <a:t>Challenge</a:t>
            </a:r>
            <a:r>
              <a:rPr lang="en-GB" sz="2400" dirty="0"/>
              <a:t>: deepen the moment using alliteration.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D4935-7AF1-4BEC-8855-27D18F2C30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19383"/>
            <a:ext cx="649697" cy="561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55236C-B00A-437E-B206-9B7ABB22BC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33" y="525636"/>
            <a:ext cx="1010725" cy="934525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2EF8F3-B669-4DB6-8193-874615F39F5B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41837-C6F5-4152-B5AA-41A3D7B85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6122D18-06A5-473C-BA41-8E6A705217B0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82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Setting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01014-58C1-4C55-8DBB-C96CADFF9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7" y="1453516"/>
            <a:ext cx="8856593" cy="3653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E4164-A322-4857-949F-D406916700FA}"/>
              </a:ext>
            </a:extLst>
          </p:cNvPr>
          <p:cNvSpPr txBox="1"/>
          <p:nvPr/>
        </p:nvSpPr>
        <p:spPr>
          <a:xfrm>
            <a:off x="214345" y="5213575"/>
            <a:ext cx="8219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Joined 1a" panose="03050602040000000000" pitchFamily="66" charset="0"/>
              </a:rPr>
              <a:t>What is the setting of this picture?</a:t>
            </a:r>
          </a:p>
          <a:p>
            <a:r>
              <a:rPr lang="en-GB" dirty="0">
                <a:latin typeface="XCCW Joined 1a" panose="03050602040000000000" pitchFamily="66" charset="0"/>
              </a:rPr>
              <a:t>What can you see in this picture? </a:t>
            </a:r>
            <a:br>
              <a:rPr lang="en-GB" dirty="0">
                <a:latin typeface="XCCW Joined 1a" panose="03050602040000000000" pitchFamily="66" charset="0"/>
              </a:rPr>
            </a:br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>
                <a:latin typeface="XCCW Joined 1a" panose="03050602040000000000" pitchFamily="66" charset="0"/>
              </a:rPr>
              <a:t>Use good adjectives  and </a:t>
            </a:r>
            <a:r>
              <a:rPr lang="en-GB" dirty="0" err="1">
                <a:latin typeface="XCCW Joined 1a" panose="03050602040000000000" pitchFamily="66" charset="0"/>
              </a:rPr>
              <a:t>chot</a:t>
            </a:r>
            <a:r>
              <a:rPr lang="en-GB" dirty="0">
                <a:latin typeface="XCCW Joined 1a" panose="03050602040000000000" pitchFamily="66" charset="0"/>
              </a:rPr>
              <a:t> what you</a:t>
            </a:r>
            <a:br>
              <a:rPr lang="en-GB" dirty="0">
                <a:latin typeface="XCCW Joined 1a" panose="03050602040000000000" pitchFamily="66" charset="0"/>
              </a:rPr>
            </a:br>
            <a:r>
              <a:rPr lang="en-GB" dirty="0">
                <a:latin typeface="XCCW Joined 1a" panose="03050602040000000000" pitchFamily="66" charset="0"/>
              </a:rPr>
              <a:t>see. Write it in the third box.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50B443-1A51-4838-AAC0-DBA7701151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00" y="634582"/>
            <a:ext cx="938746" cy="818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E7BA12-AB76-4DCB-8BAD-C4F5B72657C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1446" y="721095"/>
            <a:ext cx="625332" cy="6136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C61C70-CC77-4805-816D-F1B4D1F7B60D}"/>
              </a:ext>
            </a:extLst>
          </p:cNvPr>
          <p:cNvSpPr/>
          <p:nvPr/>
        </p:nvSpPr>
        <p:spPr>
          <a:xfrm>
            <a:off x="6316290" y="5309538"/>
            <a:ext cx="2671565" cy="14454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F4364A-CB7B-406F-B9AB-54389BDFBF7A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7652073" y="5309538"/>
            <a:ext cx="0" cy="1445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D1D87A8-53EC-428E-9108-21F55FEBD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910" y="5420338"/>
            <a:ext cx="1109138" cy="30934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50CDF5-0429-4AC6-B9EB-1CD308C4096C}"/>
              </a:ext>
            </a:extLst>
          </p:cNvPr>
          <p:cNvCxnSpPr>
            <a:cxnSpLocks/>
          </p:cNvCxnSpPr>
          <p:nvPr/>
        </p:nvCxnSpPr>
        <p:spPr>
          <a:xfrm>
            <a:off x="6316289" y="5820815"/>
            <a:ext cx="1335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C5292D-19D0-451E-8192-90044972515A}"/>
              </a:ext>
            </a:extLst>
          </p:cNvPr>
          <p:cNvCxnSpPr>
            <a:cxnSpLocks/>
          </p:cNvCxnSpPr>
          <p:nvPr/>
        </p:nvCxnSpPr>
        <p:spPr>
          <a:xfrm>
            <a:off x="6348128" y="6287847"/>
            <a:ext cx="1335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26D46D-9C04-442E-8DB8-C48773B0D461}"/>
              </a:ext>
            </a:extLst>
          </p:cNvPr>
          <p:cNvCxnSpPr>
            <a:cxnSpLocks/>
          </p:cNvCxnSpPr>
          <p:nvPr/>
        </p:nvCxnSpPr>
        <p:spPr>
          <a:xfrm>
            <a:off x="6972843" y="5798374"/>
            <a:ext cx="0" cy="467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ED9029F-A233-487D-80AE-3EE47CD51342}"/>
              </a:ext>
            </a:extLst>
          </p:cNvPr>
          <p:cNvSpPr txBox="1"/>
          <p:nvPr/>
        </p:nvSpPr>
        <p:spPr>
          <a:xfrm>
            <a:off x="6500338" y="5896812"/>
            <a:ext cx="4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91E8C5-C20D-4119-952F-213AD526668F}"/>
              </a:ext>
            </a:extLst>
          </p:cNvPr>
          <p:cNvCxnSpPr>
            <a:cxnSpLocks/>
          </p:cNvCxnSpPr>
          <p:nvPr/>
        </p:nvCxnSpPr>
        <p:spPr>
          <a:xfrm>
            <a:off x="6966425" y="5309538"/>
            <a:ext cx="0" cy="467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7660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136</TotalTime>
  <Words>552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XCCW Joined 1a</vt:lpstr>
      <vt:lpstr>school</vt:lpstr>
      <vt:lpstr>Flotsam</vt:lpstr>
      <vt:lpstr>LI: Can I write a story with a dilemma?</vt:lpstr>
      <vt:lpstr>Flotsam</vt:lpstr>
      <vt:lpstr>Setting description</vt:lpstr>
      <vt:lpstr>Setting description</vt:lpstr>
      <vt:lpstr>Setting description</vt:lpstr>
      <vt:lpstr>Setting description</vt:lpstr>
      <vt:lpstr>Model sentence</vt:lpstr>
      <vt:lpstr>Setting description</vt:lpstr>
      <vt:lpstr>Setting description</vt:lpstr>
      <vt:lpstr>Setting description</vt:lpstr>
      <vt:lpstr>Model sentence</vt:lpstr>
      <vt:lpstr>Setting description</vt:lpstr>
      <vt:lpstr>Setting description</vt:lpstr>
      <vt:lpstr>Model sentence</vt:lpstr>
      <vt:lpstr>Share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Tale of Custard the Dragon – Ogden Nash</dc:title>
  <dc:creator>Mr and Mrs Smout</dc:creator>
  <cp:lastModifiedBy>Mr and Mrs Smout</cp:lastModifiedBy>
  <cp:revision>17</cp:revision>
  <cp:lastPrinted>2021-05-05T07:01:18Z</cp:lastPrinted>
  <dcterms:created xsi:type="dcterms:W3CDTF">2021-02-17T09:47:59Z</dcterms:created>
  <dcterms:modified xsi:type="dcterms:W3CDTF">2021-07-03T16:16:07Z</dcterms:modified>
</cp:coreProperties>
</file>