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Lst>
  <p:notesMasterIdLst>
    <p:notesMasterId r:id="rId12"/>
  </p:notesMasterIdLst>
  <p:handoutMasterIdLst>
    <p:handoutMasterId r:id="rId13"/>
  </p:handoutMasterIdLst>
  <p:sldIdLst>
    <p:sldId id="324" r:id="rId2"/>
    <p:sldId id="325" r:id="rId3"/>
    <p:sldId id="341" r:id="rId4"/>
    <p:sldId id="344" r:id="rId5"/>
    <p:sldId id="346" r:id="rId6"/>
    <p:sldId id="347" r:id="rId7"/>
    <p:sldId id="348" r:id="rId8"/>
    <p:sldId id="349" r:id="rId9"/>
    <p:sldId id="332" r:id="rId10"/>
    <p:sldId id="334" r:id="rId11"/>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25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FFF2CC"/>
    <a:srgbClr val="E9C773"/>
    <a:srgbClr val="7F6114"/>
    <a:srgbClr val="8CB8CB"/>
    <a:srgbClr val="816214"/>
    <a:srgbClr val="51A14F"/>
    <a:srgbClr val="C8E2E8"/>
    <a:srgbClr val="000000"/>
    <a:srgbClr val="82C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6349" autoAdjust="0"/>
  </p:normalViewPr>
  <p:slideViewPr>
    <p:cSldViewPr snapToGrid="0">
      <p:cViewPr varScale="1">
        <p:scale>
          <a:sx n="77" d="100"/>
          <a:sy n="77" d="100"/>
        </p:scale>
        <p:origin x="102" y="900"/>
      </p:cViewPr>
      <p:guideLst>
        <p:guide pos="2880"/>
        <p:guide orient="horz" pos="2259"/>
      </p:guideLst>
    </p:cSldViewPr>
  </p:slideViewPr>
  <p:notesTextViewPr>
    <p:cViewPr>
      <p:scale>
        <a:sx n="3" d="2"/>
        <a:sy n="3" d="2"/>
      </p:scale>
      <p:origin x="0" y="0"/>
    </p:cViewPr>
  </p:notesTextViewPr>
  <p:notesViewPr>
    <p:cSldViewPr snapToGrid="0">
      <p:cViewPr>
        <p:scale>
          <a:sx n="125" d="100"/>
          <a:sy n="125" d="100"/>
        </p:scale>
        <p:origin x="2076" y="-12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7/4/2021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7/4/2021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3</a:t>
            </a:fld>
            <a:endParaRPr lang="en-US"/>
          </a:p>
        </p:txBody>
      </p:sp>
    </p:spTree>
    <p:extLst>
      <p:ext uri="{BB962C8B-B14F-4D97-AF65-F5344CB8AC3E}">
        <p14:creationId xmlns:p14="http://schemas.microsoft.com/office/powerpoint/2010/main" val="2961799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4</a:t>
            </a:fld>
            <a:endParaRPr lang="en-US"/>
          </a:p>
        </p:txBody>
      </p:sp>
    </p:spTree>
    <p:extLst>
      <p:ext uri="{BB962C8B-B14F-4D97-AF65-F5344CB8AC3E}">
        <p14:creationId xmlns:p14="http://schemas.microsoft.com/office/powerpoint/2010/main" val="3328931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3054727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115963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3228804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8</a:t>
            </a:fld>
            <a:endParaRPr lang="en-US"/>
          </a:p>
        </p:txBody>
      </p:sp>
    </p:spTree>
    <p:extLst>
      <p:ext uri="{BB962C8B-B14F-4D97-AF65-F5344CB8AC3E}">
        <p14:creationId xmlns:p14="http://schemas.microsoft.com/office/powerpoint/2010/main" val="2838081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9</a:t>
            </a:fld>
            <a:endParaRPr lang="en-US"/>
          </a:p>
        </p:txBody>
      </p:sp>
    </p:spTree>
    <p:extLst>
      <p:ext uri="{BB962C8B-B14F-4D97-AF65-F5344CB8AC3E}">
        <p14:creationId xmlns:p14="http://schemas.microsoft.com/office/powerpoint/2010/main" val="4082594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10</a:t>
            </a:fld>
            <a:endParaRPr lang="en-US"/>
          </a:p>
        </p:txBody>
      </p:sp>
    </p:spTree>
    <p:extLst>
      <p:ext uri="{BB962C8B-B14F-4D97-AF65-F5344CB8AC3E}">
        <p14:creationId xmlns:p14="http://schemas.microsoft.com/office/powerpoint/2010/main" val="11308355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5"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endParaRPr lang="en-US" dirty="0">
              <a:solidFill>
                <a:srgbClr val="00628C"/>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 name="TextBox 3">
            <a:extLst>
              <a:ext uri="{FF2B5EF4-FFF2-40B4-BE49-F238E27FC236}">
                <a16:creationId xmlns:a16="http://schemas.microsoft.com/office/drawing/2014/main" id="{D9E0B491-5FE6-42E0-B756-55586EB644C8}"/>
              </a:ext>
            </a:extLst>
          </p:cNvPr>
          <p:cNvSpPr txBox="1"/>
          <p:nvPr/>
        </p:nvSpPr>
        <p:spPr bwMode="auto">
          <a:xfrm>
            <a:off x="273657" y="228831"/>
            <a:ext cx="8596686" cy="288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eaLnBrk="0" fontAlgn="base" hangingPunct="0">
              <a:spcAft>
                <a:spcPts val="1000"/>
              </a:spcAft>
              <a:buNone/>
            </a:pPr>
            <a:r>
              <a:rPr lang="en-GB" sz="1600" b="1" u="sng" kern="1200" dirty="0">
                <a:solidFill>
                  <a:srgbClr val="000000"/>
                </a:solidFill>
                <a:effectLst/>
                <a:latin typeface="XCCW Joined 1a"/>
                <a:cs typeface="Calibri" panose="020F0502020204030204" pitchFamily="34" charset="0"/>
              </a:rPr>
              <a:t>Year 4</a:t>
            </a:r>
          </a:p>
          <a:p>
            <a:pPr eaLnBrk="0" fontAlgn="base" hangingPunct="0">
              <a:spcAft>
                <a:spcPts val="1000"/>
              </a:spcAft>
              <a:buNone/>
            </a:pPr>
            <a:r>
              <a:rPr lang="en-GB" sz="1600" b="1" u="sng" kern="1200" dirty="0">
                <a:solidFill>
                  <a:srgbClr val="000000"/>
                </a:solidFill>
                <a:effectLst/>
                <a:latin typeface="XCCW Joined 1a"/>
                <a:cs typeface="Calibri" panose="020F0502020204030204" pitchFamily="34" charset="0"/>
              </a:rPr>
              <a:t>L.I – Can I understand what symmetry is?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Aft>
                <a:spcPts val="1000"/>
              </a:spcAft>
              <a:buNone/>
            </a:pPr>
            <a:r>
              <a:rPr lang="en-GB" sz="1600" b="1" u="sng" kern="1200" dirty="0">
                <a:solidFill>
                  <a:srgbClr val="000000"/>
                </a:solidFill>
                <a:effectLst/>
                <a:latin typeface="XCCW Joined 1a"/>
                <a:cs typeface="Calibri" panose="020F0502020204030204" pitchFamily="34" charset="0"/>
              </a:rPr>
              <a:t>Steps to success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buNone/>
            </a:pPr>
            <a:r>
              <a:rPr lang="en-GB" sz="1800" dirty="0">
                <a:effectLst/>
                <a:latin typeface="XCCW Joined 15a" panose="03050602040000000000" pitchFamily="66" charset="0"/>
                <a:ea typeface="Calibri" panose="020F0502020204030204" pitchFamily="34" charset="0"/>
                <a:cs typeface="Times New Roman" panose="02020603050405020304" pitchFamily="18" charset="0"/>
              </a:rPr>
              <a:t>- I know that both sides of the line of symmetry have to be equal.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buNone/>
            </a:pPr>
            <a:r>
              <a:rPr lang="en-GB" sz="1800" dirty="0">
                <a:effectLst/>
                <a:latin typeface="XCCW Joined 15a" panose="03050602040000000000" pitchFamily="66" charset="0"/>
                <a:ea typeface="Calibri" panose="020F0502020204030204" pitchFamily="34" charset="0"/>
                <a:cs typeface="Times New Roman" panose="02020603050405020304" pitchFamily="18" charset="0"/>
              </a:rPr>
              <a:t>- I can identify lines of symmetry.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buNone/>
            </a:pPr>
            <a:r>
              <a:rPr lang="en-GB" sz="1800" dirty="0">
                <a:effectLst/>
                <a:latin typeface="XCCW Joined 15a" panose="03050602040000000000" pitchFamily="66" charset="0"/>
                <a:ea typeface="Calibri" panose="020F0502020204030204" pitchFamily="34" charset="0"/>
                <a:cs typeface="Times New Roman" panose="02020603050405020304" pitchFamily="18" charset="0"/>
              </a:rPr>
              <a:t>- I can create a line of symmetry.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buNone/>
            </a:pPr>
            <a:r>
              <a:rPr lang="en-GB" sz="1600" b="1" dirty="0">
                <a:effectLst/>
                <a:latin typeface="XCCW Joined 1a"/>
                <a:ea typeface="Calibri" panose="020F0502020204030204" pitchFamily="34" charset="0"/>
                <a:cs typeface="Calibri" panose="020F0502020204030204" pitchFamily="34" charset="0"/>
              </a:rPr>
              <a:t>Challenge: </a:t>
            </a:r>
            <a:r>
              <a:rPr lang="en-GB" sz="1600" dirty="0">
                <a:latin typeface="XCCW Joined 1a"/>
                <a:ea typeface="Calibri" panose="020F0502020204030204" pitchFamily="34" charset="0"/>
                <a:cs typeface="Calibri" panose="020F0502020204030204" pitchFamily="34" charset="0"/>
              </a:rPr>
              <a:t>True or false</a:t>
            </a:r>
            <a:endParaRPr lang="en-GB" sz="1600" dirty="0">
              <a:effectLst/>
              <a:latin typeface="XCCW Joined 1a"/>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7203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1465401"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Plenary</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7" name="Picture 6">
            <a:extLst>
              <a:ext uri="{FF2B5EF4-FFF2-40B4-BE49-F238E27FC236}">
                <a16:creationId xmlns:a16="http://schemas.microsoft.com/office/drawing/2014/main" id="{2BAE5DA6-F4DE-48DD-857F-A4153F5A4DCC}"/>
              </a:ext>
            </a:extLst>
          </p:cNvPr>
          <p:cNvPicPr>
            <a:picLocks noChangeAspect="1"/>
          </p:cNvPicPr>
          <p:nvPr/>
        </p:nvPicPr>
        <p:blipFill>
          <a:blip r:embed="rId3"/>
          <a:stretch>
            <a:fillRect/>
          </a:stretch>
        </p:blipFill>
        <p:spPr>
          <a:xfrm>
            <a:off x="638175" y="1476375"/>
            <a:ext cx="7867650" cy="3905250"/>
          </a:xfrm>
          <a:prstGeom prst="rect">
            <a:avLst/>
          </a:prstGeom>
        </p:spPr>
      </p:pic>
    </p:spTree>
    <p:extLst>
      <p:ext uri="{BB962C8B-B14F-4D97-AF65-F5344CB8AC3E}">
        <p14:creationId xmlns:p14="http://schemas.microsoft.com/office/powerpoint/2010/main" val="3751144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72025"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 name="TextBox 1">
            <a:extLst>
              <a:ext uri="{FF2B5EF4-FFF2-40B4-BE49-F238E27FC236}">
                <a16:creationId xmlns:a16="http://schemas.microsoft.com/office/drawing/2014/main" id="{5952E76A-EF79-4FFB-BAC8-CED6992B12C6}"/>
              </a:ext>
            </a:extLst>
          </p:cNvPr>
          <p:cNvSpPr txBox="1"/>
          <p:nvPr/>
        </p:nvSpPr>
        <p:spPr bwMode="auto">
          <a:xfrm>
            <a:off x="241300" y="203200"/>
            <a:ext cx="2403158"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 Focus Task</a:t>
            </a:r>
          </a:p>
        </p:txBody>
      </p:sp>
      <p:sp>
        <p:nvSpPr>
          <p:cNvPr id="5" name="TextBox 4">
            <a:extLst>
              <a:ext uri="{FF2B5EF4-FFF2-40B4-BE49-F238E27FC236}">
                <a16:creationId xmlns:a16="http://schemas.microsoft.com/office/drawing/2014/main" id="{0896E474-1929-42AD-B12C-0E9808BCDD9A}"/>
              </a:ext>
            </a:extLst>
          </p:cNvPr>
          <p:cNvSpPr txBox="1"/>
          <p:nvPr/>
        </p:nvSpPr>
        <p:spPr>
          <a:xfrm>
            <a:off x="823263" y="1226492"/>
            <a:ext cx="7497474" cy="5176802"/>
          </a:xfrm>
          <a:prstGeom prst="rect">
            <a:avLst/>
          </a:prstGeom>
          <a:noFill/>
        </p:spPr>
        <p:txBody>
          <a:bodyPr wrap="square" rtlCol="0">
            <a:spAutoFit/>
          </a:bodyPr>
          <a:lstStyle/>
          <a:p>
            <a:pPr marL="514350" indent="-514350">
              <a:buAutoNum type="arabicParenR"/>
            </a:pPr>
            <a:r>
              <a:rPr lang="en-GB" sz="2800" dirty="0">
                <a:latin typeface="Calibri" panose="020F0502020204030204" pitchFamily="34" charset="0"/>
                <a:cs typeface="Calibri" panose="020F0502020204030204" pitchFamily="34" charset="0"/>
              </a:rPr>
              <a:t>Draw a horizontal line.</a:t>
            </a:r>
          </a:p>
          <a:p>
            <a:pPr marL="514350" indent="-514350">
              <a:buAutoNum type="arabicParenR"/>
            </a:pPr>
            <a:endParaRPr lang="en-GB" sz="2800" dirty="0">
              <a:latin typeface="Calibri" panose="020F0502020204030204" pitchFamily="34" charset="0"/>
              <a:cs typeface="Calibri" panose="020F0502020204030204" pitchFamily="34" charset="0"/>
            </a:endParaRPr>
          </a:p>
          <a:p>
            <a:pPr marL="514350" indent="-514350">
              <a:buAutoNum type="arabicParenR"/>
            </a:pPr>
            <a:endParaRPr lang="en-GB" sz="2800" dirty="0">
              <a:latin typeface="Calibri" panose="020F0502020204030204" pitchFamily="34" charset="0"/>
              <a:cs typeface="Calibri" panose="020F0502020204030204" pitchFamily="34" charset="0"/>
            </a:endParaRPr>
          </a:p>
          <a:p>
            <a:pPr marL="514350" indent="-514350">
              <a:buAutoNum type="arabicParenR"/>
            </a:pPr>
            <a:r>
              <a:rPr lang="en-GB" sz="2800" dirty="0">
                <a:latin typeface="Calibri" panose="020F0502020204030204" pitchFamily="34" charset="0"/>
                <a:cs typeface="Calibri" panose="020F0502020204030204" pitchFamily="34" charset="0"/>
              </a:rPr>
              <a:t>Draw a vertical line.</a:t>
            </a:r>
          </a:p>
          <a:p>
            <a:pPr marL="514350" indent="-514350">
              <a:buAutoNum type="arabicParenR"/>
            </a:pPr>
            <a:endParaRPr lang="en-GB" sz="2800" dirty="0">
              <a:latin typeface="Calibri" panose="020F0502020204030204" pitchFamily="34" charset="0"/>
              <a:cs typeface="Calibri" panose="020F0502020204030204" pitchFamily="34" charset="0"/>
            </a:endParaRPr>
          </a:p>
          <a:p>
            <a:pPr marL="514350" indent="-514350">
              <a:buAutoNum type="arabicParenR"/>
            </a:pPr>
            <a:endParaRPr lang="en-GB" sz="2800" dirty="0">
              <a:latin typeface="Calibri" panose="020F0502020204030204" pitchFamily="34" charset="0"/>
              <a:cs typeface="Calibri" panose="020F0502020204030204" pitchFamily="34" charset="0"/>
            </a:endParaRPr>
          </a:p>
          <a:p>
            <a:pPr marL="514350" indent="-514350">
              <a:buAutoNum type="arabicParenR"/>
            </a:pPr>
            <a:r>
              <a:rPr lang="en-GB" sz="2800" dirty="0">
                <a:latin typeface="Calibri" panose="020F0502020204030204" pitchFamily="34" charset="0"/>
                <a:cs typeface="Calibri" panose="020F0502020204030204" pitchFamily="34" charset="0"/>
              </a:rPr>
              <a:t>Draw a diagonal line.</a:t>
            </a:r>
          </a:p>
          <a:p>
            <a:pPr marL="514350" indent="-514350">
              <a:buAutoNum type="arabicParenR"/>
            </a:pPr>
            <a:endParaRPr lang="en-GB" sz="2800" dirty="0">
              <a:latin typeface="Calibri" panose="020F0502020204030204" pitchFamily="34" charset="0"/>
              <a:cs typeface="Calibri" panose="020F0502020204030204" pitchFamily="34" charset="0"/>
            </a:endParaRPr>
          </a:p>
          <a:p>
            <a:pPr>
              <a:buNone/>
            </a:pPr>
            <a:endParaRPr lang="en-GB" sz="2800" dirty="0">
              <a:latin typeface="Calibri" panose="020F0502020204030204" pitchFamily="34" charset="0"/>
              <a:cs typeface="Calibri" panose="020F0502020204030204" pitchFamily="34" charset="0"/>
            </a:endParaRPr>
          </a:p>
          <a:p>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78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169296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Talk Task</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TextBox 7">
            <a:extLst>
              <a:ext uri="{FF2B5EF4-FFF2-40B4-BE49-F238E27FC236}">
                <a16:creationId xmlns:a16="http://schemas.microsoft.com/office/drawing/2014/main" id="{D14B6244-7E88-438C-B9C6-89AD286B23BF}"/>
              </a:ext>
            </a:extLst>
          </p:cNvPr>
          <p:cNvSpPr txBox="1"/>
          <p:nvPr/>
        </p:nvSpPr>
        <p:spPr>
          <a:xfrm>
            <a:off x="1110345" y="892318"/>
            <a:ext cx="6655792" cy="954107"/>
          </a:xfrm>
          <a:prstGeom prst="rect">
            <a:avLst/>
          </a:prstGeom>
          <a:noFill/>
        </p:spPr>
        <p:txBody>
          <a:bodyPr wrap="square" rtlCol="0">
            <a:spAutoFit/>
          </a:bodyPr>
          <a:lstStyle/>
          <a:p>
            <a:pPr algn="ctr">
              <a:buNone/>
            </a:pPr>
            <a:r>
              <a:rPr lang="en-GB" sz="2800" dirty="0"/>
              <a:t>Which images are reflections? Which images are not?</a:t>
            </a:r>
          </a:p>
        </p:txBody>
      </p:sp>
      <p:pic>
        <p:nvPicPr>
          <p:cNvPr id="9" name="Picture 8">
            <a:extLst>
              <a:ext uri="{FF2B5EF4-FFF2-40B4-BE49-F238E27FC236}">
                <a16:creationId xmlns:a16="http://schemas.microsoft.com/office/drawing/2014/main" id="{C673A31C-DBBB-41FD-8B31-C0475330AB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9486" y="2254359"/>
            <a:ext cx="1281288" cy="1278967"/>
          </a:xfrm>
          <a:prstGeom prst="rect">
            <a:avLst/>
          </a:prstGeom>
        </p:spPr>
      </p:pic>
      <p:pic>
        <p:nvPicPr>
          <p:cNvPr id="10" name="Picture 9">
            <a:extLst>
              <a:ext uri="{FF2B5EF4-FFF2-40B4-BE49-F238E27FC236}">
                <a16:creationId xmlns:a16="http://schemas.microsoft.com/office/drawing/2014/main" id="{2F5016B5-37F1-4765-80B1-EEEA49688B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592415" y="2254358"/>
            <a:ext cx="1281288" cy="1278967"/>
          </a:xfrm>
          <a:prstGeom prst="rect">
            <a:avLst/>
          </a:prstGeom>
        </p:spPr>
      </p:pic>
      <p:cxnSp>
        <p:nvCxnSpPr>
          <p:cNvPr id="12" name="Straight Connector 11">
            <a:extLst>
              <a:ext uri="{FF2B5EF4-FFF2-40B4-BE49-F238E27FC236}">
                <a16:creationId xmlns:a16="http://schemas.microsoft.com/office/drawing/2014/main" id="{C2A6A375-CD77-441D-BD2B-5B734B94AD1C}"/>
              </a:ext>
            </a:extLst>
          </p:cNvPr>
          <p:cNvCxnSpPr/>
          <p:nvPr/>
        </p:nvCxnSpPr>
        <p:spPr>
          <a:xfrm flipV="1">
            <a:off x="2762604" y="1873410"/>
            <a:ext cx="0" cy="183759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3A4F5901-FBC7-4DC9-8392-04084DBFF65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7749" y="4338857"/>
            <a:ext cx="908205" cy="1252260"/>
          </a:xfrm>
          <a:prstGeom prst="rect">
            <a:avLst/>
          </a:prstGeom>
        </p:spPr>
      </p:pic>
      <p:pic>
        <p:nvPicPr>
          <p:cNvPr id="14" name="Picture 13">
            <a:extLst>
              <a:ext uri="{FF2B5EF4-FFF2-40B4-BE49-F238E27FC236}">
                <a16:creationId xmlns:a16="http://schemas.microsoft.com/office/drawing/2014/main" id="{8BD9151E-81B0-46FB-9752-09C36820ED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82495" y="4338857"/>
            <a:ext cx="908205" cy="1252260"/>
          </a:xfrm>
          <a:prstGeom prst="rect">
            <a:avLst/>
          </a:prstGeom>
        </p:spPr>
      </p:pic>
      <p:cxnSp>
        <p:nvCxnSpPr>
          <p:cNvPr id="15" name="Straight Connector 14">
            <a:extLst>
              <a:ext uri="{FF2B5EF4-FFF2-40B4-BE49-F238E27FC236}">
                <a16:creationId xmlns:a16="http://schemas.microsoft.com/office/drawing/2014/main" id="{4DDEF5C4-D6F5-4B50-8379-C66E18FCEA7D}"/>
              </a:ext>
            </a:extLst>
          </p:cNvPr>
          <p:cNvCxnSpPr/>
          <p:nvPr/>
        </p:nvCxnSpPr>
        <p:spPr>
          <a:xfrm flipV="1">
            <a:off x="2766834" y="3982445"/>
            <a:ext cx="0" cy="183759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21D93C5D-200E-47AE-9349-12D74DB4937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95813" y="2225037"/>
            <a:ext cx="1380393" cy="1404358"/>
          </a:xfrm>
          <a:prstGeom prst="rect">
            <a:avLst/>
          </a:prstGeom>
        </p:spPr>
      </p:pic>
      <p:pic>
        <p:nvPicPr>
          <p:cNvPr id="18" name="Picture 17">
            <a:extLst>
              <a:ext uri="{FF2B5EF4-FFF2-40B4-BE49-F238E27FC236}">
                <a16:creationId xmlns:a16="http://schemas.microsoft.com/office/drawing/2014/main" id="{2E26045A-BA24-4970-871A-59C5BC4592F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5973982" y="2225036"/>
            <a:ext cx="1380393" cy="1404358"/>
          </a:xfrm>
          <a:prstGeom prst="rect">
            <a:avLst/>
          </a:prstGeom>
        </p:spPr>
      </p:pic>
      <p:cxnSp>
        <p:nvCxnSpPr>
          <p:cNvPr id="20" name="Straight Connector 19">
            <a:extLst>
              <a:ext uri="{FF2B5EF4-FFF2-40B4-BE49-F238E27FC236}">
                <a16:creationId xmlns:a16="http://schemas.microsoft.com/office/drawing/2014/main" id="{811C8544-9291-439C-B5A4-5A98CB7F02E5}"/>
              </a:ext>
            </a:extLst>
          </p:cNvPr>
          <p:cNvCxnSpPr/>
          <p:nvPr/>
        </p:nvCxnSpPr>
        <p:spPr>
          <a:xfrm flipV="1">
            <a:off x="6091214" y="1939536"/>
            <a:ext cx="0" cy="183759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9146114B-7AF5-4203-95C1-6F6C4DB33EA3}"/>
              </a:ext>
            </a:extLst>
          </p:cNvPr>
          <p:cNvGrpSpPr/>
          <p:nvPr/>
        </p:nvGrpSpPr>
        <p:grpSpPr>
          <a:xfrm>
            <a:off x="4784730" y="4692525"/>
            <a:ext cx="1178169" cy="865162"/>
            <a:chOff x="3323492" y="3701717"/>
            <a:chExt cx="1178169" cy="865162"/>
          </a:xfrm>
        </p:grpSpPr>
        <p:pic>
          <p:nvPicPr>
            <p:cNvPr id="22" name="Picture 21">
              <a:extLst>
                <a:ext uri="{FF2B5EF4-FFF2-40B4-BE49-F238E27FC236}">
                  <a16:creationId xmlns:a16="http://schemas.microsoft.com/office/drawing/2014/main" id="{2AAB6B5E-6BD8-4076-A8D5-7F131F4C2D9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47874" y="4134298"/>
              <a:ext cx="651962" cy="432581"/>
            </a:xfrm>
            <a:prstGeom prst="rect">
              <a:avLst/>
            </a:prstGeom>
          </p:spPr>
        </p:pic>
        <p:pic>
          <p:nvPicPr>
            <p:cNvPr id="23" name="Picture 22">
              <a:extLst>
                <a:ext uri="{FF2B5EF4-FFF2-40B4-BE49-F238E27FC236}">
                  <a16:creationId xmlns:a16="http://schemas.microsoft.com/office/drawing/2014/main" id="{1D85BC30-C7A0-4644-B3FC-3B5E435393F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49699" y="3701717"/>
              <a:ext cx="651962" cy="432581"/>
            </a:xfrm>
            <a:prstGeom prst="rect">
              <a:avLst/>
            </a:prstGeom>
          </p:spPr>
        </p:pic>
        <p:pic>
          <p:nvPicPr>
            <p:cNvPr id="24" name="Picture 23">
              <a:extLst>
                <a:ext uri="{FF2B5EF4-FFF2-40B4-BE49-F238E27FC236}">
                  <a16:creationId xmlns:a16="http://schemas.microsoft.com/office/drawing/2014/main" id="{14708AEE-8198-4D18-B6ED-03757B820ED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23492" y="4080328"/>
              <a:ext cx="651962" cy="432581"/>
            </a:xfrm>
            <a:prstGeom prst="rect">
              <a:avLst/>
            </a:prstGeom>
          </p:spPr>
        </p:pic>
      </p:grpSp>
      <p:grpSp>
        <p:nvGrpSpPr>
          <p:cNvPr id="25" name="Group 24">
            <a:extLst>
              <a:ext uri="{FF2B5EF4-FFF2-40B4-BE49-F238E27FC236}">
                <a16:creationId xmlns:a16="http://schemas.microsoft.com/office/drawing/2014/main" id="{0A694D03-ABBA-4882-87F6-2E3B2B88A862}"/>
              </a:ext>
            </a:extLst>
          </p:cNvPr>
          <p:cNvGrpSpPr/>
          <p:nvPr/>
        </p:nvGrpSpPr>
        <p:grpSpPr>
          <a:xfrm flipH="1">
            <a:off x="6199040" y="5065591"/>
            <a:ext cx="1176344" cy="486551"/>
            <a:chOff x="3323492" y="4080328"/>
            <a:chExt cx="1176344" cy="486551"/>
          </a:xfrm>
        </p:grpSpPr>
        <p:pic>
          <p:nvPicPr>
            <p:cNvPr id="26" name="Picture 25">
              <a:extLst>
                <a:ext uri="{FF2B5EF4-FFF2-40B4-BE49-F238E27FC236}">
                  <a16:creationId xmlns:a16="http://schemas.microsoft.com/office/drawing/2014/main" id="{32F2CD0A-9C7F-45ED-BF85-A5148A4287C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47874" y="4134298"/>
              <a:ext cx="651962" cy="432581"/>
            </a:xfrm>
            <a:prstGeom prst="rect">
              <a:avLst/>
            </a:prstGeom>
          </p:spPr>
        </p:pic>
        <p:pic>
          <p:nvPicPr>
            <p:cNvPr id="27" name="Picture 26">
              <a:extLst>
                <a:ext uri="{FF2B5EF4-FFF2-40B4-BE49-F238E27FC236}">
                  <a16:creationId xmlns:a16="http://schemas.microsoft.com/office/drawing/2014/main" id="{5F999A05-13C4-465A-9981-7CA13602CCB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23492" y="4080328"/>
              <a:ext cx="651962" cy="432581"/>
            </a:xfrm>
            <a:prstGeom prst="rect">
              <a:avLst/>
            </a:prstGeom>
          </p:spPr>
        </p:pic>
      </p:grpSp>
      <p:pic>
        <p:nvPicPr>
          <p:cNvPr id="28" name="Picture 27">
            <a:extLst>
              <a:ext uri="{FF2B5EF4-FFF2-40B4-BE49-F238E27FC236}">
                <a16:creationId xmlns:a16="http://schemas.microsoft.com/office/drawing/2014/main" id="{A26CE496-DA8F-4F6E-BA26-4B61E308A81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6159475" y="4686980"/>
            <a:ext cx="651962" cy="432581"/>
          </a:xfrm>
          <a:prstGeom prst="rect">
            <a:avLst/>
          </a:prstGeom>
        </p:spPr>
      </p:pic>
      <p:cxnSp>
        <p:nvCxnSpPr>
          <p:cNvPr id="29" name="Straight Connector 28">
            <a:extLst>
              <a:ext uri="{FF2B5EF4-FFF2-40B4-BE49-F238E27FC236}">
                <a16:creationId xmlns:a16="http://schemas.microsoft.com/office/drawing/2014/main" id="{65C39A03-CDB3-4D57-A78D-33B968CD7402}"/>
              </a:ext>
            </a:extLst>
          </p:cNvPr>
          <p:cNvCxnSpPr/>
          <p:nvPr/>
        </p:nvCxnSpPr>
        <p:spPr>
          <a:xfrm flipV="1">
            <a:off x="6080131" y="4500526"/>
            <a:ext cx="0" cy="115020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30" name="Picture 29">
            <a:extLst>
              <a:ext uri="{FF2B5EF4-FFF2-40B4-BE49-F238E27FC236}">
                <a16:creationId xmlns:a16="http://schemas.microsoft.com/office/drawing/2014/main" id="{096AFBE1-9A60-4908-BCE0-CB81DD3964B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775297" y="4338857"/>
            <a:ext cx="908205" cy="1252260"/>
          </a:xfrm>
          <a:prstGeom prst="rect">
            <a:avLst/>
          </a:prstGeom>
        </p:spPr>
      </p:pic>
    </p:spTree>
    <p:extLst>
      <p:ext uri="{BB962C8B-B14F-4D97-AF65-F5344CB8AC3E}">
        <p14:creationId xmlns:p14="http://schemas.microsoft.com/office/powerpoint/2010/main" val="209017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par>
                                <p:cTn id="16" presetID="10" presetClass="exit" presetSubtype="0" fill="hold" nodeType="withEffect">
                                  <p:stCondLst>
                                    <p:cond delay="0"/>
                                  </p:stCondLst>
                                  <p:childTnLst>
                                    <p:animEffect transition="out" filter="fade">
                                      <p:cBhvr>
                                        <p:cTn id="17" dur="500"/>
                                        <p:tgtEl>
                                          <p:spTgt spid="28"/>
                                        </p:tgtEl>
                                      </p:cBhvr>
                                    </p:animEffect>
                                    <p:set>
                                      <p:cBhvr>
                                        <p:cTn id="18" dur="1" fill="hold">
                                          <p:stCondLst>
                                            <p:cond delay="4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6" name="Picture 5">
            <a:extLst>
              <a:ext uri="{FF2B5EF4-FFF2-40B4-BE49-F238E27FC236}">
                <a16:creationId xmlns:a16="http://schemas.microsoft.com/office/drawing/2014/main" id="{A5B7DFB3-B97F-452A-AE1A-78C3202B582A}"/>
              </a:ext>
            </a:extLst>
          </p:cNvPr>
          <p:cNvPicPr>
            <a:picLocks noChangeAspect="1"/>
          </p:cNvPicPr>
          <p:nvPr/>
        </p:nvPicPr>
        <p:blipFill>
          <a:blip r:embed="rId3"/>
          <a:stretch>
            <a:fillRect/>
          </a:stretch>
        </p:blipFill>
        <p:spPr>
          <a:xfrm>
            <a:off x="1278629" y="1829648"/>
            <a:ext cx="6191250" cy="4676775"/>
          </a:xfrm>
          <a:prstGeom prst="rect">
            <a:avLst/>
          </a:prstGeom>
        </p:spPr>
      </p:pic>
      <p:sp>
        <p:nvSpPr>
          <p:cNvPr id="18" name="TextBox 17">
            <a:extLst>
              <a:ext uri="{FF2B5EF4-FFF2-40B4-BE49-F238E27FC236}">
                <a16:creationId xmlns:a16="http://schemas.microsoft.com/office/drawing/2014/main" id="{1314A4EA-F261-4ABC-B8A1-B6762D2281A2}"/>
              </a:ext>
            </a:extLst>
          </p:cNvPr>
          <p:cNvSpPr txBox="1"/>
          <p:nvPr/>
        </p:nvSpPr>
        <p:spPr bwMode="auto">
          <a:xfrm>
            <a:off x="336883" y="752770"/>
            <a:ext cx="84188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algn="ctr">
              <a:buNone/>
            </a:pPr>
            <a:r>
              <a:rPr lang="en-GB" sz="2800" dirty="0"/>
              <a:t>A line of symmetry requires both sides to be equal. </a:t>
            </a:r>
          </a:p>
        </p:txBody>
      </p:sp>
      <p:sp>
        <p:nvSpPr>
          <p:cNvPr id="20" name="Multiply 6">
            <a:extLst>
              <a:ext uri="{FF2B5EF4-FFF2-40B4-BE49-F238E27FC236}">
                <a16:creationId xmlns:a16="http://schemas.microsoft.com/office/drawing/2014/main" id="{1AB34A24-28BE-4C2E-983B-270F3E33B78D}"/>
              </a:ext>
            </a:extLst>
          </p:cNvPr>
          <p:cNvSpPr/>
          <p:nvPr/>
        </p:nvSpPr>
        <p:spPr>
          <a:xfrm>
            <a:off x="2741659" y="2046734"/>
            <a:ext cx="1151387" cy="1133639"/>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Multiply 10">
            <a:extLst>
              <a:ext uri="{FF2B5EF4-FFF2-40B4-BE49-F238E27FC236}">
                <a16:creationId xmlns:a16="http://schemas.microsoft.com/office/drawing/2014/main" id="{3CD30642-E6EC-43D1-9D0C-CF3555CF10AF}"/>
              </a:ext>
            </a:extLst>
          </p:cNvPr>
          <p:cNvSpPr/>
          <p:nvPr/>
        </p:nvSpPr>
        <p:spPr>
          <a:xfrm>
            <a:off x="6713984" y="1580113"/>
            <a:ext cx="1151387" cy="1133639"/>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L-Shape 21">
            <a:extLst>
              <a:ext uri="{FF2B5EF4-FFF2-40B4-BE49-F238E27FC236}">
                <a16:creationId xmlns:a16="http://schemas.microsoft.com/office/drawing/2014/main" id="{C971F2FF-BF13-4952-A1B6-17AB67F63965}"/>
              </a:ext>
            </a:extLst>
          </p:cNvPr>
          <p:cNvSpPr/>
          <p:nvPr/>
        </p:nvSpPr>
        <p:spPr>
          <a:xfrm rot="19005299">
            <a:off x="5754030" y="5302962"/>
            <a:ext cx="997996" cy="566172"/>
          </a:xfrm>
          <a:prstGeom prst="corner">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2756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pic>
        <p:nvPicPr>
          <p:cNvPr id="7" name="Picture 6">
            <a:extLst>
              <a:ext uri="{FF2B5EF4-FFF2-40B4-BE49-F238E27FC236}">
                <a16:creationId xmlns:a16="http://schemas.microsoft.com/office/drawing/2014/main" id="{334AA9C1-45BC-4941-BBFF-6813564FE58E}"/>
              </a:ext>
            </a:extLst>
          </p:cNvPr>
          <p:cNvPicPr>
            <a:picLocks noChangeAspect="1"/>
          </p:cNvPicPr>
          <p:nvPr/>
        </p:nvPicPr>
        <p:blipFill>
          <a:blip r:embed="rId3"/>
          <a:stretch>
            <a:fillRect/>
          </a:stretch>
        </p:blipFill>
        <p:spPr>
          <a:xfrm>
            <a:off x="1652587" y="1419268"/>
            <a:ext cx="5838825" cy="5143500"/>
          </a:xfrm>
          <a:prstGeom prst="rect">
            <a:avLst/>
          </a:prstGeom>
        </p:spPr>
      </p:pic>
      <p:sp>
        <p:nvSpPr>
          <p:cNvPr id="10" name="TextBox 9">
            <a:extLst>
              <a:ext uri="{FF2B5EF4-FFF2-40B4-BE49-F238E27FC236}">
                <a16:creationId xmlns:a16="http://schemas.microsoft.com/office/drawing/2014/main" id="{1F4CC6D2-D292-4B29-957B-C321900778E7}"/>
              </a:ext>
            </a:extLst>
          </p:cNvPr>
          <p:cNvSpPr txBox="1"/>
          <p:nvPr/>
        </p:nvSpPr>
        <p:spPr bwMode="auto">
          <a:xfrm>
            <a:off x="1061581" y="724382"/>
            <a:ext cx="80824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algn="ctr">
              <a:buNone/>
            </a:pPr>
            <a:r>
              <a:rPr lang="en-GB" sz="2800" dirty="0"/>
              <a:t>Which shapes show accurate lines of symmetry?</a:t>
            </a:r>
          </a:p>
        </p:txBody>
      </p:sp>
    </p:spTree>
    <p:extLst>
      <p:ext uri="{BB962C8B-B14F-4D97-AF65-F5344CB8AC3E}">
        <p14:creationId xmlns:p14="http://schemas.microsoft.com/office/powerpoint/2010/main" val="3792210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166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23" name="TextBox 22">
            <a:extLst>
              <a:ext uri="{FF2B5EF4-FFF2-40B4-BE49-F238E27FC236}">
                <a16:creationId xmlns:a16="http://schemas.microsoft.com/office/drawing/2014/main" id="{CC1C9D2D-31A8-4A31-A774-A0523136A789}"/>
              </a:ext>
            </a:extLst>
          </p:cNvPr>
          <p:cNvSpPr txBox="1"/>
          <p:nvPr/>
        </p:nvSpPr>
        <p:spPr>
          <a:xfrm>
            <a:off x="1252313" y="838141"/>
            <a:ext cx="7188108" cy="954107"/>
          </a:xfrm>
          <a:prstGeom prst="rect">
            <a:avLst/>
          </a:prstGeom>
          <a:noFill/>
        </p:spPr>
        <p:txBody>
          <a:bodyPr wrap="square" rtlCol="0">
            <a:spAutoFit/>
          </a:bodyPr>
          <a:lstStyle/>
          <a:p>
            <a:pPr>
              <a:buNone/>
            </a:pPr>
            <a:r>
              <a:rPr lang="en-GB" sz="2800" dirty="0"/>
              <a:t>What do you notice about all of these shapes?</a:t>
            </a:r>
          </a:p>
        </p:txBody>
      </p:sp>
      <p:sp>
        <p:nvSpPr>
          <p:cNvPr id="24" name="Rectangle 23">
            <a:extLst>
              <a:ext uri="{FF2B5EF4-FFF2-40B4-BE49-F238E27FC236}">
                <a16:creationId xmlns:a16="http://schemas.microsoft.com/office/drawing/2014/main" id="{43B9242B-54DD-44B1-86F9-7A2103A202C9}"/>
              </a:ext>
            </a:extLst>
          </p:cNvPr>
          <p:cNvSpPr/>
          <p:nvPr/>
        </p:nvSpPr>
        <p:spPr>
          <a:xfrm>
            <a:off x="1252313" y="2188934"/>
            <a:ext cx="2359171" cy="96010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Up-Down Arrow 5">
            <a:extLst>
              <a:ext uri="{FF2B5EF4-FFF2-40B4-BE49-F238E27FC236}">
                <a16:creationId xmlns:a16="http://schemas.microsoft.com/office/drawing/2014/main" id="{76FC2A7E-8870-43C5-B0B1-D584FD9FAD1A}"/>
              </a:ext>
            </a:extLst>
          </p:cNvPr>
          <p:cNvSpPr/>
          <p:nvPr/>
        </p:nvSpPr>
        <p:spPr>
          <a:xfrm rot="2233550">
            <a:off x="1762433" y="3822862"/>
            <a:ext cx="1161413" cy="2245399"/>
          </a:xfrm>
          <a:prstGeom prst="upDownArrow">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Donut 6">
            <a:extLst>
              <a:ext uri="{FF2B5EF4-FFF2-40B4-BE49-F238E27FC236}">
                <a16:creationId xmlns:a16="http://schemas.microsoft.com/office/drawing/2014/main" id="{375DF486-7CCE-4164-B76E-654F57C731F0}"/>
              </a:ext>
            </a:extLst>
          </p:cNvPr>
          <p:cNvSpPr/>
          <p:nvPr/>
        </p:nvSpPr>
        <p:spPr>
          <a:xfrm>
            <a:off x="5729083" y="4343439"/>
            <a:ext cx="1765348" cy="1765348"/>
          </a:xfrm>
          <a:prstGeom prst="donu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7" name="Regular Pentagon 7">
            <a:extLst>
              <a:ext uri="{FF2B5EF4-FFF2-40B4-BE49-F238E27FC236}">
                <a16:creationId xmlns:a16="http://schemas.microsoft.com/office/drawing/2014/main" id="{A4FB74BF-688D-45BF-BA92-D1F168384BD8}"/>
              </a:ext>
            </a:extLst>
          </p:cNvPr>
          <p:cNvSpPr/>
          <p:nvPr/>
        </p:nvSpPr>
        <p:spPr>
          <a:xfrm rot="2491509">
            <a:off x="5718464" y="1709255"/>
            <a:ext cx="1800000" cy="1800000"/>
          </a:xfrm>
          <a:prstGeom prst="pentagon">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Connector 27">
            <a:extLst>
              <a:ext uri="{FF2B5EF4-FFF2-40B4-BE49-F238E27FC236}">
                <a16:creationId xmlns:a16="http://schemas.microsoft.com/office/drawing/2014/main" id="{6234F70B-0E7C-466A-AEBA-A9C7257506E7}"/>
              </a:ext>
            </a:extLst>
          </p:cNvPr>
          <p:cNvCxnSpPr>
            <a:cxnSpLocks/>
          </p:cNvCxnSpPr>
          <p:nvPr/>
        </p:nvCxnSpPr>
        <p:spPr>
          <a:xfrm>
            <a:off x="953874" y="2668985"/>
            <a:ext cx="2917658"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9E89ACB-1355-471C-9559-33D88473FE11}"/>
              </a:ext>
            </a:extLst>
          </p:cNvPr>
          <p:cNvCxnSpPr/>
          <p:nvPr/>
        </p:nvCxnSpPr>
        <p:spPr>
          <a:xfrm flipV="1">
            <a:off x="2431898" y="1831383"/>
            <a:ext cx="0" cy="154305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6847E57-2E09-4A67-9FE1-44EC761217F9}"/>
              </a:ext>
            </a:extLst>
          </p:cNvPr>
          <p:cNvCxnSpPr>
            <a:cxnSpLocks/>
          </p:cNvCxnSpPr>
          <p:nvPr/>
        </p:nvCxnSpPr>
        <p:spPr>
          <a:xfrm flipV="1">
            <a:off x="1583475" y="3935770"/>
            <a:ext cx="1519327" cy="2032044"/>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7C44C26-661D-40C9-AFAA-011880F4E959}"/>
              </a:ext>
            </a:extLst>
          </p:cNvPr>
          <p:cNvCxnSpPr/>
          <p:nvPr/>
        </p:nvCxnSpPr>
        <p:spPr>
          <a:xfrm>
            <a:off x="1867875" y="4536109"/>
            <a:ext cx="991682" cy="773765"/>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86D4B5E-CE48-4E2F-983D-766DADC13C44}"/>
              </a:ext>
            </a:extLst>
          </p:cNvPr>
          <p:cNvCxnSpPr/>
          <p:nvPr/>
        </p:nvCxnSpPr>
        <p:spPr>
          <a:xfrm flipV="1">
            <a:off x="5820779" y="1823120"/>
            <a:ext cx="1509859" cy="1668453"/>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E55CA31-8609-4552-AFAD-5E20BFB16F80}"/>
              </a:ext>
            </a:extLst>
          </p:cNvPr>
          <p:cNvCxnSpPr>
            <a:cxnSpLocks/>
          </p:cNvCxnSpPr>
          <p:nvPr/>
        </p:nvCxnSpPr>
        <p:spPr>
          <a:xfrm flipH="1" flipV="1">
            <a:off x="5995182" y="1731544"/>
            <a:ext cx="1033341" cy="1697456"/>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40D7FC0-502D-4428-B955-D46CE6A88F1D}"/>
              </a:ext>
            </a:extLst>
          </p:cNvPr>
          <p:cNvCxnSpPr>
            <a:cxnSpLocks/>
          </p:cNvCxnSpPr>
          <p:nvPr/>
        </p:nvCxnSpPr>
        <p:spPr>
          <a:xfrm flipH="1">
            <a:off x="5431318" y="2467573"/>
            <a:ext cx="2110154" cy="468083"/>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FB744AB-0701-49D3-BB0B-987AF7DF4E38}"/>
              </a:ext>
            </a:extLst>
          </p:cNvPr>
          <p:cNvCxnSpPr>
            <a:cxnSpLocks/>
          </p:cNvCxnSpPr>
          <p:nvPr/>
        </p:nvCxnSpPr>
        <p:spPr>
          <a:xfrm flipH="1" flipV="1">
            <a:off x="5729083" y="2335252"/>
            <a:ext cx="1812389" cy="742624"/>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F3FED55-C951-49FB-B7B8-E4EB276C0F90}"/>
              </a:ext>
            </a:extLst>
          </p:cNvPr>
          <p:cNvCxnSpPr>
            <a:cxnSpLocks/>
          </p:cNvCxnSpPr>
          <p:nvPr/>
        </p:nvCxnSpPr>
        <p:spPr>
          <a:xfrm flipV="1">
            <a:off x="6423524" y="1769661"/>
            <a:ext cx="210365" cy="1984396"/>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6F0F14E-5DC1-4113-8D77-D297E2ED1BF1}"/>
              </a:ext>
            </a:extLst>
          </p:cNvPr>
          <p:cNvCxnSpPr/>
          <p:nvPr/>
        </p:nvCxnSpPr>
        <p:spPr>
          <a:xfrm flipH="1" flipV="1">
            <a:off x="5301623" y="4714657"/>
            <a:ext cx="2716100" cy="1075865"/>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5E16E5B-B59A-4F59-BF45-055080AA85F9}"/>
              </a:ext>
            </a:extLst>
          </p:cNvPr>
          <p:cNvCxnSpPr/>
          <p:nvPr/>
        </p:nvCxnSpPr>
        <p:spPr>
          <a:xfrm flipV="1">
            <a:off x="5731270" y="4326955"/>
            <a:ext cx="1694780" cy="1798315"/>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7101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par>
                                <p:cTn id="8" presetID="22" presetClass="entr" presetSubtype="1"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up)">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up)">
                                      <p:cBhvr>
                                        <p:cTn id="15" dur="500"/>
                                        <p:tgtEl>
                                          <p:spTgt spid="30"/>
                                        </p:tgtEl>
                                      </p:cBhvr>
                                    </p:animEffect>
                                  </p:childTnLst>
                                </p:cTn>
                              </p:par>
                              <p:par>
                                <p:cTn id="16" presetID="22" presetClass="entr" presetSubtype="1" fill="hold"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wipe(up)">
                                      <p:cBhvr>
                                        <p:cTn id="18" dur="500"/>
                                        <p:tgtEl>
                                          <p:spTgt spid="3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up)">
                                      <p:cBhvr>
                                        <p:cTn id="23" dur="500"/>
                                        <p:tgtEl>
                                          <p:spTgt spid="32"/>
                                        </p:tgtEl>
                                      </p:cBhvr>
                                    </p:animEffect>
                                  </p:childTnLst>
                                </p:cTn>
                              </p:par>
                              <p:par>
                                <p:cTn id="24" presetID="22" presetClass="entr" presetSubtype="1" fill="hold" nodeType="with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wipe(up)">
                                      <p:cBhvr>
                                        <p:cTn id="26" dur="500"/>
                                        <p:tgtEl>
                                          <p:spTgt spid="33"/>
                                        </p:tgtEl>
                                      </p:cBhvr>
                                    </p:animEffect>
                                  </p:childTnLst>
                                </p:cTn>
                              </p:par>
                              <p:par>
                                <p:cTn id="27" presetID="22" presetClass="entr" presetSubtype="1" fill="hold" nodeType="with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wipe(up)">
                                      <p:cBhvr>
                                        <p:cTn id="29" dur="500"/>
                                        <p:tgtEl>
                                          <p:spTgt spid="34"/>
                                        </p:tgtEl>
                                      </p:cBhvr>
                                    </p:animEffect>
                                  </p:childTnLst>
                                </p:cTn>
                              </p:par>
                              <p:par>
                                <p:cTn id="30" presetID="22" presetClass="entr" presetSubtype="1" fill="hold"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up)">
                                      <p:cBhvr>
                                        <p:cTn id="32" dur="500"/>
                                        <p:tgtEl>
                                          <p:spTgt spid="35"/>
                                        </p:tgtEl>
                                      </p:cBhvr>
                                    </p:animEffect>
                                  </p:childTnLst>
                                </p:cTn>
                              </p:par>
                              <p:par>
                                <p:cTn id="33" presetID="22" presetClass="entr" presetSubtype="1" fill="hold" nodeType="with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up)">
                                      <p:cBhvr>
                                        <p:cTn id="35" dur="500"/>
                                        <p:tgtEl>
                                          <p:spTgt spid="3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up)">
                                      <p:cBhvr>
                                        <p:cTn id="40" dur="500"/>
                                        <p:tgtEl>
                                          <p:spTgt spid="37"/>
                                        </p:tgtEl>
                                      </p:cBhvr>
                                    </p:animEffect>
                                  </p:childTnLst>
                                </p:cTn>
                              </p:par>
                              <p:par>
                                <p:cTn id="41" presetID="22" presetClass="entr" presetSubtype="1" fill="hold" nodeType="with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wipe(up)">
                                      <p:cBhvr>
                                        <p:cTn id="4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166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pic>
        <p:nvPicPr>
          <p:cNvPr id="7" name="Picture 6">
            <a:extLst>
              <a:ext uri="{FF2B5EF4-FFF2-40B4-BE49-F238E27FC236}">
                <a16:creationId xmlns:a16="http://schemas.microsoft.com/office/drawing/2014/main" id="{30722482-476B-4283-B5BC-D9E4D76A4396}"/>
              </a:ext>
            </a:extLst>
          </p:cNvPr>
          <p:cNvPicPr>
            <a:picLocks noChangeAspect="1"/>
          </p:cNvPicPr>
          <p:nvPr/>
        </p:nvPicPr>
        <p:blipFill>
          <a:blip r:embed="rId3"/>
          <a:stretch>
            <a:fillRect/>
          </a:stretch>
        </p:blipFill>
        <p:spPr>
          <a:xfrm>
            <a:off x="725009" y="1233487"/>
            <a:ext cx="7594115" cy="5217417"/>
          </a:xfrm>
          <a:prstGeom prst="rect">
            <a:avLst/>
          </a:prstGeom>
        </p:spPr>
      </p:pic>
    </p:spTree>
    <p:extLst>
      <p:ext uri="{BB962C8B-B14F-4D97-AF65-F5344CB8AC3E}">
        <p14:creationId xmlns:p14="http://schemas.microsoft.com/office/powerpoint/2010/main" val="2850049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166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pic>
        <p:nvPicPr>
          <p:cNvPr id="4" name="Picture 3">
            <a:extLst>
              <a:ext uri="{FF2B5EF4-FFF2-40B4-BE49-F238E27FC236}">
                <a16:creationId xmlns:a16="http://schemas.microsoft.com/office/drawing/2014/main" id="{05CC980C-CA55-4FAC-B4DD-6BF6F56ECF72}"/>
              </a:ext>
            </a:extLst>
          </p:cNvPr>
          <p:cNvPicPr>
            <a:picLocks noChangeAspect="1"/>
          </p:cNvPicPr>
          <p:nvPr/>
        </p:nvPicPr>
        <p:blipFill>
          <a:blip r:embed="rId3"/>
          <a:stretch>
            <a:fillRect/>
          </a:stretch>
        </p:blipFill>
        <p:spPr>
          <a:xfrm>
            <a:off x="639088" y="987011"/>
            <a:ext cx="7502830" cy="5020606"/>
          </a:xfrm>
          <a:prstGeom prst="rect">
            <a:avLst/>
          </a:prstGeom>
        </p:spPr>
      </p:pic>
    </p:spTree>
    <p:extLst>
      <p:ext uri="{BB962C8B-B14F-4D97-AF65-F5344CB8AC3E}">
        <p14:creationId xmlns:p14="http://schemas.microsoft.com/office/powerpoint/2010/main" val="1079704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7420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Independent Task</a:t>
            </a:r>
          </a:p>
        </p:txBody>
      </p:sp>
      <p:pic>
        <p:nvPicPr>
          <p:cNvPr id="7" name="Picture 6">
            <a:extLst>
              <a:ext uri="{FF2B5EF4-FFF2-40B4-BE49-F238E27FC236}">
                <a16:creationId xmlns:a16="http://schemas.microsoft.com/office/drawing/2014/main" id="{F4EF39F4-93A1-4911-8692-D639AE23EBC6}"/>
              </a:ext>
            </a:extLst>
          </p:cNvPr>
          <p:cNvPicPr>
            <a:picLocks noChangeAspect="1"/>
          </p:cNvPicPr>
          <p:nvPr/>
        </p:nvPicPr>
        <p:blipFill>
          <a:blip r:embed="rId3"/>
          <a:stretch>
            <a:fillRect/>
          </a:stretch>
        </p:blipFill>
        <p:spPr>
          <a:xfrm>
            <a:off x="435866" y="630000"/>
            <a:ext cx="4466791" cy="2642470"/>
          </a:xfrm>
          <a:prstGeom prst="rect">
            <a:avLst/>
          </a:prstGeom>
        </p:spPr>
      </p:pic>
      <p:pic>
        <p:nvPicPr>
          <p:cNvPr id="10" name="Picture 9">
            <a:extLst>
              <a:ext uri="{FF2B5EF4-FFF2-40B4-BE49-F238E27FC236}">
                <a16:creationId xmlns:a16="http://schemas.microsoft.com/office/drawing/2014/main" id="{67886C90-D3BC-4E30-8FB0-2D364122EEA7}"/>
              </a:ext>
            </a:extLst>
          </p:cNvPr>
          <p:cNvPicPr>
            <a:picLocks noChangeAspect="1"/>
          </p:cNvPicPr>
          <p:nvPr/>
        </p:nvPicPr>
        <p:blipFill>
          <a:blip r:embed="rId4"/>
          <a:stretch>
            <a:fillRect/>
          </a:stretch>
        </p:blipFill>
        <p:spPr>
          <a:xfrm>
            <a:off x="5044922" y="1318932"/>
            <a:ext cx="3125301" cy="3147786"/>
          </a:xfrm>
          <a:prstGeom prst="rect">
            <a:avLst/>
          </a:prstGeom>
        </p:spPr>
      </p:pic>
      <p:pic>
        <p:nvPicPr>
          <p:cNvPr id="12" name="Picture 11">
            <a:extLst>
              <a:ext uri="{FF2B5EF4-FFF2-40B4-BE49-F238E27FC236}">
                <a16:creationId xmlns:a16="http://schemas.microsoft.com/office/drawing/2014/main" id="{3DB8709C-BF3C-41E3-A529-EE61FCBD8CD1}"/>
              </a:ext>
            </a:extLst>
          </p:cNvPr>
          <p:cNvPicPr>
            <a:picLocks noChangeAspect="1"/>
          </p:cNvPicPr>
          <p:nvPr/>
        </p:nvPicPr>
        <p:blipFill>
          <a:blip r:embed="rId5"/>
          <a:stretch>
            <a:fillRect/>
          </a:stretch>
        </p:blipFill>
        <p:spPr>
          <a:xfrm>
            <a:off x="1728742" y="3708361"/>
            <a:ext cx="3125301" cy="2988979"/>
          </a:xfrm>
          <a:prstGeom prst="rect">
            <a:avLst/>
          </a:prstGeom>
        </p:spPr>
      </p:pic>
    </p:spTree>
    <p:extLst>
      <p:ext uri="{BB962C8B-B14F-4D97-AF65-F5344CB8AC3E}">
        <p14:creationId xmlns:p14="http://schemas.microsoft.com/office/powerpoint/2010/main" val="3840735060"/>
      </p:ext>
    </p:extLst>
  </p:cSld>
  <p:clrMapOvr>
    <a:masterClrMapping/>
  </p:clrMapOvr>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EF33C67A-F54B-477A-A519-5F799D7DBA14}" vid="{F44717A8-41BF-4583-ACC8-94B48B139E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142</Words>
  <Application>Microsoft Office PowerPoint</Application>
  <PresentationFormat>On-screen Show (4:3)</PresentationFormat>
  <Paragraphs>44</Paragraphs>
  <Slides>10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Myriad Pro</vt:lpstr>
      <vt:lpstr>Myriad Pro Semibold</vt:lpstr>
      <vt:lpstr>XCCW Joined 15a</vt:lpstr>
      <vt:lpstr>XCCW Joined 1a</vt:lpstr>
      <vt:lpstr>nctem1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2019-06-19T10:42:03Z</dcterms:created>
  <dcterms:modified xsi:type="dcterms:W3CDTF">2021-07-04T17:48:49Z</dcterms:modified>
</cp:coreProperties>
</file>