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66" r:id="rId6"/>
    <p:sldId id="365" r:id="rId7"/>
    <p:sldId id="393" r:id="rId8"/>
    <p:sldId id="419" r:id="rId9"/>
    <p:sldId id="420" r:id="rId10"/>
    <p:sldId id="421" r:id="rId11"/>
    <p:sldId id="422" r:id="rId12"/>
    <p:sldId id="388" r:id="rId13"/>
    <p:sldId id="400" r:id="rId14"/>
    <p:sldId id="389" r:id="rId15"/>
    <p:sldId id="414" r:id="rId16"/>
    <p:sldId id="415" r:id="rId17"/>
    <p:sldId id="426" r:id="rId18"/>
    <p:sldId id="427" r:id="rId19"/>
    <p:sldId id="418" r:id="rId20"/>
    <p:sldId id="409" r:id="rId21"/>
    <p:sldId id="429" r:id="rId22"/>
    <p:sldId id="424" r:id="rId23"/>
    <p:sldId id="42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76"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F190A-C4EB-E245-AEAB-8F9108594A7C}" type="datetimeFigureOut">
              <a:rPr lang="en-US" smtClean="0"/>
              <a:t>2/28/2021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D9494-BAEC-9949-90F5-46C7954BFBCE}" type="slidenum">
              <a:rPr lang="en-US" smtClean="0"/>
              <a:t>‹#›</a:t>
            </a:fld>
            <a:endParaRPr lang="en-US"/>
          </a:p>
        </p:txBody>
      </p:sp>
    </p:spTree>
    <p:extLst>
      <p:ext uri="{BB962C8B-B14F-4D97-AF65-F5344CB8AC3E}">
        <p14:creationId xmlns:p14="http://schemas.microsoft.com/office/powerpoint/2010/main" val="26560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28/02/2021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ixed-age-year-2-and-3-length-height-and-perimeter-step-7-resource-pack" TargetMode="External"/><Relationship Id="rId5" Type="http://schemas.openxmlformats.org/officeDocument/2006/relationships/hyperlink" Target="https://classroomsecrets.co.uk/category/mixed-age-maths/year-2-3/spring-block-4-length-height-and-perimeter/" TargetMode="External"/><Relationship Id="rId4" Type="http://schemas.openxmlformats.org/officeDocument/2006/relationships/hyperlink" Target="https://classroomsecrets.co.uk/content-domain-filter/?fwp_contentdomain=3m1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2/3 – Spring Block 4 – Length, Height and Perimeter – Step 7</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endParaRPr lang="en-GB" sz="1200" dirty="0">
              <a:solidFill>
                <a:schemeClr val="tx1"/>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spcAft>
                <a:spcPts val="0"/>
              </a:spcAft>
            </a:pPr>
            <a:endParaRPr lang="en-GB" sz="1200" b="1" dirty="0">
              <a:solidFill>
                <a:prstClr val="black"/>
              </a:solidFill>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3: (3M1a) </a:t>
            </a:r>
            <a:r>
              <a:rPr lang="en-GB" sz="1200" b="1" dirty="0">
                <a:latin typeface="Century Gothic" panose="020B0502020202020204" pitchFamily="34" charset="0"/>
                <a:hlinkClick r:id="rId4"/>
              </a:rPr>
              <a:t>Compare lengths (m/cm/mm)</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and Year 3 Length, Height and Perimeter</a:t>
            </a:r>
            <a:r>
              <a:rPr lang="en-GB" sz="1600" b="1" dirty="0">
                <a:solidFill>
                  <a:prstClr val="black"/>
                </a:solidFill>
                <a:latin typeface="Century Gothic" panose="020B0502020202020204" pitchFamily="34" charset="0"/>
              </a:rPr>
              <a:t> resources. </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 part whole model.</a:t>
            </a: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id="{28898AE9-53C5-5F44-9443-F1324B0B8E44}"/>
              </a:ext>
            </a:extLst>
          </p:cNvPr>
          <p:cNvGrpSpPr/>
          <p:nvPr/>
        </p:nvGrpSpPr>
        <p:grpSpPr>
          <a:xfrm>
            <a:off x="2750963" y="1946497"/>
            <a:ext cx="3642073" cy="2709023"/>
            <a:chOff x="2750963" y="1661160"/>
            <a:chExt cx="3642073" cy="2709023"/>
          </a:xfrm>
        </p:grpSpPr>
        <p:grpSp>
          <p:nvGrpSpPr>
            <p:cNvPr id="6" name="Group 5">
              <a:extLst>
                <a:ext uri="{FF2B5EF4-FFF2-40B4-BE49-F238E27FC236}">
                  <a16:creationId xmlns:a16="http://schemas.microsoft.com/office/drawing/2014/main" id="{85FC44D4-906B-8746-B236-CC810BF5ED62}"/>
                </a:ext>
              </a:extLst>
            </p:cNvPr>
            <p:cNvGrpSpPr/>
            <p:nvPr/>
          </p:nvGrpSpPr>
          <p:grpSpPr>
            <a:xfrm>
              <a:off x="2750963" y="2516509"/>
              <a:ext cx="3642073" cy="1853674"/>
              <a:chOff x="3843891" y="6761472"/>
              <a:chExt cx="2378900" cy="1210768"/>
            </a:xfrm>
          </p:grpSpPr>
          <p:grpSp>
            <p:nvGrpSpPr>
              <p:cNvPr id="9" name="Group 8">
                <a:extLst>
                  <a:ext uri="{FF2B5EF4-FFF2-40B4-BE49-F238E27FC236}">
                    <a16:creationId xmlns:a16="http://schemas.microsoft.com/office/drawing/2014/main" id="{0739D62E-E40E-5642-9DC7-8DC0B9B4A737}"/>
                  </a:ext>
                </a:extLst>
              </p:cNvPr>
              <p:cNvGrpSpPr/>
              <p:nvPr/>
            </p:nvGrpSpPr>
            <p:grpSpPr>
              <a:xfrm>
                <a:off x="3843891" y="6761472"/>
                <a:ext cx="2378900" cy="1033175"/>
                <a:chOff x="385832" y="7914046"/>
                <a:chExt cx="2378900" cy="1033175"/>
              </a:xfrm>
            </p:grpSpPr>
            <p:grpSp>
              <p:nvGrpSpPr>
                <p:cNvPr id="13" name="Group 12">
                  <a:extLst>
                    <a:ext uri="{FF2B5EF4-FFF2-40B4-BE49-F238E27FC236}">
                      <a16:creationId xmlns:a16="http://schemas.microsoft.com/office/drawing/2014/main" id="{5C6E8AE6-6780-E24E-AC2D-637341E9E032}"/>
                    </a:ext>
                  </a:extLst>
                </p:cNvPr>
                <p:cNvGrpSpPr/>
                <p:nvPr/>
              </p:nvGrpSpPr>
              <p:grpSpPr>
                <a:xfrm>
                  <a:off x="385832" y="8281969"/>
                  <a:ext cx="2378900" cy="665252"/>
                  <a:chOff x="385832" y="8281969"/>
                  <a:chExt cx="2378900" cy="665252"/>
                </a:xfrm>
              </p:grpSpPr>
              <p:sp>
                <p:nvSpPr>
                  <p:cNvPr id="16" name="Oval 15">
                    <a:extLst>
                      <a:ext uri="{FF2B5EF4-FFF2-40B4-BE49-F238E27FC236}">
                        <a16:creationId xmlns:a16="http://schemas.microsoft.com/office/drawing/2014/main" id="{C211335B-30B4-6F4D-8934-43A27AFDCCF5}"/>
                      </a:ext>
                    </a:extLst>
                  </p:cNvPr>
                  <p:cNvSpPr/>
                  <p:nvPr/>
                </p:nvSpPr>
                <p:spPr>
                  <a:xfrm>
                    <a:off x="385832" y="8281969"/>
                    <a:ext cx="654545" cy="6545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80cm</a:t>
                    </a:r>
                  </a:p>
                </p:txBody>
              </p:sp>
              <p:sp>
                <p:nvSpPr>
                  <p:cNvPr id="17" name="Oval 16">
                    <a:extLst>
                      <a:ext uri="{FF2B5EF4-FFF2-40B4-BE49-F238E27FC236}">
                        <a16:creationId xmlns:a16="http://schemas.microsoft.com/office/drawing/2014/main" id="{C5F3ACA6-8447-8C45-BC6D-7F0F3632D6B9}"/>
                      </a:ext>
                    </a:extLst>
                  </p:cNvPr>
                  <p:cNvSpPr/>
                  <p:nvPr/>
                </p:nvSpPr>
                <p:spPr>
                  <a:xfrm>
                    <a:off x="2110187" y="8292676"/>
                    <a:ext cx="654545" cy="65454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rgbClr val="FF0000"/>
                        </a:solidFill>
                        <a:latin typeface="Century Gothic" panose="020B0502020202020204" pitchFamily="34" charset="0"/>
                      </a:rPr>
                      <a:t>118cm</a:t>
                    </a:r>
                  </a:p>
                </p:txBody>
              </p:sp>
            </p:grpSp>
            <p:cxnSp>
              <p:nvCxnSpPr>
                <p:cNvPr id="14" name="Straight Connector 13">
                  <a:extLst>
                    <a:ext uri="{FF2B5EF4-FFF2-40B4-BE49-F238E27FC236}">
                      <a16:creationId xmlns:a16="http://schemas.microsoft.com/office/drawing/2014/main" id="{A58A55E5-32CA-0042-8100-CB1931B5EC50}"/>
                    </a:ext>
                  </a:extLst>
                </p:cNvPr>
                <p:cNvCxnSpPr>
                  <a:cxnSpLocks/>
                  <a:endCxn id="17" idx="0"/>
                </p:cNvCxnSpPr>
                <p:nvPr/>
              </p:nvCxnSpPr>
              <p:spPr>
                <a:xfrm>
                  <a:off x="1806803" y="7914046"/>
                  <a:ext cx="630657" cy="37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B926E0-B7E5-CE4F-88CF-EF964745BB66}"/>
                    </a:ext>
                  </a:extLst>
                </p:cNvPr>
                <p:cNvCxnSpPr>
                  <a:cxnSpLocks/>
                  <a:endCxn id="16" idx="0"/>
                </p:cNvCxnSpPr>
                <p:nvPr/>
              </p:nvCxnSpPr>
              <p:spPr>
                <a:xfrm flipH="1">
                  <a:off x="713105" y="7914046"/>
                  <a:ext cx="630866" cy="3679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063C935B-32EB-074B-A849-21983AFA61F2}"/>
                  </a:ext>
                </a:extLst>
              </p:cNvPr>
              <p:cNvSpPr/>
              <p:nvPr/>
            </p:nvSpPr>
            <p:spPr>
              <a:xfrm>
                <a:off x="4706173" y="7317694"/>
                <a:ext cx="654545" cy="65454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180cm</a:t>
                </a:r>
              </a:p>
            </p:txBody>
          </p:sp>
          <p:cxnSp>
            <p:nvCxnSpPr>
              <p:cNvPr id="11" name="Straight Connector 10">
                <a:extLst>
                  <a:ext uri="{FF2B5EF4-FFF2-40B4-BE49-F238E27FC236}">
                    <a16:creationId xmlns:a16="http://schemas.microsoft.com/office/drawing/2014/main" id="{3ADFEDC9-6211-3249-A0A4-EFA8641F4098}"/>
                  </a:ext>
                </a:extLst>
              </p:cNvPr>
              <p:cNvCxnSpPr>
                <a:cxnSpLocks/>
                <a:endCxn id="10" idx="0"/>
              </p:cNvCxnSpPr>
              <p:nvPr/>
            </p:nvCxnSpPr>
            <p:spPr>
              <a:xfrm flipH="1">
                <a:off x="5033446" y="6857329"/>
                <a:ext cx="1" cy="460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1143B3D4-AC51-6542-B1D3-4CF7C1E108EC}"/>
                </a:ext>
              </a:extLst>
            </p:cNvPr>
            <p:cNvSpPr/>
            <p:nvPr/>
          </p:nvSpPr>
          <p:spPr>
            <a:xfrm>
              <a:off x="4071110" y="1661160"/>
              <a:ext cx="1002102" cy="1002103"/>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378cm</a:t>
              </a:r>
            </a:p>
          </p:txBody>
        </p:sp>
      </p:grpSp>
      <p:sp>
        <p:nvSpPr>
          <p:cNvPr id="21" name="TextBox 20">
            <a:extLst>
              <a:ext uri="{FF2B5EF4-FFF2-40B4-BE49-F238E27FC236}">
                <a16:creationId xmlns:a16="http://schemas.microsoft.com/office/drawing/2014/main" id="{F5EBD948-BAD0-4AC1-81C0-6B349DA0E17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6001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Add &lt;, &gt; or = to make the statement correct.  </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3A32300D-5762-7443-9A8D-435965D24645}"/>
              </a:ext>
            </a:extLst>
          </p:cNvPr>
          <p:cNvGraphicFramePr>
            <a:graphicFrameLocks noGrp="1"/>
          </p:cNvGraphicFramePr>
          <p:nvPr>
            <p:extLst>
              <p:ext uri="{D42A27DB-BD31-4B8C-83A1-F6EECF244321}">
                <p14:modId xmlns:p14="http://schemas.microsoft.com/office/powerpoint/2010/main" val="1614830619"/>
              </p:ext>
            </p:extLst>
          </p:nvPr>
        </p:nvGraphicFramePr>
        <p:xfrm>
          <a:off x="275304" y="3033000"/>
          <a:ext cx="8593393" cy="792000"/>
        </p:xfrm>
        <a:graphic>
          <a:graphicData uri="http://schemas.openxmlformats.org/drawingml/2006/table">
            <a:tbl>
              <a:tblPr firstRow="1" bandRow="1">
                <a:tableStyleId>{5C22544A-7EE6-4342-B048-85BDC9FD1C3A}</a:tableStyleId>
              </a:tblPr>
              <a:tblGrid>
                <a:gridCol w="4008671">
                  <a:extLst>
                    <a:ext uri="{9D8B030D-6E8A-4147-A177-3AD203B41FA5}">
                      <a16:colId xmlns:a16="http://schemas.microsoft.com/office/drawing/2014/main" val="2942833998"/>
                    </a:ext>
                  </a:extLst>
                </a:gridCol>
                <a:gridCol w="957827">
                  <a:extLst>
                    <a:ext uri="{9D8B030D-6E8A-4147-A177-3AD203B41FA5}">
                      <a16:colId xmlns:a16="http://schemas.microsoft.com/office/drawing/2014/main" val="3914455289"/>
                    </a:ext>
                  </a:extLst>
                </a:gridCol>
                <a:gridCol w="3626895">
                  <a:extLst>
                    <a:ext uri="{9D8B030D-6E8A-4147-A177-3AD203B41FA5}">
                      <a16:colId xmlns:a16="http://schemas.microsoft.com/office/drawing/2014/main" val="3628057369"/>
                    </a:ext>
                  </a:extLst>
                </a:gridCol>
              </a:tblGrid>
              <a:tr h="792000">
                <a:tc>
                  <a:txBody>
                    <a:bodyPr/>
                    <a:lstStyle/>
                    <a:p>
                      <a:pPr algn="ctr"/>
                      <a:r>
                        <a:rPr lang="en-GB" sz="3200">
                          <a:solidFill>
                            <a:schemeClr val="tx1"/>
                          </a:solidFill>
                          <a:latin typeface="Century Gothic" panose="020B0502020202020204" pitchFamily="34" charset="0"/>
                        </a:rPr>
                        <a:t>5m 72cm – 98cm</a:t>
                      </a:r>
                    </a:p>
                  </a:txBody>
                  <a:tcPr marL="0" marR="0" marT="0" marB="0"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a:solidFill>
                          <a:schemeClr val="tx1"/>
                        </a:solidFill>
                        <a:latin typeface="Century Gothic" panose="020B0502020202020204" pitchFamily="34"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480cm – 6cm</a:t>
                      </a:r>
                    </a:p>
                  </a:txBody>
                  <a:tcPr marL="0" marR="0" marT="0" marB="0"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050142"/>
                  </a:ext>
                </a:extLst>
              </a:tr>
            </a:tbl>
          </a:graphicData>
        </a:graphic>
      </p:graphicFrame>
      <p:sp>
        <p:nvSpPr>
          <p:cNvPr id="9" name="TextBox 8">
            <a:extLst>
              <a:ext uri="{FF2B5EF4-FFF2-40B4-BE49-F238E27FC236}">
                <a16:creationId xmlns:a16="http://schemas.microsoft.com/office/drawing/2014/main" id="{45EDDBC3-2A5E-44BE-A4C1-F27DC72FE04C}"/>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75009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Add &lt;, &gt; or = to make the statement correct.  </a:t>
            </a:r>
          </a:p>
          <a:p>
            <a:pPr lvl="0" algn="ctr"/>
            <a:endParaRPr lang="en-GB" sz="2000" b="1">
              <a:solidFill>
                <a:schemeClr val="tx1"/>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3A32300D-5762-7443-9A8D-435965D24645}"/>
              </a:ext>
            </a:extLst>
          </p:cNvPr>
          <p:cNvGraphicFramePr>
            <a:graphicFrameLocks noGrp="1"/>
          </p:cNvGraphicFramePr>
          <p:nvPr>
            <p:extLst>
              <p:ext uri="{D42A27DB-BD31-4B8C-83A1-F6EECF244321}">
                <p14:modId xmlns:p14="http://schemas.microsoft.com/office/powerpoint/2010/main" val="3774109586"/>
              </p:ext>
            </p:extLst>
          </p:nvPr>
        </p:nvGraphicFramePr>
        <p:xfrm>
          <a:off x="275304" y="3033000"/>
          <a:ext cx="8593393" cy="792000"/>
        </p:xfrm>
        <a:graphic>
          <a:graphicData uri="http://schemas.openxmlformats.org/drawingml/2006/table">
            <a:tbl>
              <a:tblPr firstRow="1" bandRow="1">
                <a:tableStyleId>{5C22544A-7EE6-4342-B048-85BDC9FD1C3A}</a:tableStyleId>
              </a:tblPr>
              <a:tblGrid>
                <a:gridCol w="4008671">
                  <a:extLst>
                    <a:ext uri="{9D8B030D-6E8A-4147-A177-3AD203B41FA5}">
                      <a16:colId xmlns:a16="http://schemas.microsoft.com/office/drawing/2014/main" val="2942833998"/>
                    </a:ext>
                  </a:extLst>
                </a:gridCol>
                <a:gridCol w="957827">
                  <a:extLst>
                    <a:ext uri="{9D8B030D-6E8A-4147-A177-3AD203B41FA5}">
                      <a16:colId xmlns:a16="http://schemas.microsoft.com/office/drawing/2014/main" val="3914455289"/>
                    </a:ext>
                  </a:extLst>
                </a:gridCol>
                <a:gridCol w="3626895">
                  <a:extLst>
                    <a:ext uri="{9D8B030D-6E8A-4147-A177-3AD203B41FA5}">
                      <a16:colId xmlns:a16="http://schemas.microsoft.com/office/drawing/2014/main" val="3628057369"/>
                    </a:ext>
                  </a:extLst>
                </a:gridCol>
              </a:tblGrid>
              <a:tr h="792000">
                <a:tc>
                  <a:txBody>
                    <a:bodyPr/>
                    <a:lstStyle/>
                    <a:p>
                      <a:pPr algn="ctr"/>
                      <a:r>
                        <a:rPr lang="en-GB" sz="3200">
                          <a:solidFill>
                            <a:schemeClr val="tx1"/>
                          </a:solidFill>
                          <a:latin typeface="Century Gothic" panose="020B0502020202020204" pitchFamily="34" charset="0"/>
                        </a:rPr>
                        <a:t>5m 72cm – 98cm</a:t>
                      </a:r>
                    </a:p>
                  </a:txBody>
                  <a:tcPr marL="0" marR="0" marT="0" marB="0" anchor="ctr">
                    <a:lnL w="12700" cap="flat" cmpd="sng" algn="ctr">
                      <a:no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400" dirty="0">
                          <a:solidFill>
                            <a:srgbClr val="FF0000"/>
                          </a:solidFill>
                          <a:latin typeface="Century Gothic" panose="020B0502020202020204" pitchFamily="34" charset="0"/>
                        </a:rPr>
                        <a:t>=</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480cm – 6cm</a:t>
                      </a:r>
                    </a:p>
                  </a:txBody>
                  <a:tcPr marL="0" marR="0" marT="0" marB="0" anchor="ctr">
                    <a:lnL w="381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050142"/>
                  </a:ext>
                </a:extLst>
              </a:tr>
            </a:tbl>
          </a:graphicData>
        </a:graphic>
      </p:graphicFrame>
      <p:sp>
        <p:nvSpPr>
          <p:cNvPr id="9" name="TextBox 8">
            <a:extLst>
              <a:ext uri="{FF2B5EF4-FFF2-40B4-BE49-F238E27FC236}">
                <a16:creationId xmlns:a16="http://schemas.microsoft.com/office/drawing/2014/main" id="{04E5643C-9B72-46F9-A670-3CB1C7D0CC0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77515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Tom has completed his homework.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and explain his mistake.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2" name="Table 1">
            <a:extLst>
              <a:ext uri="{FF2B5EF4-FFF2-40B4-BE49-F238E27FC236}">
                <a16:creationId xmlns:a16="http://schemas.microsoft.com/office/drawing/2014/main" id="{015126CB-1502-48C2-ADA9-6EFDA2B14932}"/>
              </a:ext>
            </a:extLst>
          </p:cNvPr>
          <p:cNvGraphicFramePr>
            <a:graphicFrameLocks noGrp="1"/>
          </p:cNvGraphicFramePr>
          <p:nvPr/>
        </p:nvGraphicFramePr>
        <p:xfrm>
          <a:off x="1689028" y="1445796"/>
          <a:ext cx="5765945" cy="3393492"/>
        </p:xfrm>
        <a:graphic>
          <a:graphicData uri="http://schemas.openxmlformats.org/drawingml/2006/table">
            <a:tbl>
              <a:tblPr firstRow="1" bandRow="1">
                <a:tableStyleId>{5C22544A-7EE6-4342-B048-85BDC9FD1C3A}</a:tableStyleId>
              </a:tblPr>
              <a:tblGrid>
                <a:gridCol w="630912">
                  <a:extLst>
                    <a:ext uri="{9D8B030D-6E8A-4147-A177-3AD203B41FA5}">
                      <a16:colId xmlns:a16="http://schemas.microsoft.com/office/drawing/2014/main" val="3591329442"/>
                    </a:ext>
                  </a:extLst>
                </a:gridCol>
                <a:gridCol w="5135033">
                  <a:extLst>
                    <a:ext uri="{9D8B030D-6E8A-4147-A177-3AD203B41FA5}">
                      <a16:colId xmlns:a16="http://schemas.microsoft.com/office/drawing/2014/main" val="240047513"/>
                    </a:ext>
                  </a:extLst>
                </a:gridCol>
              </a:tblGrid>
              <a:tr h="565582">
                <a:tc>
                  <a:txBody>
                    <a:bodyPr/>
                    <a:lstStyle/>
                    <a:p>
                      <a:pPr algn="ctr"/>
                      <a:r>
                        <a:rPr lang="en-GB" sz="2500" b="1" i="0" dirty="0">
                          <a:solidFill>
                            <a:schemeClr val="tx1"/>
                          </a:solidFill>
                          <a:latin typeface="Century Gothic" panose="020B0502020202020204" pitchFamily="34" charset="0"/>
                        </a:rPr>
                        <a:t>A.</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chemeClr val="tx1"/>
                          </a:solidFill>
                          <a:latin typeface="Century Gothic" panose="020B0502020202020204" pitchFamily="34" charset="0"/>
                        </a:rPr>
                        <a:t>4m 40cm – 340cm = 100cm</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660710"/>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523066"/>
                  </a:ext>
                </a:extLst>
              </a:tr>
              <a:tr h="565582">
                <a:tc>
                  <a:txBody>
                    <a:bodyPr/>
                    <a:lstStyle/>
                    <a:p>
                      <a:pPr algn="ctr"/>
                      <a:r>
                        <a:rPr lang="en-GB" sz="2500" b="1" i="0" dirty="0">
                          <a:solidFill>
                            <a:schemeClr val="tx1"/>
                          </a:solidFill>
                          <a:latin typeface="Century Gothic" panose="020B0502020202020204" pitchFamily="34" charset="0"/>
                        </a:rPr>
                        <a:t>B.</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2500" b="1" i="0" dirty="0">
                          <a:solidFill>
                            <a:schemeClr val="tx1"/>
                          </a:solidFill>
                          <a:latin typeface="Century Gothic" panose="020B0502020202020204" pitchFamily="34" charset="0"/>
                        </a:rPr>
                        <a:t>350cm = 7m – 350cm </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6168553"/>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8091433"/>
                  </a:ext>
                </a:extLst>
              </a:tr>
              <a:tr h="565582">
                <a:tc>
                  <a:txBody>
                    <a:bodyPr/>
                    <a:lstStyle/>
                    <a:p>
                      <a:pPr algn="ctr"/>
                      <a:r>
                        <a:rPr lang="en-GB" sz="2500" b="1" i="0" dirty="0">
                          <a:solidFill>
                            <a:schemeClr val="tx1"/>
                          </a:solidFill>
                          <a:latin typeface="Century Gothic" panose="020B0502020202020204" pitchFamily="34" charset="0"/>
                        </a:rPr>
                        <a:t>C.</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chemeClr val="tx1"/>
                          </a:solidFill>
                          <a:latin typeface="Century Gothic" panose="020B0502020202020204" pitchFamily="34" charset="0"/>
                        </a:rPr>
                        <a:t>1m – 90cm = 10m</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0615874"/>
                  </a:ext>
                </a:extLst>
              </a:tr>
              <a:tr h="565582">
                <a:tc>
                  <a:txBody>
                    <a:bodyPr/>
                    <a:lstStyle/>
                    <a:p>
                      <a:endParaRPr lang="en-GB" sz="2600" b="1" i="0" dirty="0">
                        <a:latin typeface="Century Gothic" panose="020B0502020202020204" pitchFamily="34" charset="0"/>
                      </a:endParaRPr>
                    </a:p>
                  </a:txBody>
                  <a:tcPr marL="0" marR="0" marT="0" marB="0">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endParaRPr lang="en-GB" sz="2600" b="1" i="0" dirty="0">
                        <a:latin typeface="Century Gothic" panose="020B0502020202020204" pitchFamily="34" charset="0"/>
                      </a:endParaRPr>
                    </a:p>
                  </a:txBody>
                  <a:tcPr marL="135520" marR="0" marT="0" marB="0" anchor="ctr">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4744449"/>
                  </a:ext>
                </a:extLst>
              </a:tr>
            </a:tbl>
          </a:graphicData>
        </a:graphic>
      </p:graphicFrame>
      <p:sp>
        <p:nvSpPr>
          <p:cNvPr id="9" name="TextBox 8">
            <a:extLst>
              <a:ext uri="{FF2B5EF4-FFF2-40B4-BE49-F238E27FC236}">
                <a16:creationId xmlns:a16="http://schemas.microsoft.com/office/drawing/2014/main" id="{1C270B5F-A60A-4E9D-9628-EFFD7ECD34C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95139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Tom has completed his homework.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and explain his mistake.  </a:t>
            </a:r>
          </a:p>
          <a:p>
            <a:pPr lvl="0" defTabSz="514350">
              <a:defRPr/>
            </a:pPr>
            <a:endParaRPr lang="en-GB" sz="14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Statement C is incorrect because… </a:t>
            </a: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2" name="Table 1">
            <a:extLst>
              <a:ext uri="{FF2B5EF4-FFF2-40B4-BE49-F238E27FC236}">
                <a16:creationId xmlns:a16="http://schemas.microsoft.com/office/drawing/2014/main" id="{015126CB-1502-48C2-ADA9-6EFDA2B14932}"/>
              </a:ext>
            </a:extLst>
          </p:cNvPr>
          <p:cNvGraphicFramePr>
            <a:graphicFrameLocks noGrp="1"/>
          </p:cNvGraphicFramePr>
          <p:nvPr/>
        </p:nvGraphicFramePr>
        <p:xfrm>
          <a:off x="1689028" y="1445796"/>
          <a:ext cx="5765945" cy="3393492"/>
        </p:xfrm>
        <a:graphic>
          <a:graphicData uri="http://schemas.openxmlformats.org/drawingml/2006/table">
            <a:tbl>
              <a:tblPr firstRow="1" bandRow="1">
                <a:tableStyleId>{5C22544A-7EE6-4342-B048-85BDC9FD1C3A}</a:tableStyleId>
              </a:tblPr>
              <a:tblGrid>
                <a:gridCol w="630912">
                  <a:extLst>
                    <a:ext uri="{9D8B030D-6E8A-4147-A177-3AD203B41FA5}">
                      <a16:colId xmlns:a16="http://schemas.microsoft.com/office/drawing/2014/main" val="3591329442"/>
                    </a:ext>
                  </a:extLst>
                </a:gridCol>
                <a:gridCol w="5135033">
                  <a:extLst>
                    <a:ext uri="{9D8B030D-6E8A-4147-A177-3AD203B41FA5}">
                      <a16:colId xmlns:a16="http://schemas.microsoft.com/office/drawing/2014/main" val="240047513"/>
                    </a:ext>
                  </a:extLst>
                </a:gridCol>
              </a:tblGrid>
              <a:tr h="565582">
                <a:tc>
                  <a:txBody>
                    <a:bodyPr/>
                    <a:lstStyle/>
                    <a:p>
                      <a:pPr algn="ctr"/>
                      <a:r>
                        <a:rPr lang="en-GB" sz="2500" b="1" i="0" dirty="0">
                          <a:solidFill>
                            <a:schemeClr val="tx1"/>
                          </a:solidFill>
                          <a:latin typeface="Century Gothic" panose="020B0502020202020204" pitchFamily="34" charset="0"/>
                        </a:rPr>
                        <a:t>A.</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chemeClr val="tx1"/>
                          </a:solidFill>
                          <a:latin typeface="Century Gothic" panose="020B0502020202020204" pitchFamily="34" charset="0"/>
                        </a:rPr>
                        <a:t>4m 40cm – 340cm = 100cm</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660710"/>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523066"/>
                  </a:ext>
                </a:extLst>
              </a:tr>
              <a:tr h="565582">
                <a:tc>
                  <a:txBody>
                    <a:bodyPr/>
                    <a:lstStyle/>
                    <a:p>
                      <a:pPr algn="ctr"/>
                      <a:r>
                        <a:rPr lang="en-GB" sz="2500" b="1" i="0" dirty="0">
                          <a:solidFill>
                            <a:schemeClr val="tx1"/>
                          </a:solidFill>
                          <a:latin typeface="Century Gothic" panose="020B0502020202020204" pitchFamily="34" charset="0"/>
                        </a:rPr>
                        <a:t>B.</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2500" b="1" i="0" dirty="0">
                          <a:solidFill>
                            <a:schemeClr val="tx1"/>
                          </a:solidFill>
                          <a:latin typeface="Century Gothic" panose="020B0502020202020204" pitchFamily="34" charset="0"/>
                        </a:rPr>
                        <a:t>350cm = 7m – 350cm </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6168553"/>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8091433"/>
                  </a:ext>
                </a:extLst>
              </a:tr>
              <a:tr h="565582">
                <a:tc>
                  <a:txBody>
                    <a:bodyPr/>
                    <a:lstStyle/>
                    <a:p>
                      <a:pPr algn="ctr"/>
                      <a:r>
                        <a:rPr lang="en-GB" sz="2500" b="1" i="0" dirty="0">
                          <a:solidFill>
                            <a:schemeClr val="tx1"/>
                          </a:solidFill>
                          <a:latin typeface="Century Gothic" panose="020B0502020202020204" pitchFamily="34" charset="0"/>
                        </a:rPr>
                        <a:t>C.</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chemeClr val="tx1"/>
                          </a:solidFill>
                          <a:latin typeface="Century Gothic" panose="020B0502020202020204" pitchFamily="34" charset="0"/>
                        </a:rPr>
                        <a:t>1m – 90cm = 10m</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0615874"/>
                  </a:ext>
                </a:extLst>
              </a:tr>
              <a:tr h="565582">
                <a:tc>
                  <a:txBody>
                    <a:bodyPr/>
                    <a:lstStyle/>
                    <a:p>
                      <a:endParaRPr lang="en-GB" sz="2600" b="1" i="0" dirty="0">
                        <a:latin typeface="Century Gothic" panose="020B0502020202020204" pitchFamily="34" charset="0"/>
                      </a:endParaRPr>
                    </a:p>
                  </a:txBody>
                  <a:tcPr marL="0" marR="0" marT="0" marB="0">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endParaRPr lang="en-GB" sz="2600" b="1" i="0" dirty="0">
                        <a:latin typeface="Century Gothic" panose="020B0502020202020204" pitchFamily="34" charset="0"/>
                      </a:endParaRPr>
                    </a:p>
                  </a:txBody>
                  <a:tcPr marL="135520" marR="0" marT="0" marB="0" anchor="ctr">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4744449"/>
                  </a:ext>
                </a:extLst>
              </a:tr>
            </a:tbl>
          </a:graphicData>
        </a:graphic>
      </p:graphicFrame>
      <p:sp>
        <p:nvSpPr>
          <p:cNvPr id="9" name="TextBox 8">
            <a:extLst>
              <a:ext uri="{FF2B5EF4-FFF2-40B4-BE49-F238E27FC236}">
                <a16:creationId xmlns:a16="http://schemas.microsoft.com/office/drawing/2014/main" id="{B0D1C98F-22D6-4E38-A190-84C6BC40D1E8}"/>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42989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Tom has completed his homework.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Find and explain his mistake.  </a:t>
            </a:r>
          </a:p>
          <a:p>
            <a:pPr lvl="0" defTabSz="514350">
              <a:defRPr/>
            </a:pPr>
            <a:endParaRPr lang="en-GB" sz="14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Statement C is incorrect because Tom has written the answer using the wrong unit of measurement; 1m – 90cm = 10cm.</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2" name="Table 1">
            <a:extLst>
              <a:ext uri="{FF2B5EF4-FFF2-40B4-BE49-F238E27FC236}">
                <a16:creationId xmlns:a16="http://schemas.microsoft.com/office/drawing/2014/main" id="{015126CB-1502-48C2-ADA9-6EFDA2B14932}"/>
              </a:ext>
            </a:extLst>
          </p:cNvPr>
          <p:cNvGraphicFramePr>
            <a:graphicFrameLocks noGrp="1"/>
          </p:cNvGraphicFramePr>
          <p:nvPr/>
        </p:nvGraphicFramePr>
        <p:xfrm>
          <a:off x="1689028" y="1445796"/>
          <a:ext cx="5765945" cy="3393492"/>
        </p:xfrm>
        <a:graphic>
          <a:graphicData uri="http://schemas.openxmlformats.org/drawingml/2006/table">
            <a:tbl>
              <a:tblPr firstRow="1" bandRow="1">
                <a:tableStyleId>{5C22544A-7EE6-4342-B048-85BDC9FD1C3A}</a:tableStyleId>
              </a:tblPr>
              <a:tblGrid>
                <a:gridCol w="630912">
                  <a:extLst>
                    <a:ext uri="{9D8B030D-6E8A-4147-A177-3AD203B41FA5}">
                      <a16:colId xmlns:a16="http://schemas.microsoft.com/office/drawing/2014/main" val="3591329442"/>
                    </a:ext>
                  </a:extLst>
                </a:gridCol>
                <a:gridCol w="5135033">
                  <a:extLst>
                    <a:ext uri="{9D8B030D-6E8A-4147-A177-3AD203B41FA5}">
                      <a16:colId xmlns:a16="http://schemas.microsoft.com/office/drawing/2014/main" val="240047513"/>
                    </a:ext>
                  </a:extLst>
                </a:gridCol>
              </a:tblGrid>
              <a:tr h="565582">
                <a:tc>
                  <a:txBody>
                    <a:bodyPr/>
                    <a:lstStyle/>
                    <a:p>
                      <a:pPr algn="ctr"/>
                      <a:r>
                        <a:rPr lang="en-GB" sz="2500" b="1" i="0" dirty="0">
                          <a:solidFill>
                            <a:schemeClr val="tx1"/>
                          </a:solidFill>
                          <a:latin typeface="Century Gothic" panose="020B0502020202020204" pitchFamily="34" charset="0"/>
                        </a:rPr>
                        <a:t>A.</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chemeClr val="tx1"/>
                          </a:solidFill>
                          <a:latin typeface="Century Gothic" panose="020B0502020202020204" pitchFamily="34" charset="0"/>
                        </a:rPr>
                        <a:t>4m 40cm – 340cm = 100cm</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660710"/>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523066"/>
                  </a:ext>
                </a:extLst>
              </a:tr>
              <a:tr h="565582">
                <a:tc>
                  <a:txBody>
                    <a:bodyPr/>
                    <a:lstStyle/>
                    <a:p>
                      <a:pPr algn="ctr"/>
                      <a:r>
                        <a:rPr lang="en-GB" sz="2500" b="1" i="0" dirty="0">
                          <a:solidFill>
                            <a:schemeClr val="tx1"/>
                          </a:solidFill>
                          <a:latin typeface="Century Gothic" panose="020B0502020202020204" pitchFamily="34" charset="0"/>
                        </a:rPr>
                        <a:t>B.</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GB" sz="2500" b="1" i="0" dirty="0">
                          <a:solidFill>
                            <a:schemeClr val="tx1"/>
                          </a:solidFill>
                          <a:latin typeface="Century Gothic" panose="020B0502020202020204" pitchFamily="34" charset="0"/>
                        </a:rPr>
                        <a:t>350cm = 7m – 350cm </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6168553"/>
                  </a:ext>
                </a:extLst>
              </a:tr>
              <a:tr h="565582">
                <a:tc>
                  <a:txBody>
                    <a:bodyPr/>
                    <a:lstStyle/>
                    <a:p>
                      <a:pPr algn="ctr"/>
                      <a:endParaRPr lang="en-GB" sz="2500" b="1" i="0" dirty="0">
                        <a:solidFill>
                          <a:schemeClr val="tx1"/>
                        </a:solidFill>
                        <a:latin typeface="Century Gothic" panose="020B0502020202020204" pitchFamily="34" charset="0"/>
                      </a:endParaRP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GB" sz="2500" b="1" i="0" dirty="0">
                        <a:solidFill>
                          <a:schemeClr val="tx1"/>
                        </a:solidFill>
                        <a:latin typeface="Century Gothic" panose="020B0502020202020204" pitchFamily="34" charset="0"/>
                      </a:endParaRP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8091433"/>
                  </a:ext>
                </a:extLst>
              </a:tr>
              <a:tr h="565582">
                <a:tc>
                  <a:txBody>
                    <a:bodyPr/>
                    <a:lstStyle/>
                    <a:p>
                      <a:pPr algn="ctr"/>
                      <a:r>
                        <a:rPr lang="en-GB" sz="2500" b="1" i="0" dirty="0">
                          <a:solidFill>
                            <a:srgbClr val="FF0000"/>
                          </a:solidFill>
                          <a:latin typeface="Century Gothic" panose="020B0502020202020204" pitchFamily="34" charset="0"/>
                        </a:rPr>
                        <a:t>C.</a:t>
                      </a:r>
                    </a:p>
                  </a:txBody>
                  <a:tcPr marL="0" marR="0" marT="0" marB="0" anchor="b">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GB" sz="2500" b="1" i="0" dirty="0">
                          <a:solidFill>
                            <a:srgbClr val="FF0000"/>
                          </a:solidFill>
                          <a:latin typeface="Century Gothic" panose="020B0502020202020204" pitchFamily="34" charset="0"/>
                        </a:rPr>
                        <a:t>1m – 90cm = 10m </a:t>
                      </a:r>
                    </a:p>
                  </a:txBody>
                  <a:tcPr marL="135520" marR="0" marT="0" marB="0" anchor="b">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0615874"/>
                  </a:ext>
                </a:extLst>
              </a:tr>
              <a:tr h="565582">
                <a:tc>
                  <a:txBody>
                    <a:bodyPr/>
                    <a:lstStyle/>
                    <a:p>
                      <a:endParaRPr lang="en-GB" sz="2600" b="1" i="0" dirty="0">
                        <a:latin typeface="Century Gothic" panose="020B0502020202020204" pitchFamily="34" charset="0"/>
                      </a:endParaRPr>
                    </a:p>
                  </a:txBody>
                  <a:tcPr marL="0" marR="0" marT="0" marB="0">
                    <a:lnL w="12700" cap="flat" cmpd="sng" algn="ctr">
                      <a:solidFill>
                        <a:schemeClr val="accent1">
                          <a:lumMod val="40000"/>
                          <a:lumOff val="60000"/>
                        </a:schemeClr>
                      </a:solidFill>
                      <a:prstDash val="solid"/>
                      <a:round/>
                      <a:headEnd type="none" w="med" len="med"/>
                      <a:tailEnd type="none" w="med" len="med"/>
                    </a:lnL>
                    <a:lnR w="12700" cap="flat" cmpd="sng" algn="ctr">
                      <a:solidFill>
                        <a:srgbClr val="F6C09C"/>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endParaRPr lang="en-GB" sz="2600" b="1" i="0" dirty="0">
                        <a:latin typeface="Century Gothic" panose="020B0502020202020204" pitchFamily="34" charset="0"/>
                      </a:endParaRPr>
                    </a:p>
                  </a:txBody>
                  <a:tcPr marL="135520" marR="0" marT="0" marB="0" anchor="ctr">
                    <a:lnL w="12700" cap="flat" cmpd="sng" algn="ctr">
                      <a:solidFill>
                        <a:srgbClr val="F6C09C"/>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4744449"/>
                  </a:ext>
                </a:extLst>
              </a:tr>
            </a:tbl>
          </a:graphicData>
        </a:graphic>
      </p:graphicFrame>
      <p:sp>
        <p:nvSpPr>
          <p:cNvPr id="9" name="TextBox 8">
            <a:extLst>
              <a:ext uri="{FF2B5EF4-FFF2-40B4-BE49-F238E27FC236}">
                <a16:creationId xmlns:a16="http://schemas.microsoft.com/office/drawing/2014/main" id="{415078B2-7122-49D7-9BC7-9C14557F8C63}"/>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1221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Some Year 3 children are setting up the school fayre tables.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length of the hall is 5m 85cm which is enough for two stalls.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craft stall needs 238cm. The snack stall needs 3m 43cm.</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much space is left between the tables? </a:t>
            </a: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4" name="Curved Up Ribbon 3">
            <a:extLst>
              <a:ext uri="{FF2B5EF4-FFF2-40B4-BE49-F238E27FC236}">
                <a16:creationId xmlns:a16="http://schemas.microsoft.com/office/drawing/2014/main" id="{8A13E529-9521-2345-A2D9-3D90A89168DF}"/>
              </a:ext>
            </a:extLst>
          </p:cNvPr>
          <p:cNvSpPr/>
          <p:nvPr/>
        </p:nvSpPr>
        <p:spPr>
          <a:xfrm>
            <a:off x="1768928" y="1415142"/>
            <a:ext cx="5606143" cy="1360714"/>
          </a:xfrm>
          <a:prstGeom prst="ellipseRibbon2">
            <a:avLst>
              <a:gd name="adj1" fmla="val 25000"/>
              <a:gd name="adj2" fmla="val 73689"/>
              <a:gd name="adj3" fmla="val 12500"/>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Definitely Maybe" panose="02000500000000000000" pitchFamily="2" charset="77"/>
                <a:cs typeface="Bradley Hand ITC" panose="020F0502020204030204" pitchFamily="34" charset="0"/>
              </a:rPr>
              <a:t>School Fayre </a:t>
            </a:r>
          </a:p>
          <a:p>
            <a:pPr algn="ctr"/>
            <a:r>
              <a:rPr lang="en-US" sz="3200" b="1">
                <a:solidFill>
                  <a:schemeClr val="tx1"/>
                </a:solidFill>
                <a:latin typeface="Definitely Maybe" panose="02000500000000000000" pitchFamily="2" charset="77"/>
                <a:cs typeface="Bradley Hand ITC" panose="020F0502020204030204" pitchFamily="34" charset="0"/>
              </a:rPr>
              <a:t>TODAY!</a:t>
            </a:r>
          </a:p>
        </p:txBody>
      </p:sp>
      <p:sp>
        <p:nvSpPr>
          <p:cNvPr id="9" name="TextBox 8">
            <a:extLst>
              <a:ext uri="{FF2B5EF4-FFF2-40B4-BE49-F238E27FC236}">
                <a16:creationId xmlns:a16="http://schemas.microsoft.com/office/drawing/2014/main" id="{997FE7AA-3A8B-466B-9DFD-330AFF2D547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89060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Some Year 3 children are setting up the school fayre tables.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length of the hall is 5m 85cm which is enough for two stalls.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craft stall needs 238cm. The snack stall needs 3m 43cm.</a:t>
            </a:r>
            <a:br>
              <a:rPr lang="en-GB" sz="2000" b="1" dirty="0">
                <a:solidFill>
                  <a:schemeClr val="tx1"/>
                </a:solidFill>
                <a:latin typeface="Century Gothic" panose="020B0502020202020204" pitchFamily="34" charset="0"/>
              </a:rPr>
            </a:br>
            <a:br>
              <a:rPr lang="en-GB" sz="2000" b="1" dirty="0">
                <a:solidFill>
                  <a:schemeClr val="tx1"/>
                </a:solidFill>
                <a:latin typeface="Century Gothic" panose="020B0502020202020204" pitchFamily="34" charset="0"/>
              </a:rPr>
            </a:br>
            <a:r>
              <a:rPr lang="en-GB" sz="2000" b="1" dirty="0">
                <a:solidFill>
                  <a:schemeClr val="tx1"/>
                </a:solidFill>
                <a:latin typeface="Century Gothic" panose="020B0502020202020204" pitchFamily="34" charset="0"/>
              </a:rPr>
              <a:t>How much space is left between the tables?</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238cm + 343cm = 581cm </a:t>
            </a:r>
          </a:p>
          <a:p>
            <a:r>
              <a:rPr lang="en-GB" sz="2000" b="1" dirty="0">
                <a:solidFill>
                  <a:srgbClr val="FF0000"/>
                </a:solidFill>
                <a:latin typeface="Century Gothic" panose="020B0502020202020204" pitchFamily="34" charset="0"/>
              </a:rPr>
              <a:t>585cm – 581cm = 4cm</a:t>
            </a:r>
          </a:p>
          <a:p>
            <a:endParaRPr lang="en-GB" sz="12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There will be 4cm spare.</a:t>
            </a:r>
          </a:p>
          <a:p>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4" name="Curved Up Ribbon 3">
            <a:extLst>
              <a:ext uri="{FF2B5EF4-FFF2-40B4-BE49-F238E27FC236}">
                <a16:creationId xmlns:a16="http://schemas.microsoft.com/office/drawing/2014/main" id="{8A13E529-9521-2345-A2D9-3D90A89168DF}"/>
              </a:ext>
            </a:extLst>
          </p:cNvPr>
          <p:cNvSpPr/>
          <p:nvPr/>
        </p:nvSpPr>
        <p:spPr>
          <a:xfrm>
            <a:off x="1768928" y="1415142"/>
            <a:ext cx="5606143" cy="1360714"/>
          </a:xfrm>
          <a:prstGeom prst="ellipseRibbon2">
            <a:avLst>
              <a:gd name="adj1" fmla="val 25000"/>
              <a:gd name="adj2" fmla="val 73689"/>
              <a:gd name="adj3" fmla="val 12500"/>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Definitely Maybe" panose="02000500000000000000" pitchFamily="2" charset="77"/>
                <a:cs typeface="Bradley Hand ITC" panose="020F0502020204030204" pitchFamily="34" charset="0"/>
              </a:rPr>
              <a:t>School Fayre </a:t>
            </a:r>
          </a:p>
          <a:p>
            <a:pPr algn="ctr"/>
            <a:r>
              <a:rPr lang="en-US" sz="3200" b="1">
                <a:solidFill>
                  <a:schemeClr val="tx1"/>
                </a:solidFill>
                <a:latin typeface="Definitely Maybe" panose="02000500000000000000" pitchFamily="2" charset="77"/>
                <a:cs typeface="Bradley Hand ITC" panose="020F0502020204030204" pitchFamily="34" charset="0"/>
              </a:rPr>
              <a:t>TODAY!</a:t>
            </a:r>
          </a:p>
        </p:txBody>
      </p:sp>
      <p:sp>
        <p:nvSpPr>
          <p:cNvPr id="9" name="TextBox 8">
            <a:extLst>
              <a:ext uri="{FF2B5EF4-FFF2-40B4-BE49-F238E27FC236}">
                <a16:creationId xmlns:a16="http://schemas.microsoft.com/office/drawing/2014/main" id="{72C511E0-C146-4BB7-8273-4A298FE45E3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360328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75272D0-58E5-400F-8685-D62A07519733}"/>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A18443C8-523E-4F92-9CD4-9DE4565FAB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Tia and Heather are discussing how to subtract 1cm 9mm from 20cm.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latin typeface="Century Gothic" panose="020B0502020202020204" pitchFamily="34" charset="0"/>
            </a:endParaRPr>
          </a:p>
        </p:txBody>
      </p:sp>
      <p:sp>
        <p:nvSpPr>
          <p:cNvPr id="15" name="Speech Bubble: Rectangle with Corners Rounded 7">
            <a:extLst>
              <a:ext uri="{FF2B5EF4-FFF2-40B4-BE49-F238E27FC236}">
                <a16:creationId xmlns:a16="http://schemas.microsoft.com/office/drawing/2014/main" id="{D5E41608-2B3D-4982-A830-DF9C41B13AA4}"/>
              </a:ext>
            </a:extLst>
          </p:cNvPr>
          <p:cNvSpPr/>
          <p:nvPr/>
        </p:nvSpPr>
        <p:spPr>
          <a:xfrm>
            <a:off x="1840087" y="1785050"/>
            <a:ext cx="5480385" cy="1137660"/>
          </a:xfrm>
          <a:prstGeom prst="wedgeRoundRectCallout">
            <a:avLst>
              <a:gd name="adj1" fmla="val -54693"/>
              <a:gd name="adj2" fmla="val 890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mm. </a:t>
            </a:r>
          </a:p>
          <a:p>
            <a:pPr algn="ctr"/>
            <a:r>
              <a:rPr lang="en-GB" sz="2400" b="1" dirty="0">
                <a:solidFill>
                  <a:schemeClr val="tx1"/>
                </a:solidFill>
                <a:latin typeface="Century Gothic" panose="020B0502020202020204" pitchFamily="34" charset="0"/>
              </a:rPr>
              <a:t>200mm – 19mm = 181mm </a:t>
            </a:r>
          </a:p>
        </p:txBody>
      </p:sp>
      <p:sp>
        <p:nvSpPr>
          <p:cNvPr id="16" name="Speech Bubble: Rectangle with Corners Rounded 7">
            <a:extLst>
              <a:ext uri="{FF2B5EF4-FFF2-40B4-BE49-F238E27FC236}">
                <a16:creationId xmlns:a16="http://schemas.microsoft.com/office/drawing/2014/main" id="{CE150D66-AA3C-49ED-9F1F-46739B8BB172}"/>
              </a:ext>
            </a:extLst>
          </p:cNvPr>
          <p:cNvSpPr/>
          <p:nvPr/>
        </p:nvSpPr>
        <p:spPr>
          <a:xfrm>
            <a:off x="1756978" y="3208308"/>
            <a:ext cx="5480385" cy="1137660"/>
          </a:xfrm>
          <a:prstGeom prst="wedgeRoundRectCallout">
            <a:avLst>
              <a:gd name="adj1" fmla="val 55746"/>
              <a:gd name="adj2" fmla="val 794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cm. </a:t>
            </a:r>
          </a:p>
          <a:p>
            <a:pPr algn="ctr"/>
            <a:r>
              <a:rPr lang="en-GB" sz="2400" b="1" dirty="0">
                <a:solidFill>
                  <a:schemeClr val="tx1"/>
                </a:solidFill>
                <a:latin typeface="Century Gothic" panose="020B0502020202020204" pitchFamily="34" charset="0"/>
              </a:rPr>
              <a:t>20cm – 19cm = 1cm </a:t>
            </a:r>
          </a:p>
        </p:txBody>
      </p:sp>
      <p:sp>
        <p:nvSpPr>
          <p:cNvPr id="17" name="TextBox 16">
            <a:extLst>
              <a:ext uri="{FF2B5EF4-FFF2-40B4-BE49-F238E27FC236}">
                <a16:creationId xmlns:a16="http://schemas.microsoft.com/office/drawing/2014/main" id="{2FDB07EC-F8EF-43BD-90AD-1881EF4F20C6}"/>
              </a:ext>
            </a:extLst>
          </p:cNvPr>
          <p:cNvSpPr txBox="1"/>
          <p:nvPr/>
        </p:nvSpPr>
        <p:spPr>
          <a:xfrm>
            <a:off x="761781" y="2900942"/>
            <a:ext cx="591829" cy="461665"/>
          </a:xfrm>
          <a:prstGeom prst="rect">
            <a:avLst/>
          </a:prstGeom>
          <a:noFill/>
        </p:spPr>
        <p:txBody>
          <a:bodyPr wrap="none" rtlCol="0">
            <a:spAutoFit/>
          </a:bodyPr>
          <a:lstStyle/>
          <a:p>
            <a:r>
              <a:rPr lang="en-US" sz="2400" b="1">
                <a:latin typeface="Century Gothic" panose="020B0502020202020204" pitchFamily="34" charset="0"/>
              </a:rPr>
              <a:t>Tia</a:t>
            </a:r>
          </a:p>
        </p:txBody>
      </p:sp>
      <p:sp>
        <p:nvSpPr>
          <p:cNvPr id="24" name="TextBox 23">
            <a:extLst>
              <a:ext uri="{FF2B5EF4-FFF2-40B4-BE49-F238E27FC236}">
                <a16:creationId xmlns:a16="http://schemas.microsoft.com/office/drawing/2014/main" id="{64047DCB-B62C-4B39-9056-E487E8617148}"/>
              </a:ext>
            </a:extLst>
          </p:cNvPr>
          <p:cNvSpPr txBox="1"/>
          <p:nvPr/>
        </p:nvSpPr>
        <p:spPr>
          <a:xfrm>
            <a:off x="7333297" y="4520325"/>
            <a:ext cx="1367682" cy="461665"/>
          </a:xfrm>
          <a:prstGeom prst="rect">
            <a:avLst/>
          </a:prstGeom>
          <a:noFill/>
        </p:spPr>
        <p:txBody>
          <a:bodyPr wrap="none" rtlCol="0">
            <a:spAutoFit/>
          </a:bodyPr>
          <a:lstStyle/>
          <a:p>
            <a:r>
              <a:rPr lang="en-US" sz="2400" b="1">
                <a:latin typeface="Century Gothic" panose="020B0502020202020204" pitchFamily="34" charset="0"/>
              </a:rPr>
              <a:t>Heather</a:t>
            </a:r>
          </a:p>
        </p:txBody>
      </p:sp>
      <p:sp>
        <p:nvSpPr>
          <p:cNvPr id="11" name="TextBox 10">
            <a:extLst>
              <a:ext uri="{FF2B5EF4-FFF2-40B4-BE49-F238E27FC236}">
                <a16:creationId xmlns:a16="http://schemas.microsoft.com/office/drawing/2014/main" id="{7FF92F85-962C-4339-A6D3-48DE62DF13A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02157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75272D0-58E5-400F-8685-D62A07519733}"/>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A18443C8-523E-4F92-9CD4-9DE4565FAB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Tia and Heather are discussing how to subtract 1cm 9mm from 20cm.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latin typeface="Century Gothic" panose="020B0502020202020204" pitchFamily="34" charset="0"/>
            </a:endParaRPr>
          </a:p>
          <a:p>
            <a:pPr lvl="0"/>
            <a:r>
              <a:rPr lang="en-GB" sz="2000" b="1" dirty="0">
                <a:solidFill>
                  <a:schemeClr val="tx1"/>
                </a:solidFill>
                <a:latin typeface="Century Gothic" panose="020B0502020202020204" pitchFamily="34" charset="0"/>
              </a:rPr>
              <a:t>Tia is correct because…</a:t>
            </a:r>
          </a:p>
        </p:txBody>
      </p:sp>
      <p:sp>
        <p:nvSpPr>
          <p:cNvPr id="15" name="Speech Bubble: Rectangle with Corners Rounded 7">
            <a:extLst>
              <a:ext uri="{FF2B5EF4-FFF2-40B4-BE49-F238E27FC236}">
                <a16:creationId xmlns:a16="http://schemas.microsoft.com/office/drawing/2014/main" id="{D5E41608-2B3D-4982-A830-DF9C41B13AA4}"/>
              </a:ext>
            </a:extLst>
          </p:cNvPr>
          <p:cNvSpPr/>
          <p:nvPr/>
        </p:nvSpPr>
        <p:spPr>
          <a:xfrm>
            <a:off x="1840087" y="1785050"/>
            <a:ext cx="5480385" cy="1137660"/>
          </a:xfrm>
          <a:prstGeom prst="wedgeRoundRectCallout">
            <a:avLst>
              <a:gd name="adj1" fmla="val -54693"/>
              <a:gd name="adj2" fmla="val 890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mm. </a:t>
            </a:r>
          </a:p>
          <a:p>
            <a:pPr algn="ctr"/>
            <a:r>
              <a:rPr lang="en-GB" sz="2400" b="1" dirty="0">
                <a:solidFill>
                  <a:schemeClr val="tx1"/>
                </a:solidFill>
                <a:latin typeface="Century Gothic" panose="020B0502020202020204" pitchFamily="34" charset="0"/>
              </a:rPr>
              <a:t>200mm – 19mm = 181mm </a:t>
            </a:r>
          </a:p>
        </p:txBody>
      </p:sp>
      <p:sp>
        <p:nvSpPr>
          <p:cNvPr id="16" name="Speech Bubble: Rectangle with Corners Rounded 7">
            <a:extLst>
              <a:ext uri="{FF2B5EF4-FFF2-40B4-BE49-F238E27FC236}">
                <a16:creationId xmlns:a16="http://schemas.microsoft.com/office/drawing/2014/main" id="{CE150D66-AA3C-49ED-9F1F-46739B8BB172}"/>
              </a:ext>
            </a:extLst>
          </p:cNvPr>
          <p:cNvSpPr/>
          <p:nvPr/>
        </p:nvSpPr>
        <p:spPr>
          <a:xfrm>
            <a:off x="1756978" y="3208308"/>
            <a:ext cx="5480385" cy="1137660"/>
          </a:xfrm>
          <a:prstGeom prst="wedgeRoundRectCallout">
            <a:avLst>
              <a:gd name="adj1" fmla="val 55746"/>
              <a:gd name="adj2" fmla="val 794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cm. </a:t>
            </a:r>
          </a:p>
          <a:p>
            <a:pPr algn="ctr"/>
            <a:r>
              <a:rPr lang="en-GB" sz="2400" b="1" dirty="0">
                <a:solidFill>
                  <a:schemeClr val="tx1"/>
                </a:solidFill>
                <a:latin typeface="Century Gothic" panose="020B0502020202020204" pitchFamily="34" charset="0"/>
              </a:rPr>
              <a:t>20cm – 19cm = 1cm </a:t>
            </a:r>
          </a:p>
        </p:txBody>
      </p:sp>
      <p:sp>
        <p:nvSpPr>
          <p:cNvPr id="17" name="TextBox 16">
            <a:extLst>
              <a:ext uri="{FF2B5EF4-FFF2-40B4-BE49-F238E27FC236}">
                <a16:creationId xmlns:a16="http://schemas.microsoft.com/office/drawing/2014/main" id="{2FDB07EC-F8EF-43BD-90AD-1881EF4F20C6}"/>
              </a:ext>
            </a:extLst>
          </p:cNvPr>
          <p:cNvSpPr txBox="1"/>
          <p:nvPr/>
        </p:nvSpPr>
        <p:spPr>
          <a:xfrm>
            <a:off x="761781" y="2900942"/>
            <a:ext cx="591829" cy="461665"/>
          </a:xfrm>
          <a:prstGeom prst="rect">
            <a:avLst/>
          </a:prstGeom>
          <a:noFill/>
        </p:spPr>
        <p:txBody>
          <a:bodyPr wrap="none" rtlCol="0">
            <a:spAutoFit/>
          </a:bodyPr>
          <a:lstStyle/>
          <a:p>
            <a:r>
              <a:rPr lang="en-US" sz="2400" b="1">
                <a:latin typeface="Century Gothic" panose="020B0502020202020204" pitchFamily="34" charset="0"/>
              </a:rPr>
              <a:t>Tia</a:t>
            </a:r>
          </a:p>
        </p:txBody>
      </p:sp>
      <p:sp>
        <p:nvSpPr>
          <p:cNvPr id="24" name="TextBox 23">
            <a:extLst>
              <a:ext uri="{FF2B5EF4-FFF2-40B4-BE49-F238E27FC236}">
                <a16:creationId xmlns:a16="http://schemas.microsoft.com/office/drawing/2014/main" id="{64047DCB-B62C-4B39-9056-E487E8617148}"/>
              </a:ext>
            </a:extLst>
          </p:cNvPr>
          <p:cNvSpPr txBox="1"/>
          <p:nvPr/>
        </p:nvSpPr>
        <p:spPr>
          <a:xfrm>
            <a:off x="7333297" y="4520325"/>
            <a:ext cx="1367682" cy="461665"/>
          </a:xfrm>
          <a:prstGeom prst="rect">
            <a:avLst/>
          </a:prstGeom>
          <a:noFill/>
        </p:spPr>
        <p:txBody>
          <a:bodyPr wrap="none" rtlCol="0">
            <a:spAutoFit/>
          </a:bodyPr>
          <a:lstStyle/>
          <a:p>
            <a:r>
              <a:rPr lang="en-US" sz="2400" b="1">
                <a:latin typeface="Century Gothic" panose="020B0502020202020204" pitchFamily="34" charset="0"/>
              </a:rPr>
              <a:t>Heather</a:t>
            </a:r>
          </a:p>
        </p:txBody>
      </p:sp>
      <p:sp>
        <p:nvSpPr>
          <p:cNvPr id="11" name="TextBox 10">
            <a:extLst>
              <a:ext uri="{FF2B5EF4-FFF2-40B4-BE49-F238E27FC236}">
                <a16:creationId xmlns:a16="http://schemas.microsoft.com/office/drawing/2014/main" id="{FFE5F36A-575F-4F55-B374-6019D41684A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77850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2/3 – Spring Block 4 – Length, Height and Perimeter</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a:t>
            </a:r>
          </a:p>
          <a:p>
            <a:pPr algn="ctr"/>
            <a:r>
              <a:rPr lang="en-GB" sz="4800" b="1" dirty="0">
                <a:solidFill>
                  <a:schemeClr val="bg2">
                    <a:lumMod val="25000"/>
                  </a:schemeClr>
                </a:solidFill>
                <a:latin typeface="Century Gothic" panose="020B0502020202020204" pitchFamily="34" charset="0"/>
              </a:rPr>
              <a:t>Year 3: Subtract Length</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75272D0-58E5-400F-8685-D62A07519733}"/>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4" name="Rectangle 13">
            <a:extLst>
              <a:ext uri="{FF2B5EF4-FFF2-40B4-BE49-F238E27FC236}">
                <a16:creationId xmlns:a16="http://schemas.microsoft.com/office/drawing/2014/main" id="{A18443C8-523E-4F92-9CD4-9DE4565FAB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Tia and Heather are discussing how to subtract 1cm 9mm from 20cm.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latin typeface="Century Gothic" panose="020B0502020202020204" pitchFamily="34" charset="0"/>
            </a:endParaRPr>
          </a:p>
          <a:p>
            <a:pPr lvl="0"/>
            <a:r>
              <a:rPr lang="en-GB" sz="2000" b="1" dirty="0">
                <a:solidFill>
                  <a:srgbClr val="FF0000"/>
                </a:solidFill>
                <a:latin typeface="Century Gothic" panose="020B0502020202020204" pitchFamily="34" charset="0"/>
              </a:rPr>
              <a:t>Tia is correct because 20cm is the same 200mm and 1cm 9mm is the same as 19mm. Heather has made a mistake when converting. </a:t>
            </a:r>
            <a:endParaRPr lang="en-GB" sz="2000" b="1" dirty="0">
              <a:solidFill>
                <a:schemeClr val="tx1"/>
              </a:solidFill>
              <a:latin typeface="Century Gothic" panose="020B0502020202020204" pitchFamily="34" charset="0"/>
            </a:endParaRPr>
          </a:p>
        </p:txBody>
      </p:sp>
      <p:sp>
        <p:nvSpPr>
          <p:cNvPr id="15" name="Speech Bubble: Rectangle with Corners Rounded 7">
            <a:extLst>
              <a:ext uri="{FF2B5EF4-FFF2-40B4-BE49-F238E27FC236}">
                <a16:creationId xmlns:a16="http://schemas.microsoft.com/office/drawing/2014/main" id="{D5E41608-2B3D-4982-A830-DF9C41B13AA4}"/>
              </a:ext>
            </a:extLst>
          </p:cNvPr>
          <p:cNvSpPr/>
          <p:nvPr/>
        </p:nvSpPr>
        <p:spPr>
          <a:xfrm>
            <a:off x="1840087" y="1785050"/>
            <a:ext cx="5480385" cy="1137660"/>
          </a:xfrm>
          <a:prstGeom prst="wedgeRoundRectCallout">
            <a:avLst>
              <a:gd name="adj1" fmla="val -54693"/>
              <a:gd name="adj2" fmla="val 890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mm. </a:t>
            </a:r>
          </a:p>
          <a:p>
            <a:pPr algn="ctr"/>
            <a:r>
              <a:rPr lang="en-GB" sz="2400" b="1" dirty="0">
                <a:solidFill>
                  <a:schemeClr val="tx1"/>
                </a:solidFill>
                <a:latin typeface="Century Gothic" panose="020B0502020202020204" pitchFamily="34" charset="0"/>
              </a:rPr>
              <a:t>200mm – 19mm = 181mm </a:t>
            </a:r>
          </a:p>
        </p:txBody>
      </p:sp>
      <p:sp>
        <p:nvSpPr>
          <p:cNvPr id="16" name="Speech Bubble: Rectangle with Corners Rounded 7">
            <a:extLst>
              <a:ext uri="{FF2B5EF4-FFF2-40B4-BE49-F238E27FC236}">
                <a16:creationId xmlns:a16="http://schemas.microsoft.com/office/drawing/2014/main" id="{CE150D66-AA3C-49ED-9F1F-46739B8BB172}"/>
              </a:ext>
            </a:extLst>
          </p:cNvPr>
          <p:cNvSpPr/>
          <p:nvPr/>
        </p:nvSpPr>
        <p:spPr>
          <a:xfrm>
            <a:off x="1756978" y="3208308"/>
            <a:ext cx="5480385" cy="1137660"/>
          </a:xfrm>
          <a:prstGeom prst="wedgeRoundRectCallout">
            <a:avLst>
              <a:gd name="adj1" fmla="val 55746"/>
              <a:gd name="adj2" fmla="val 794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I converted both lengths to cm. </a:t>
            </a:r>
          </a:p>
          <a:p>
            <a:pPr algn="ctr"/>
            <a:r>
              <a:rPr lang="en-GB" sz="2400" b="1" dirty="0">
                <a:solidFill>
                  <a:schemeClr val="tx1"/>
                </a:solidFill>
                <a:latin typeface="Century Gothic" panose="020B0502020202020204" pitchFamily="34" charset="0"/>
              </a:rPr>
              <a:t>20cm – 19cm = 1cm </a:t>
            </a:r>
          </a:p>
        </p:txBody>
      </p:sp>
      <p:sp>
        <p:nvSpPr>
          <p:cNvPr id="17" name="TextBox 16">
            <a:extLst>
              <a:ext uri="{FF2B5EF4-FFF2-40B4-BE49-F238E27FC236}">
                <a16:creationId xmlns:a16="http://schemas.microsoft.com/office/drawing/2014/main" id="{2FDB07EC-F8EF-43BD-90AD-1881EF4F20C6}"/>
              </a:ext>
            </a:extLst>
          </p:cNvPr>
          <p:cNvSpPr txBox="1"/>
          <p:nvPr/>
        </p:nvSpPr>
        <p:spPr>
          <a:xfrm>
            <a:off x="761781" y="2900942"/>
            <a:ext cx="591829" cy="461665"/>
          </a:xfrm>
          <a:prstGeom prst="rect">
            <a:avLst/>
          </a:prstGeom>
          <a:noFill/>
        </p:spPr>
        <p:txBody>
          <a:bodyPr wrap="none" rtlCol="0">
            <a:spAutoFit/>
          </a:bodyPr>
          <a:lstStyle/>
          <a:p>
            <a:r>
              <a:rPr lang="en-US" sz="2400" b="1">
                <a:latin typeface="Century Gothic" panose="020B0502020202020204" pitchFamily="34" charset="0"/>
              </a:rPr>
              <a:t>Tia</a:t>
            </a:r>
          </a:p>
        </p:txBody>
      </p:sp>
      <p:sp>
        <p:nvSpPr>
          <p:cNvPr id="24" name="TextBox 23">
            <a:extLst>
              <a:ext uri="{FF2B5EF4-FFF2-40B4-BE49-F238E27FC236}">
                <a16:creationId xmlns:a16="http://schemas.microsoft.com/office/drawing/2014/main" id="{64047DCB-B62C-4B39-9056-E487E8617148}"/>
              </a:ext>
            </a:extLst>
          </p:cNvPr>
          <p:cNvSpPr txBox="1"/>
          <p:nvPr/>
        </p:nvSpPr>
        <p:spPr>
          <a:xfrm>
            <a:off x="7333297" y="4520325"/>
            <a:ext cx="1367682" cy="461665"/>
          </a:xfrm>
          <a:prstGeom prst="rect">
            <a:avLst/>
          </a:prstGeom>
          <a:noFill/>
        </p:spPr>
        <p:txBody>
          <a:bodyPr wrap="none" rtlCol="0">
            <a:spAutoFit/>
          </a:bodyPr>
          <a:lstStyle/>
          <a:p>
            <a:r>
              <a:rPr lang="en-US" sz="2400" b="1">
                <a:latin typeface="Century Gothic" panose="020B0502020202020204" pitchFamily="34" charset="0"/>
              </a:rPr>
              <a:t>Heather</a:t>
            </a:r>
          </a:p>
        </p:txBody>
      </p:sp>
      <p:sp>
        <p:nvSpPr>
          <p:cNvPr id="11" name="TextBox 10">
            <a:extLst>
              <a:ext uri="{FF2B5EF4-FFF2-40B4-BE49-F238E27FC236}">
                <a16:creationId xmlns:a16="http://schemas.microsoft.com/office/drawing/2014/main" id="{18854168-CF1A-44FB-93D8-69E6D34C9FD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74762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Complete the part whole models.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20" name="Group 19">
            <a:extLst>
              <a:ext uri="{FF2B5EF4-FFF2-40B4-BE49-F238E27FC236}">
                <a16:creationId xmlns:a16="http://schemas.microsoft.com/office/drawing/2014/main" id="{67AB8AFE-1DAC-EE42-A64C-23446688F2F1}"/>
              </a:ext>
            </a:extLst>
          </p:cNvPr>
          <p:cNvGrpSpPr/>
          <p:nvPr/>
        </p:nvGrpSpPr>
        <p:grpSpPr>
          <a:xfrm>
            <a:off x="352403" y="1835726"/>
            <a:ext cx="2645255" cy="3316609"/>
            <a:chOff x="-401683" y="1013343"/>
            <a:chExt cx="2007325" cy="2516776"/>
          </a:xfrm>
        </p:grpSpPr>
        <p:grpSp>
          <p:nvGrpSpPr>
            <p:cNvPr id="29" name="Group 28">
              <a:extLst>
                <a:ext uri="{FF2B5EF4-FFF2-40B4-BE49-F238E27FC236}">
                  <a16:creationId xmlns:a16="http://schemas.microsoft.com/office/drawing/2014/main" id="{0F955D81-CF2D-7E4A-8765-514723DC82AC}"/>
                </a:ext>
              </a:extLst>
            </p:cNvPr>
            <p:cNvGrpSpPr/>
            <p:nvPr/>
          </p:nvGrpSpPr>
          <p:grpSpPr>
            <a:xfrm>
              <a:off x="-401683" y="1013343"/>
              <a:ext cx="2007325" cy="2516776"/>
              <a:chOff x="-401683" y="1013343"/>
              <a:chExt cx="2007325" cy="2516776"/>
            </a:xfrm>
            <a:solidFill>
              <a:schemeClr val="accent4">
                <a:lumMod val="20000"/>
                <a:lumOff val="80000"/>
              </a:schemeClr>
            </a:solidFill>
          </p:grpSpPr>
          <p:sp>
            <p:nvSpPr>
              <p:cNvPr id="32" name="Oval 31">
                <a:extLst>
                  <a:ext uri="{FF2B5EF4-FFF2-40B4-BE49-F238E27FC236}">
                    <a16:creationId xmlns:a16="http://schemas.microsoft.com/office/drawing/2014/main" id="{75F5C189-307A-594D-8A8B-817177245480}"/>
                  </a:ext>
                </a:extLst>
              </p:cNvPr>
              <p:cNvSpPr/>
              <p:nvPr/>
            </p:nvSpPr>
            <p:spPr>
              <a:xfrm>
                <a:off x="144778" y="101334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a:solidFill>
                      <a:schemeClr val="tx1"/>
                    </a:solidFill>
                    <a:latin typeface="Century Gothic" panose="020B0502020202020204" pitchFamily="34" charset="0"/>
                  </a:rPr>
                  <a:t>?</a:t>
                </a:r>
                <a:endParaRPr lang="en-GB" sz="3600" b="1">
                  <a:solidFill>
                    <a:schemeClr val="tx1"/>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9814505A-20DA-C448-9293-45AC6E8E768E}"/>
                  </a:ext>
                </a:extLst>
              </p:cNvPr>
              <p:cNvGrpSpPr/>
              <p:nvPr/>
            </p:nvGrpSpPr>
            <p:grpSpPr>
              <a:xfrm>
                <a:off x="-401683" y="2615719"/>
                <a:ext cx="2007325" cy="914400"/>
                <a:chOff x="-401683" y="2615719"/>
                <a:chExt cx="2007325" cy="914400"/>
              </a:xfrm>
              <a:grpFill/>
            </p:grpSpPr>
            <p:sp>
              <p:nvSpPr>
                <p:cNvPr id="34" name="Oval 33">
                  <a:extLst>
                    <a:ext uri="{FF2B5EF4-FFF2-40B4-BE49-F238E27FC236}">
                      <a16:creationId xmlns:a16="http://schemas.microsoft.com/office/drawing/2014/main" id="{11E864AE-955C-4D4D-9045-7400731B7A57}"/>
                    </a:ext>
                  </a:extLst>
                </p:cNvPr>
                <p:cNvSpPr/>
                <p:nvPr/>
              </p:nvSpPr>
              <p:spPr>
                <a:xfrm>
                  <a:off x="-401683" y="2615719"/>
                  <a:ext cx="914400" cy="9144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70cm</a:t>
                  </a:r>
                </a:p>
              </p:txBody>
            </p:sp>
            <p:sp>
              <p:nvSpPr>
                <p:cNvPr id="35" name="Oval 34">
                  <a:extLst>
                    <a:ext uri="{FF2B5EF4-FFF2-40B4-BE49-F238E27FC236}">
                      <a16:creationId xmlns:a16="http://schemas.microsoft.com/office/drawing/2014/main" id="{E1530E70-1184-B644-9E66-3E4C988B1173}"/>
                    </a:ext>
                  </a:extLst>
                </p:cNvPr>
                <p:cNvSpPr/>
                <p:nvPr/>
              </p:nvSpPr>
              <p:spPr>
                <a:xfrm>
                  <a:off x="691242" y="2615719"/>
                  <a:ext cx="914400" cy="9144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30cm</a:t>
                  </a:r>
                </a:p>
              </p:txBody>
            </p:sp>
          </p:grpSp>
        </p:grpSp>
        <p:cxnSp>
          <p:nvCxnSpPr>
            <p:cNvPr id="30" name="Straight Connector 29">
              <a:extLst>
                <a:ext uri="{FF2B5EF4-FFF2-40B4-BE49-F238E27FC236}">
                  <a16:creationId xmlns:a16="http://schemas.microsoft.com/office/drawing/2014/main" id="{91E7AABC-CA5F-E343-9CB8-61BDA91FB1E0}"/>
                </a:ext>
              </a:extLst>
            </p:cNvPr>
            <p:cNvCxnSpPr>
              <a:cxnSpLocks/>
              <a:stCxn id="32" idx="5"/>
              <a:endCxn id="35" idx="0"/>
            </p:cNvCxnSpPr>
            <p:nvPr/>
          </p:nvCxnSpPr>
          <p:spPr>
            <a:xfrm>
              <a:off x="925268" y="1793832"/>
              <a:ext cx="223174"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E13B98-0C54-664F-AAC0-48F42D056646}"/>
                </a:ext>
              </a:extLst>
            </p:cNvPr>
            <p:cNvCxnSpPr>
              <a:cxnSpLocks/>
              <a:stCxn id="32" idx="3"/>
              <a:endCxn id="34" idx="0"/>
            </p:cNvCxnSpPr>
            <p:nvPr/>
          </p:nvCxnSpPr>
          <p:spPr>
            <a:xfrm flipH="1">
              <a:off x="55517" y="1793832"/>
              <a:ext cx="223173"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2803C7D-D094-6D43-B9DF-0231EF32045E}"/>
              </a:ext>
            </a:extLst>
          </p:cNvPr>
          <p:cNvGrpSpPr/>
          <p:nvPr/>
        </p:nvGrpSpPr>
        <p:grpSpPr>
          <a:xfrm>
            <a:off x="6053055" y="1835725"/>
            <a:ext cx="2645255" cy="3316610"/>
            <a:chOff x="1339307" y="873457"/>
            <a:chExt cx="2007325" cy="2516777"/>
          </a:xfrm>
        </p:grpSpPr>
        <p:grpSp>
          <p:nvGrpSpPr>
            <p:cNvPr id="22" name="Group 21">
              <a:extLst>
                <a:ext uri="{FF2B5EF4-FFF2-40B4-BE49-F238E27FC236}">
                  <a16:creationId xmlns:a16="http://schemas.microsoft.com/office/drawing/2014/main" id="{60E9F18C-478D-3646-89A1-C25FD3F0CB5B}"/>
                </a:ext>
              </a:extLst>
            </p:cNvPr>
            <p:cNvGrpSpPr/>
            <p:nvPr/>
          </p:nvGrpSpPr>
          <p:grpSpPr>
            <a:xfrm>
              <a:off x="1339307" y="873457"/>
              <a:ext cx="2007325" cy="2516777"/>
              <a:chOff x="1339307" y="873457"/>
              <a:chExt cx="2007325" cy="2516777"/>
            </a:xfrm>
            <a:solidFill>
              <a:schemeClr val="accent4">
                <a:lumMod val="20000"/>
                <a:lumOff val="80000"/>
              </a:schemeClr>
            </a:solidFill>
          </p:grpSpPr>
          <p:sp>
            <p:nvSpPr>
              <p:cNvPr id="25" name="Oval 24">
                <a:extLst>
                  <a:ext uri="{FF2B5EF4-FFF2-40B4-BE49-F238E27FC236}">
                    <a16:creationId xmlns:a16="http://schemas.microsoft.com/office/drawing/2014/main" id="{FF16481A-46FD-FE49-9928-02E7DBFA23C4}"/>
                  </a:ext>
                </a:extLst>
              </p:cNvPr>
              <p:cNvSpPr/>
              <p:nvPr/>
            </p:nvSpPr>
            <p:spPr>
              <a:xfrm>
                <a:off x="1885769" y="873457"/>
                <a:ext cx="914400" cy="914400"/>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2m</a:t>
                </a:r>
              </a:p>
            </p:txBody>
          </p:sp>
          <p:grpSp>
            <p:nvGrpSpPr>
              <p:cNvPr id="26" name="Group 25">
                <a:extLst>
                  <a:ext uri="{FF2B5EF4-FFF2-40B4-BE49-F238E27FC236}">
                    <a16:creationId xmlns:a16="http://schemas.microsoft.com/office/drawing/2014/main" id="{663746F5-A94F-0243-813F-CF203B0167C8}"/>
                  </a:ext>
                </a:extLst>
              </p:cNvPr>
              <p:cNvGrpSpPr/>
              <p:nvPr/>
            </p:nvGrpSpPr>
            <p:grpSpPr>
              <a:xfrm>
                <a:off x="1339307" y="2475833"/>
                <a:ext cx="2007325" cy="914401"/>
                <a:chOff x="1339307" y="2475833"/>
                <a:chExt cx="2007325" cy="914401"/>
              </a:xfrm>
              <a:grpFill/>
            </p:grpSpPr>
            <p:sp>
              <p:nvSpPr>
                <p:cNvPr id="27" name="Oval 26">
                  <a:extLst>
                    <a:ext uri="{FF2B5EF4-FFF2-40B4-BE49-F238E27FC236}">
                      <a16:creationId xmlns:a16="http://schemas.microsoft.com/office/drawing/2014/main" id="{7A806C12-F996-8741-B21F-566BA2FFF867}"/>
                    </a:ext>
                  </a:extLst>
                </p:cNvPr>
                <p:cNvSpPr/>
                <p:nvPr/>
              </p:nvSpPr>
              <p:spPr>
                <a:xfrm>
                  <a:off x="1339307" y="2475834"/>
                  <a:ext cx="914400" cy="914400"/>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75cm</a:t>
                  </a:r>
                </a:p>
              </p:txBody>
            </p:sp>
            <p:sp>
              <p:nvSpPr>
                <p:cNvPr id="28" name="Oval 27">
                  <a:extLst>
                    <a:ext uri="{FF2B5EF4-FFF2-40B4-BE49-F238E27FC236}">
                      <a16:creationId xmlns:a16="http://schemas.microsoft.com/office/drawing/2014/main" id="{B22FB511-A284-1848-9902-C2EA09AC9410}"/>
                    </a:ext>
                  </a:extLst>
                </p:cNvPr>
                <p:cNvSpPr/>
                <p:nvPr/>
              </p:nvSpPr>
              <p:spPr>
                <a:xfrm>
                  <a:off x="2432232" y="2475833"/>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a:solidFill>
                        <a:prstClr val="black"/>
                      </a:solidFill>
                      <a:latin typeface="Century Gothic" panose="020B0502020202020204" pitchFamily="34" charset="0"/>
                    </a:rPr>
                    <a:t>?</a:t>
                  </a:r>
                  <a:endParaRPr lang="en-GB" sz="2000" b="1">
                    <a:solidFill>
                      <a:srgbClr val="FF0000"/>
                    </a:solidFill>
                    <a:latin typeface="Century Gothic" panose="020B0502020202020204" pitchFamily="34" charset="0"/>
                  </a:endParaRPr>
                </a:p>
              </p:txBody>
            </p:sp>
          </p:grpSp>
        </p:grpSp>
        <p:cxnSp>
          <p:nvCxnSpPr>
            <p:cNvPr id="23" name="Straight Connector 22">
              <a:extLst>
                <a:ext uri="{FF2B5EF4-FFF2-40B4-BE49-F238E27FC236}">
                  <a16:creationId xmlns:a16="http://schemas.microsoft.com/office/drawing/2014/main" id="{8A0E94C1-EAAA-2249-80FF-F6F3C60E5571}"/>
                </a:ext>
              </a:extLst>
            </p:cNvPr>
            <p:cNvCxnSpPr>
              <a:cxnSpLocks/>
              <a:stCxn id="25" idx="5"/>
              <a:endCxn id="28" idx="0"/>
            </p:cNvCxnSpPr>
            <p:nvPr/>
          </p:nvCxnSpPr>
          <p:spPr>
            <a:xfrm>
              <a:off x="2666258" y="1653946"/>
              <a:ext cx="223174"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C988B3-76A3-E647-B9FB-CA03C29445EE}"/>
                </a:ext>
              </a:extLst>
            </p:cNvPr>
            <p:cNvCxnSpPr>
              <a:cxnSpLocks/>
              <a:stCxn id="25" idx="3"/>
              <a:endCxn id="27" idx="0"/>
            </p:cNvCxnSpPr>
            <p:nvPr/>
          </p:nvCxnSpPr>
          <p:spPr>
            <a:xfrm flipH="1">
              <a:off x="1796507" y="1653946"/>
              <a:ext cx="223173"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793EF2A-4C12-6749-B22C-63D9C05FFD2A}"/>
              </a:ext>
            </a:extLst>
          </p:cNvPr>
          <p:cNvGrpSpPr/>
          <p:nvPr/>
        </p:nvGrpSpPr>
        <p:grpSpPr>
          <a:xfrm>
            <a:off x="3202729" y="1835725"/>
            <a:ext cx="2645255" cy="3316610"/>
            <a:chOff x="3322968" y="1986480"/>
            <a:chExt cx="2404777" cy="3015100"/>
          </a:xfrm>
        </p:grpSpPr>
        <p:grpSp>
          <p:nvGrpSpPr>
            <p:cNvPr id="11" name="Group 10">
              <a:extLst>
                <a:ext uri="{FF2B5EF4-FFF2-40B4-BE49-F238E27FC236}">
                  <a16:creationId xmlns:a16="http://schemas.microsoft.com/office/drawing/2014/main" id="{61254F5D-C68D-A848-A2D8-BF5FB881125C}"/>
                </a:ext>
              </a:extLst>
            </p:cNvPr>
            <p:cNvGrpSpPr/>
            <p:nvPr/>
          </p:nvGrpSpPr>
          <p:grpSpPr>
            <a:xfrm rot="10800000">
              <a:off x="3322968" y="1986480"/>
              <a:ext cx="2404777" cy="3015100"/>
              <a:chOff x="1181843" y="1907237"/>
              <a:chExt cx="2007325" cy="2516777"/>
            </a:xfrm>
            <a:solidFill>
              <a:schemeClr val="accent4">
                <a:lumMod val="20000"/>
                <a:lumOff val="80000"/>
              </a:schemeClr>
            </a:solidFill>
          </p:grpSpPr>
          <p:sp>
            <p:nvSpPr>
              <p:cNvPr id="14" name="Oval 13">
                <a:extLst>
                  <a:ext uri="{FF2B5EF4-FFF2-40B4-BE49-F238E27FC236}">
                    <a16:creationId xmlns:a16="http://schemas.microsoft.com/office/drawing/2014/main" id="{BEDECE65-4401-1D45-857C-6BED4DAC726A}"/>
                  </a:ext>
                </a:extLst>
              </p:cNvPr>
              <p:cNvSpPr/>
              <p:nvPr/>
            </p:nvSpPr>
            <p:spPr>
              <a:xfrm rot="10800000">
                <a:off x="1728306" y="1907237"/>
                <a:ext cx="914400" cy="9144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a:solidFill>
                      <a:prstClr val="black"/>
                    </a:solidFill>
                    <a:latin typeface="Century Gothic" panose="020B0502020202020204" pitchFamily="34" charset="0"/>
                  </a:rPr>
                  <a:t>?</a:t>
                </a:r>
                <a:endParaRPr lang="en-GB" sz="2000" b="1">
                  <a:solidFill>
                    <a:srgbClr val="FF0000"/>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57CBEB18-BC0B-964F-B143-B92FCD473D95}"/>
                  </a:ext>
                </a:extLst>
              </p:cNvPr>
              <p:cNvGrpSpPr/>
              <p:nvPr/>
            </p:nvGrpSpPr>
            <p:grpSpPr>
              <a:xfrm>
                <a:off x="1181843" y="3509614"/>
                <a:ext cx="2007325" cy="914400"/>
                <a:chOff x="1181843" y="3509614"/>
                <a:chExt cx="2007325" cy="914400"/>
              </a:xfrm>
              <a:grpFill/>
            </p:grpSpPr>
            <p:sp>
              <p:nvSpPr>
                <p:cNvPr id="16" name="Oval 15">
                  <a:extLst>
                    <a:ext uri="{FF2B5EF4-FFF2-40B4-BE49-F238E27FC236}">
                      <a16:creationId xmlns:a16="http://schemas.microsoft.com/office/drawing/2014/main" id="{15351547-D7E3-2849-8FFA-EC07FAA5B96E}"/>
                    </a:ext>
                  </a:extLst>
                </p:cNvPr>
                <p:cNvSpPr/>
                <p:nvPr/>
              </p:nvSpPr>
              <p:spPr>
                <a:xfrm rot="10800000">
                  <a:off x="1181843" y="3509614"/>
                  <a:ext cx="914400" cy="914400"/>
                </a:xfrm>
                <a:prstGeom prst="ellipse">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55</a:t>
                  </a:r>
                </a:p>
                <a:p>
                  <a:pPr algn="ctr"/>
                  <a:r>
                    <a:rPr lang="en-GB" sz="2000" b="1">
                      <a:solidFill>
                        <a:schemeClr val="tx1"/>
                      </a:solidFill>
                      <a:latin typeface="Century Gothic" panose="020B0502020202020204" pitchFamily="34" charset="0"/>
                    </a:rPr>
                    <a:t>cm</a:t>
                  </a:r>
                </a:p>
              </p:txBody>
            </p:sp>
            <p:sp>
              <p:nvSpPr>
                <p:cNvPr id="17" name="Oval 16">
                  <a:extLst>
                    <a:ext uri="{FF2B5EF4-FFF2-40B4-BE49-F238E27FC236}">
                      <a16:creationId xmlns:a16="http://schemas.microsoft.com/office/drawing/2014/main" id="{B14DFD50-0961-4A42-8EA5-D82B5487411E}"/>
                    </a:ext>
                  </a:extLst>
                </p:cNvPr>
                <p:cNvSpPr/>
                <p:nvPr/>
              </p:nvSpPr>
              <p:spPr>
                <a:xfrm rot="10800000">
                  <a:off x="2274768" y="3509614"/>
                  <a:ext cx="914400" cy="914400"/>
                </a:xfrm>
                <a:prstGeom prst="ellipse">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100 cm</a:t>
                  </a:r>
                </a:p>
              </p:txBody>
            </p:sp>
          </p:grpSp>
        </p:grpSp>
        <p:cxnSp>
          <p:nvCxnSpPr>
            <p:cNvPr id="12" name="Straight Connector 11">
              <a:extLst>
                <a:ext uri="{FF2B5EF4-FFF2-40B4-BE49-F238E27FC236}">
                  <a16:creationId xmlns:a16="http://schemas.microsoft.com/office/drawing/2014/main" id="{57571392-7630-674D-BD12-1F2DD44534B5}"/>
                </a:ext>
              </a:extLst>
            </p:cNvPr>
            <p:cNvCxnSpPr>
              <a:cxnSpLocks/>
              <a:stCxn id="17" idx="4"/>
              <a:endCxn id="14" idx="1"/>
            </p:cNvCxnSpPr>
            <p:nvPr/>
          </p:nvCxnSpPr>
          <p:spPr>
            <a:xfrm>
              <a:off x="3870694" y="3081932"/>
              <a:ext cx="267361" cy="984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D20556-C649-194C-8925-878F725FD5E2}"/>
                </a:ext>
              </a:extLst>
            </p:cNvPr>
            <p:cNvCxnSpPr>
              <a:cxnSpLocks/>
              <a:stCxn id="14" idx="7"/>
              <a:endCxn id="16" idx="4"/>
            </p:cNvCxnSpPr>
            <p:nvPr/>
          </p:nvCxnSpPr>
          <p:spPr>
            <a:xfrm flipV="1">
              <a:off x="4912657" y="3081932"/>
              <a:ext cx="267362" cy="984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0C240A-C1AE-435C-95C2-EB37145AE1E3}"/>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Complete the part whole models.</a:t>
            </a: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20" name="Group 19">
            <a:extLst>
              <a:ext uri="{FF2B5EF4-FFF2-40B4-BE49-F238E27FC236}">
                <a16:creationId xmlns:a16="http://schemas.microsoft.com/office/drawing/2014/main" id="{67AB8AFE-1DAC-EE42-A64C-23446688F2F1}"/>
              </a:ext>
            </a:extLst>
          </p:cNvPr>
          <p:cNvGrpSpPr/>
          <p:nvPr/>
        </p:nvGrpSpPr>
        <p:grpSpPr>
          <a:xfrm>
            <a:off x="352403" y="1835726"/>
            <a:ext cx="2645255" cy="3316609"/>
            <a:chOff x="-401683" y="1013343"/>
            <a:chExt cx="2007325" cy="2516776"/>
          </a:xfrm>
        </p:grpSpPr>
        <p:grpSp>
          <p:nvGrpSpPr>
            <p:cNvPr id="29" name="Group 28">
              <a:extLst>
                <a:ext uri="{FF2B5EF4-FFF2-40B4-BE49-F238E27FC236}">
                  <a16:creationId xmlns:a16="http://schemas.microsoft.com/office/drawing/2014/main" id="{0F955D81-CF2D-7E4A-8765-514723DC82AC}"/>
                </a:ext>
              </a:extLst>
            </p:cNvPr>
            <p:cNvGrpSpPr/>
            <p:nvPr/>
          </p:nvGrpSpPr>
          <p:grpSpPr>
            <a:xfrm>
              <a:off x="-401683" y="1013343"/>
              <a:ext cx="2007325" cy="2516776"/>
              <a:chOff x="-401683" y="1013343"/>
              <a:chExt cx="2007325" cy="2516776"/>
            </a:xfrm>
            <a:solidFill>
              <a:schemeClr val="accent4">
                <a:lumMod val="20000"/>
                <a:lumOff val="80000"/>
              </a:schemeClr>
            </a:solidFill>
          </p:grpSpPr>
          <p:sp>
            <p:nvSpPr>
              <p:cNvPr id="32" name="Oval 31">
                <a:extLst>
                  <a:ext uri="{FF2B5EF4-FFF2-40B4-BE49-F238E27FC236}">
                    <a16:creationId xmlns:a16="http://schemas.microsoft.com/office/drawing/2014/main" id="{75F5C189-307A-594D-8A8B-817177245480}"/>
                  </a:ext>
                </a:extLst>
              </p:cNvPr>
              <p:cNvSpPr/>
              <p:nvPr/>
            </p:nvSpPr>
            <p:spPr>
              <a:xfrm>
                <a:off x="144778" y="1013343"/>
                <a:ext cx="914400" cy="9144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FF0000"/>
                    </a:solidFill>
                    <a:latin typeface="Century Gothic" panose="020B0502020202020204" pitchFamily="34" charset="0"/>
                  </a:rPr>
                  <a:t>1m</a:t>
                </a:r>
              </a:p>
            </p:txBody>
          </p:sp>
          <p:grpSp>
            <p:nvGrpSpPr>
              <p:cNvPr id="33" name="Group 32">
                <a:extLst>
                  <a:ext uri="{FF2B5EF4-FFF2-40B4-BE49-F238E27FC236}">
                    <a16:creationId xmlns:a16="http://schemas.microsoft.com/office/drawing/2014/main" id="{9814505A-20DA-C448-9293-45AC6E8E768E}"/>
                  </a:ext>
                </a:extLst>
              </p:cNvPr>
              <p:cNvGrpSpPr/>
              <p:nvPr/>
            </p:nvGrpSpPr>
            <p:grpSpPr>
              <a:xfrm>
                <a:off x="-401683" y="2615719"/>
                <a:ext cx="2007325" cy="914400"/>
                <a:chOff x="-401683" y="2615719"/>
                <a:chExt cx="2007325" cy="914400"/>
              </a:xfrm>
              <a:grpFill/>
            </p:grpSpPr>
            <p:sp>
              <p:nvSpPr>
                <p:cNvPr id="34" name="Oval 33">
                  <a:extLst>
                    <a:ext uri="{FF2B5EF4-FFF2-40B4-BE49-F238E27FC236}">
                      <a16:creationId xmlns:a16="http://schemas.microsoft.com/office/drawing/2014/main" id="{11E864AE-955C-4D4D-9045-7400731B7A57}"/>
                    </a:ext>
                  </a:extLst>
                </p:cNvPr>
                <p:cNvSpPr/>
                <p:nvPr/>
              </p:nvSpPr>
              <p:spPr>
                <a:xfrm>
                  <a:off x="-401683" y="2615719"/>
                  <a:ext cx="914400" cy="9144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70cm</a:t>
                  </a:r>
                </a:p>
              </p:txBody>
            </p:sp>
            <p:sp>
              <p:nvSpPr>
                <p:cNvPr id="35" name="Oval 34">
                  <a:extLst>
                    <a:ext uri="{FF2B5EF4-FFF2-40B4-BE49-F238E27FC236}">
                      <a16:creationId xmlns:a16="http://schemas.microsoft.com/office/drawing/2014/main" id="{E1530E70-1184-B644-9E66-3E4C988B1173}"/>
                    </a:ext>
                  </a:extLst>
                </p:cNvPr>
                <p:cNvSpPr/>
                <p:nvPr/>
              </p:nvSpPr>
              <p:spPr>
                <a:xfrm>
                  <a:off x="691242" y="2615719"/>
                  <a:ext cx="914400" cy="914400"/>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30cm</a:t>
                  </a:r>
                </a:p>
              </p:txBody>
            </p:sp>
          </p:grpSp>
        </p:grpSp>
        <p:cxnSp>
          <p:nvCxnSpPr>
            <p:cNvPr id="30" name="Straight Connector 29">
              <a:extLst>
                <a:ext uri="{FF2B5EF4-FFF2-40B4-BE49-F238E27FC236}">
                  <a16:creationId xmlns:a16="http://schemas.microsoft.com/office/drawing/2014/main" id="{91E7AABC-CA5F-E343-9CB8-61BDA91FB1E0}"/>
                </a:ext>
              </a:extLst>
            </p:cNvPr>
            <p:cNvCxnSpPr>
              <a:cxnSpLocks/>
              <a:stCxn id="32" idx="5"/>
              <a:endCxn id="35" idx="0"/>
            </p:cNvCxnSpPr>
            <p:nvPr/>
          </p:nvCxnSpPr>
          <p:spPr>
            <a:xfrm>
              <a:off x="925268" y="1793832"/>
              <a:ext cx="223174"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E13B98-0C54-664F-AAC0-48F42D056646}"/>
                </a:ext>
              </a:extLst>
            </p:cNvPr>
            <p:cNvCxnSpPr>
              <a:cxnSpLocks/>
              <a:stCxn id="32" idx="3"/>
              <a:endCxn id="34" idx="0"/>
            </p:cNvCxnSpPr>
            <p:nvPr/>
          </p:nvCxnSpPr>
          <p:spPr>
            <a:xfrm flipH="1">
              <a:off x="55517" y="1793832"/>
              <a:ext cx="223173"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2803C7D-D094-6D43-B9DF-0231EF32045E}"/>
              </a:ext>
            </a:extLst>
          </p:cNvPr>
          <p:cNvGrpSpPr/>
          <p:nvPr/>
        </p:nvGrpSpPr>
        <p:grpSpPr>
          <a:xfrm>
            <a:off x="6053055" y="1835725"/>
            <a:ext cx="2645255" cy="3316610"/>
            <a:chOff x="1339307" y="873457"/>
            <a:chExt cx="2007325" cy="2516777"/>
          </a:xfrm>
        </p:grpSpPr>
        <p:grpSp>
          <p:nvGrpSpPr>
            <p:cNvPr id="22" name="Group 21">
              <a:extLst>
                <a:ext uri="{FF2B5EF4-FFF2-40B4-BE49-F238E27FC236}">
                  <a16:creationId xmlns:a16="http://schemas.microsoft.com/office/drawing/2014/main" id="{60E9F18C-478D-3646-89A1-C25FD3F0CB5B}"/>
                </a:ext>
              </a:extLst>
            </p:cNvPr>
            <p:cNvGrpSpPr/>
            <p:nvPr/>
          </p:nvGrpSpPr>
          <p:grpSpPr>
            <a:xfrm>
              <a:off x="1339307" y="873457"/>
              <a:ext cx="2007325" cy="2516777"/>
              <a:chOff x="1339307" y="873457"/>
              <a:chExt cx="2007325" cy="2516777"/>
            </a:xfrm>
            <a:solidFill>
              <a:schemeClr val="accent4">
                <a:lumMod val="20000"/>
                <a:lumOff val="80000"/>
              </a:schemeClr>
            </a:solidFill>
          </p:grpSpPr>
          <p:sp>
            <p:nvSpPr>
              <p:cNvPr id="25" name="Oval 24">
                <a:extLst>
                  <a:ext uri="{FF2B5EF4-FFF2-40B4-BE49-F238E27FC236}">
                    <a16:creationId xmlns:a16="http://schemas.microsoft.com/office/drawing/2014/main" id="{FF16481A-46FD-FE49-9928-02E7DBFA23C4}"/>
                  </a:ext>
                </a:extLst>
              </p:cNvPr>
              <p:cNvSpPr/>
              <p:nvPr/>
            </p:nvSpPr>
            <p:spPr>
              <a:xfrm>
                <a:off x="1885769" y="873457"/>
                <a:ext cx="914400" cy="914400"/>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2m</a:t>
                </a:r>
              </a:p>
            </p:txBody>
          </p:sp>
          <p:grpSp>
            <p:nvGrpSpPr>
              <p:cNvPr id="26" name="Group 25">
                <a:extLst>
                  <a:ext uri="{FF2B5EF4-FFF2-40B4-BE49-F238E27FC236}">
                    <a16:creationId xmlns:a16="http://schemas.microsoft.com/office/drawing/2014/main" id="{663746F5-A94F-0243-813F-CF203B0167C8}"/>
                  </a:ext>
                </a:extLst>
              </p:cNvPr>
              <p:cNvGrpSpPr/>
              <p:nvPr/>
            </p:nvGrpSpPr>
            <p:grpSpPr>
              <a:xfrm>
                <a:off x="1339307" y="2475833"/>
                <a:ext cx="2007325" cy="914401"/>
                <a:chOff x="1339307" y="2475833"/>
                <a:chExt cx="2007325" cy="914401"/>
              </a:xfrm>
              <a:grpFill/>
            </p:grpSpPr>
            <p:sp>
              <p:nvSpPr>
                <p:cNvPr id="27" name="Oval 26">
                  <a:extLst>
                    <a:ext uri="{FF2B5EF4-FFF2-40B4-BE49-F238E27FC236}">
                      <a16:creationId xmlns:a16="http://schemas.microsoft.com/office/drawing/2014/main" id="{7A806C12-F996-8741-B21F-566BA2FFF867}"/>
                    </a:ext>
                  </a:extLst>
                </p:cNvPr>
                <p:cNvSpPr/>
                <p:nvPr/>
              </p:nvSpPr>
              <p:spPr>
                <a:xfrm>
                  <a:off x="1339307" y="2475834"/>
                  <a:ext cx="914400" cy="914400"/>
                </a:xfrm>
                <a:prstGeom prst="ellipse">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75cm</a:t>
                  </a:r>
                </a:p>
              </p:txBody>
            </p:sp>
            <p:sp>
              <p:nvSpPr>
                <p:cNvPr id="28" name="Oval 27">
                  <a:extLst>
                    <a:ext uri="{FF2B5EF4-FFF2-40B4-BE49-F238E27FC236}">
                      <a16:creationId xmlns:a16="http://schemas.microsoft.com/office/drawing/2014/main" id="{B22FB511-A284-1848-9902-C2EA09AC9410}"/>
                    </a:ext>
                  </a:extLst>
                </p:cNvPr>
                <p:cNvSpPr/>
                <p:nvPr/>
              </p:nvSpPr>
              <p:spPr>
                <a:xfrm>
                  <a:off x="2432232" y="2475833"/>
                  <a:ext cx="914400" cy="9144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FF0000"/>
                      </a:solidFill>
                      <a:latin typeface="Century Gothic" panose="020B0502020202020204" pitchFamily="34" charset="0"/>
                    </a:rPr>
                    <a:t>1m 25cm</a:t>
                  </a:r>
                </a:p>
              </p:txBody>
            </p:sp>
          </p:grpSp>
        </p:grpSp>
        <p:cxnSp>
          <p:nvCxnSpPr>
            <p:cNvPr id="23" name="Straight Connector 22">
              <a:extLst>
                <a:ext uri="{FF2B5EF4-FFF2-40B4-BE49-F238E27FC236}">
                  <a16:creationId xmlns:a16="http://schemas.microsoft.com/office/drawing/2014/main" id="{8A0E94C1-EAAA-2249-80FF-F6F3C60E5571}"/>
                </a:ext>
              </a:extLst>
            </p:cNvPr>
            <p:cNvCxnSpPr>
              <a:cxnSpLocks/>
              <a:stCxn id="25" idx="5"/>
              <a:endCxn id="28" idx="0"/>
            </p:cNvCxnSpPr>
            <p:nvPr/>
          </p:nvCxnSpPr>
          <p:spPr>
            <a:xfrm>
              <a:off x="2666258" y="1653946"/>
              <a:ext cx="223174"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C988B3-76A3-E647-B9FB-CA03C29445EE}"/>
                </a:ext>
              </a:extLst>
            </p:cNvPr>
            <p:cNvCxnSpPr>
              <a:cxnSpLocks/>
              <a:stCxn id="25" idx="3"/>
              <a:endCxn id="27" idx="0"/>
            </p:cNvCxnSpPr>
            <p:nvPr/>
          </p:nvCxnSpPr>
          <p:spPr>
            <a:xfrm flipH="1">
              <a:off x="1796507" y="1653946"/>
              <a:ext cx="223173" cy="821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793EF2A-4C12-6749-B22C-63D9C05FFD2A}"/>
              </a:ext>
            </a:extLst>
          </p:cNvPr>
          <p:cNvGrpSpPr/>
          <p:nvPr/>
        </p:nvGrpSpPr>
        <p:grpSpPr>
          <a:xfrm>
            <a:off x="3202729" y="1835725"/>
            <a:ext cx="2645255" cy="3316610"/>
            <a:chOff x="3322968" y="1986480"/>
            <a:chExt cx="2404777" cy="3015100"/>
          </a:xfrm>
        </p:grpSpPr>
        <p:grpSp>
          <p:nvGrpSpPr>
            <p:cNvPr id="11" name="Group 10">
              <a:extLst>
                <a:ext uri="{FF2B5EF4-FFF2-40B4-BE49-F238E27FC236}">
                  <a16:creationId xmlns:a16="http://schemas.microsoft.com/office/drawing/2014/main" id="{61254F5D-C68D-A848-A2D8-BF5FB881125C}"/>
                </a:ext>
              </a:extLst>
            </p:cNvPr>
            <p:cNvGrpSpPr/>
            <p:nvPr/>
          </p:nvGrpSpPr>
          <p:grpSpPr>
            <a:xfrm rot="10800000">
              <a:off x="3322968" y="1986480"/>
              <a:ext cx="2404777" cy="3015100"/>
              <a:chOff x="1181843" y="1907237"/>
              <a:chExt cx="2007325" cy="2516777"/>
            </a:xfrm>
            <a:solidFill>
              <a:schemeClr val="accent4">
                <a:lumMod val="20000"/>
                <a:lumOff val="80000"/>
              </a:schemeClr>
            </a:solidFill>
          </p:grpSpPr>
          <p:sp>
            <p:nvSpPr>
              <p:cNvPr id="14" name="Oval 13">
                <a:extLst>
                  <a:ext uri="{FF2B5EF4-FFF2-40B4-BE49-F238E27FC236}">
                    <a16:creationId xmlns:a16="http://schemas.microsoft.com/office/drawing/2014/main" id="{BEDECE65-4401-1D45-857C-6BED4DAC726A}"/>
                  </a:ext>
                </a:extLst>
              </p:cNvPr>
              <p:cNvSpPr/>
              <p:nvPr/>
            </p:nvSpPr>
            <p:spPr>
              <a:xfrm rot="10800000">
                <a:off x="1728306" y="1907237"/>
                <a:ext cx="914400" cy="91440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a:solidFill>
                      <a:srgbClr val="FF0000"/>
                    </a:solidFill>
                    <a:latin typeface="Century Gothic" panose="020B0502020202020204" pitchFamily="34" charset="0"/>
                  </a:rPr>
                  <a:t>1m 55cm</a:t>
                </a:r>
                <a:endParaRPr lang="en-GB" sz="1100" b="1">
                  <a:solidFill>
                    <a:srgbClr val="FF0000"/>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57CBEB18-BC0B-964F-B143-B92FCD473D95}"/>
                  </a:ext>
                </a:extLst>
              </p:cNvPr>
              <p:cNvGrpSpPr/>
              <p:nvPr/>
            </p:nvGrpSpPr>
            <p:grpSpPr>
              <a:xfrm>
                <a:off x="1181843" y="3509614"/>
                <a:ext cx="2007325" cy="914400"/>
                <a:chOff x="1181843" y="3509614"/>
                <a:chExt cx="2007325" cy="914400"/>
              </a:xfrm>
              <a:grpFill/>
            </p:grpSpPr>
            <p:sp>
              <p:nvSpPr>
                <p:cNvPr id="16" name="Oval 15">
                  <a:extLst>
                    <a:ext uri="{FF2B5EF4-FFF2-40B4-BE49-F238E27FC236}">
                      <a16:creationId xmlns:a16="http://schemas.microsoft.com/office/drawing/2014/main" id="{15351547-D7E3-2849-8FFA-EC07FAA5B96E}"/>
                    </a:ext>
                  </a:extLst>
                </p:cNvPr>
                <p:cNvSpPr/>
                <p:nvPr/>
              </p:nvSpPr>
              <p:spPr>
                <a:xfrm rot="10800000">
                  <a:off x="1181843" y="3509614"/>
                  <a:ext cx="914400" cy="914400"/>
                </a:xfrm>
                <a:prstGeom prst="ellipse">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55</a:t>
                  </a:r>
                </a:p>
                <a:p>
                  <a:pPr algn="ctr"/>
                  <a:r>
                    <a:rPr lang="en-GB" sz="2000" b="1">
                      <a:solidFill>
                        <a:schemeClr val="tx1"/>
                      </a:solidFill>
                      <a:latin typeface="Century Gothic" panose="020B0502020202020204" pitchFamily="34" charset="0"/>
                    </a:rPr>
                    <a:t>cm</a:t>
                  </a:r>
                </a:p>
              </p:txBody>
            </p:sp>
            <p:sp>
              <p:nvSpPr>
                <p:cNvPr id="17" name="Oval 16">
                  <a:extLst>
                    <a:ext uri="{FF2B5EF4-FFF2-40B4-BE49-F238E27FC236}">
                      <a16:creationId xmlns:a16="http://schemas.microsoft.com/office/drawing/2014/main" id="{B14DFD50-0961-4A42-8EA5-D82B5487411E}"/>
                    </a:ext>
                  </a:extLst>
                </p:cNvPr>
                <p:cNvSpPr/>
                <p:nvPr/>
              </p:nvSpPr>
              <p:spPr>
                <a:xfrm rot="10800000">
                  <a:off x="2274768" y="3509614"/>
                  <a:ext cx="914400" cy="914400"/>
                </a:xfrm>
                <a:prstGeom prst="ellipse">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a:solidFill>
                        <a:schemeClr val="tx1"/>
                      </a:solidFill>
                      <a:latin typeface="Century Gothic" panose="020B0502020202020204" pitchFamily="34" charset="0"/>
                    </a:rPr>
                    <a:t>100 cm</a:t>
                  </a:r>
                </a:p>
              </p:txBody>
            </p:sp>
          </p:grpSp>
        </p:grpSp>
        <p:cxnSp>
          <p:nvCxnSpPr>
            <p:cNvPr id="12" name="Straight Connector 11">
              <a:extLst>
                <a:ext uri="{FF2B5EF4-FFF2-40B4-BE49-F238E27FC236}">
                  <a16:creationId xmlns:a16="http://schemas.microsoft.com/office/drawing/2014/main" id="{57571392-7630-674D-BD12-1F2DD44534B5}"/>
                </a:ext>
              </a:extLst>
            </p:cNvPr>
            <p:cNvCxnSpPr>
              <a:cxnSpLocks/>
              <a:stCxn id="17" idx="4"/>
              <a:endCxn id="14" idx="1"/>
            </p:cNvCxnSpPr>
            <p:nvPr/>
          </p:nvCxnSpPr>
          <p:spPr>
            <a:xfrm>
              <a:off x="3870694" y="3081932"/>
              <a:ext cx="267361" cy="984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D20556-C649-194C-8925-878F725FD5E2}"/>
                </a:ext>
              </a:extLst>
            </p:cNvPr>
            <p:cNvCxnSpPr>
              <a:cxnSpLocks/>
              <a:stCxn id="14" idx="7"/>
              <a:endCxn id="16" idx="4"/>
            </p:cNvCxnSpPr>
            <p:nvPr/>
          </p:nvCxnSpPr>
          <p:spPr>
            <a:xfrm flipV="1">
              <a:off x="4912657" y="3081932"/>
              <a:ext cx="267362" cy="984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748F53C9-DDC4-4BB6-A3B9-4F1C923D52B2}"/>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88322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686F1F3B-8E36-48F6-9D4E-EC51CC58EF70}"/>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09CE2AF0-972F-4B54-847F-B4450622980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difference in length of the following items?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1600" b="1" dirty="0">
                <a:solidFill>
                  <a:schemeClr val="bg1">
                    <a:lumMod val="65000"/>
                  </a:schemeClr>
                </a:solidFill>
                <a:latin typeface="Century Gothic" panose="020B0502020202020204" pitchFamily="34" charset="0"/>
              </a:rPr>
              <a:t>Not to scale</a:t>
            </a:r>
            <a:endParaRPr lang="en-GB" sz="5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5D6099C4-F7DA-40EA-A36F-9C0C42798AB9}"/>
              </a:ext>
            </a:extLst>
          </p:cNvPr>
          <p:cNvGraphicFramePr>
            <a:graphicFrameLocks noGrp="1"/>
          </p:cNvGraphicFramePr>
          <p:nvPr>
            <p:extLst>
              <p:ext uri="{D42A27DB-BD31-4B8C-83A1-F6EECF244321}">
                <p14:modId xmlns:p14="http://schemas.microsoft.com/office/powerpoint/2010/main" val="670470214"/>
              </p:ext>
            </p:extLst>
          </p:nvPr>
        </p:nvGraphicFramePr>
        <p:xfrm>
          <a:off x="1669577" y="4349177"/>
          <a:ext cx="5804847" cy="962193"/>
        </p:xfrm>
        <a:graphic>
          <a:graphicData uri="http://schemas.openxmlformats.org/drawingml/2006/table">
            <a:tbl>
              <a:tblPr firstRow="1" bandRow="1">
                <a:tableStyleId>{5940675A-B579-460E-94D1-54222C63F5DA}</a:tableStyleId>
              </a:tblPr>
              <a:tblGrid>
                <a:gridCol w="1934949">
                  <a:extLst>
                    <a:ext uri="{9D8B030D-6E8A-4147-A177-3AD203B41FA5}">
                      <a16:colId xmlns:a16="http://schemas.microsoft.com/office/drawing/2014/main" val="3922666866"/>
                    </a:ext>
                  </a:extLst>
                </a:gridCol>
                <a:gridCol w="1934949">
                  <a:extLst>
                    <a:ext uri="{9D8B030D-6E8A-4147-A177-3AD203B41FA5}">
                      <a16:colId xmlns:a16="http://schemas.microsoft.com/office/drawing/2014/main" val="3005013005"/>
                    </a:ext>
                  </a:extLst>
                </a:gridCol>
                <a:gridCol w="1934949">
                  <a:extLst>
                    <a:ext uri="{9D8B030D-6E8A-4147-A177-3AD203B41FA5}">
                      <a16:colId xmlns:a16="http://schemas.microsoft.com/office/drawing/2014/main" val="1004977660"/>
                    </a:ext>
                  </a:extLst>
                </a:gridCol>
              </a:tblGrid>
              <a:tr h="962193">
                <a:tc>
                  <a:txBody>
                    <a:bodyPr/>
                    <a:lstStyle/>
                    <a:p>
                      <a:pPr algn="ctr"/>
                      <a:r>
                        <a:rPr lang="en-GB" sz="2600" b="1" dirty="0">
                          <a:solidFill>
                            <a:schemeClr val="tx1"/>
                          </a:solidFill>
                          <a:latin typeface="Century Gothic" panose="020B0502020202020204" pitchFamily="34" charset="0"/>
                        </a:rPr>
                        <a:t>A. 47cm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600" b="1" dirty="0">
                          <a:solidFill>
                            <a:schemeClr val="tx1"/>
                          </a:solidFill>
                          <a:latin typeface="Century Gothic" panose="020B0502020202020204" pitchFamily="34" charset="0"/>
                        </a:rPr>
                        <a:t>B. 57cm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600" b="1" dirty="0">
                          <a:solidFill>
                            <a:schemeClr val="tx1"/>
                          </a:solidFill>
                          <a:latin typeface="Century Gothic" panose="020B0502020202020204" pitchFamily="34" charset="0"/>
                        </a:rPr>
                        <a:t>C. 47mm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9089112"/>
                  </a:ext>
                </a:extLst>
              </a:tr>
            </a:tbl>
          </a:graphicData>
        </a:graphic>
      </p:graphicFrame>
      <p:grpSp>
        <p:nvGrpSpPr>
          <p:cNvPr id="29" name="Group 28">
            <a:extLst>
              <a:ext uri="{FF2B5EF4-FFF2-40B4-BE49-F238E27FC236}">
                <a16:creationId xmlns:a16="http://schemas.microsoft.com/office/drawing/2014/main" id="{267933C9-D8BC-4FAB-BE1D-A41BC7A99837}"/>
              </a:ext>
            </a:extLst>
          </p:cNvPr>
          <p:cNvGrpSpPr/>
          <p:nvPr/>
        </p:nvGrpSpPr>
        <p:grpSpPr>
          <a:xfrm>
            <a:off x="1050789" y="3721006"/>
            <a:ext cx="6963973" cy="461665"/>
            <a:chOff x="1180848" y="3764879"/>
            <a:chExt cx="6963973" cy="461665"/>
          </a:xfrm>
        </p:grpSpPr>
        <p:grpSp>
          <p:nvGrpSpPr>
            <p:cNvPr id="30" name="Group 29">
              <a:extLst>
                <a:ext uri="{FF2B5EF4-FFF2-40B4-BE49-F238E27FC236}">
                  <a16:creationId xmlns:a16="http://schemas.microsoft.com/office/drawing/2014/main" id="{2EF29B04-414A-498C-9A5C-881E5FB10D3F}"/>
                </a:ext>
              </a:extLst>
            </p:cNvPr>
            <p:cNvGrpSpPr/>
            <p:nvPr/>
          </p:nvGrpSpPr>
          <p:grpSpPr>
            <a:xfrm>
              <a:off x="4939748" y="3764879"/>
              <a:ext cx="3205073" cy="461665"/>
              <a:chOff x="713566" y="2542643"/>
              <a:chExt cx="2276811" cy="307113"/>
            </a:xfrm>
          </p:grpSpPr>
          <p:sp>
            <p:nvSpPr>
              <p:cNvPr id="34" name="TextBox 33">
                <a:extLst>
                  <a:ext uri="{FF2B5EF4-FFF2-40B4-BE49-F238E27FC236}">
                    <a16:creationId xmlns:a16="http://schemas.microsoft.com/office/drawing/2014/main" id="{6E884E18-535C-4116-B5CA-72D26D23D3EA}"/>
                  </a:ext>
                </a:extLst>
              </p:cNvPr>
              <p:cNvSpPr txBox="1"/>
              <p:nvPr/>
            </p:nvSpPr>
            <p:spPr>
              <a:xfrm>
                <a:off x="1318071" y="2542643"/>
                <a:ext cx="1036553" cy="307113"/>
              </a:xfrm>
              <a:prstGeom prst="rect">
                <a:avLst/>
              </a:prstGeom>
              <a:noFill/>
            </p:spPr>
            <p:txBody>
              <a:bodyPr wrap="square" rtlCol="0">
                <a:spAutoFit/>
              </a:bodyPr>
              <a:lstStyle/>
              <a:p>
                <a:pPr algn="ctr"/>
                <a:r>
                  <a:rPr lang="en-GB" sz="2400" b="1" dirty="0">
                    <a:latin typeface="Century Gothic" panose="020B0502020202020204" pitchFamily="34" charset="0"/>
                  </a:rPr>
                  <a:t>100cm</a:t>
                </a:r>
              </a:p>
            </p:txBody>
          </p:sp>
          <p:cxnSp>
            <p:nvCxnSpPr>
              <p:cNvPr id="35" name="Straight Connector 34">
                <a:extLst>
                  <a:ext uri="{FF2B5EF4-FFF2-40B4-BE49-F238E27FC236}">
                    <a16:creationId xmlns:a16="http://schemas.microsoft.com/office/drawing/2014/main" id="{B547CA31-0228-4072-89A9-F123629CAC0F}"/>
                  </a:ext>
                </a:extLst>
              </p:cNvPr>
              <p:cNvCxnSpPr>
                <a:cxnSpLocks/>
              </p:cNvCxnSpPr>
              <p:nvPr/>
            </p:nvCxnSpPr>
            <p:spPr>
              <a:xfrm>
                <a:off x="713566" y="2542643"/>
                <a:ext cx="2276811" cy="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25099BDC-5BAF-42D6-A0E4-75BD4C6ACAE0}"/>
                </a:ext>
              </a:extLst>
            </p:cNvPr>
            <p:cNvGrpSpPr/>
            <p:nvPr/>
          </p:nvGrpSpPr>
          <p:grpSpPr>
            <a:xfrm>
              <a:off x="1180848" y="3764879"/>
              <a:ext cx="2078723" cy="461665"/>
              <a:chOff x="824839" y="2542643"/>
              <a:chExt cx="2134290" cy="307113"/>
            </a:xfrm>
          </p:grpSpPr>
          <p:sp>
            <p:nvSpPr>
              <p:cNvPr id="32" name="TextBox 31">
                <a:extLst>
                  <a:ext uri="{FF2B5EF4-FFF2-40B4-BE49-F238E27FC236}">
                    <a16:creationId xmlns:a16="http://schemas.microsoft.com/office/drawing/2014/main" id="{BCFD9B67-4D53-4FC6-B4B0-D63B3DAA8B5A}"/>
                  </a:ext>
                </a:extLst>
              </p:cNvPr>
              <p:cNvSpPr txBox="1"/>
              <p:nvPr/>
            </p:nvSpPr>
            <p:spPr>
              <a:xfrm>
                <a:off x="1318071" y="2542643"/>
                <a:ext cx="1036553" cy="307113"/>
              </a:xfrm>
              <a:prstGeom prst="rect">
                <a:avLst/>
              </a:prstGeom>
              <a:noFill/>
            </p:spPr>
            <p:txBody>
              <a:bodyPr wrap="square" rtlCol="0">
                <a:spAutoFit/>
              </a:bodyPr>
              <a:lstStyle/>
              <a:p>
                <a:pPr algn="ctr"/>
                <a:r>
                  <a:rPr lang="en-GB" sz="2400" b="1">
                    <a:latin typeface="Century Gothic" panose="020B0502020202020204" pitchFamily="34" charset="0"/>
                  </a:rPr>
                  <a:t>43cm</a:t>
                </a:r>
              </a:p>
            </p:txBody>
          </p:sp>
          <p:cxnSp>
            <p:nvCxnSpPr>
              <p:cNvPr id="33" name="Straight Connector 32">
                <a:extLst>
                  <a:ext uri="{FF2B5EF4-FFF2-40B4-BE49-F238E27FC236}">
                    <a16:creationId xmlns:a16="http://schemas.microsoft.com/office/drawing/2014/main" id="{C2F12BB1-E452-4BA5-A69A-DE2F83B931BD}"/>
                  </a:ext>
                </a:extLst>
              </p:cNvPr>
              <p:cNvCxnSpPr>
                <a:cxnSpLocks/>
              </p:cNvCxnSpPr>
              <p:nvPr/>
            </p:nvCxnSpPr>
            <p:spPr>
              <a:xfrm>
                <a:off x="824839" y="2542643"/>
                <a:ext cx="2134290" cy="0"/>
              </a:xfrm>
              <a:prstGeom prst="line">
                <a:avLst/>
              </a:prstGeom>
              <a:ln w="38100">
                <a:headEnd type="triangle"/>
                <a:tailEnd type="triangle"/>
              </a:ln>
            </p:spPr>
            <p:style>
              <a:lnRef idx="1">
                <a:schemeClr val="dk1"/>
              </a:lnRef>
              <a:fillRef idx="0">
                <a:schemeClr val="dk1"/>
              </a:fillRef>
              <a:effectRef idx="0">
                <a:schemeClr val="dk1"/>
              </a:effectRef>
              <a:fontRef idx="minor">
                <a:schemeClr val="tx1"/>
              </a:fontRef>
            </p:style>
          </p:cxnSp>
        </p:grpSp>
      </p:grpSp>
      <p:sp>
        <p:nvSpPr>
          <p:cNvPr id="15" name="TextBox 14">
            <a:extLst>
              <a:ext uri="{FF2B5EF4-FFF2-40B4-BE49-F238E27FC236}">
                <a16:creationId xmlns:a16="http://schemas.microsoft.com/office/drawing/2014/main" id="{3AB108E0-1729-4EB2-A0D9-2EE43657495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72946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686F1F3B-8E36-48F6-9D4E-EC51CC58EF70}"/>
              </a:ext>
            </a:extLst>
          </p:cNvPr>
          <p:cNvPicPr>
            <a:picLocks noChangeAspect="1"/>
          </p:cNvPicPr>
          <p:nvPr/>
        </p:nvPicPr>
        <p:blipFill>
          <a:blip r:embed="rId4"/>
          <a:stretch>
            <a:fillRect/>
          </a:stretch>
        </p:blipFill>
        <p:spPr>
          <a:xfrm>
            <a:off x="115438" y="135870"/>
            <a:ext cx="8913124" cy="6322100"/>
          </a:xfrm>
          <a:prstGeom prst="rect">
            <a:avLst/>
          </a:prstGeom>
        </p:spPr>
      </p:pic>
      <p:sp>
        <p:nvSpPr>
          <p:cNvPr id="26" name="Rectangle 25">
            <a:extLst>
              <a:ext uri="{FF2B5EF4-FFF2-40B4-BE49-F238E27FC236}">
                <a16:creationId xmlns:a16="http://schemas.microsoft.com/office/drawing/2014/main" id="{09CE2AF0-972F-4B54-847F-B4450622980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difference in length of the following items?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1600" b="1" dirty="0">
                <a:solidFill>
                  <a:schemeClr val="bg1">
                    <a:lumMod val="65000"/>
                  </a:schemeClr>
                </a:solidFill>
                <a:latin typeface="Century Gothic" panose="020B0502020202020204" pitchFamily="34" charset="0"/>
              </a:rPr>
              <a:t>Not to scale</a:t>
            </a:r>
            <a:endParaRPr lang="en-GB" sz="5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5D6099C4-F7DA-40EA-A36F-9C0C42798AB9}"/>
              </a:ext>
            </a:extLst>
          </p:cNvPr>
          <p:cNvGraphicFramePr>
            <a:graphicFrameLocks noGrp="1"/>
          </p:cNvGraphicFramePr>
          <p:nvPr/>
        </p:nvGraphicFramePr>
        <p:xfrm>
          <a:off x="1669577" y="4349177"/>
          <a:ext cx="5804847" cy="962193"/>
        </p:xfrm>
        <a:graphic>
          <a:graphicData uri="http://schemas.openxmlformats.org/drawingml/2006/table">
            <a:tbl>
              <a:tblPr firstRow="1" bandRow="1">
                <a:tableStyleId>{5940675A-B579-460E-94D1-54222C63F5DA}</a:tableStyleId>
              </a:tblPr>
              <a:tblGrid>
                <a:gridCol w="1934949">
                  <a:extLst>
                    <a:ext uri="{9D8B030D-6E8A-4147-A177-3AD203B41FA5}">
                      <a16:colId xmlns:a16="http://schemas.microsoft.com/office/drawing/2014/main" val="3922666866"/>
                    </a:ext>
                  </a:extLst>
                </a:gridCol>
                <a:gridCol w="1934949">
                  <a:extLst>
                    <a:ext uri="{9D8B030D-6E8A-4147-A177-3AD203B41FA5}">
                      <a16:colId xmlns:a16="http://schemas.microsoft.com/office/drawing/2014/main" val="3005013005"/>
                    </a:ext>
                  </a:extLst>
                </a:gridCol>
                <a:gridCol w="1934949">
                  <a:extLst>
                    <a:ext uri="{9D8B030D-6E8A-4147-A177-3AD203B41FA5}">
                      <a16:colId xmlns:a16="http://schemas.microsoft.com/office/drawing/2014/main" val="1004977660"/>
                    </a:ext>
                  </a:extLst>
                </a:gridCol>
              </a:tblGrid>
              <a:tr h="962193">
                <a:tc>
                  <a:txBody>
                    <a:bodyPr/>
                    <a:lstStyle/>
                    <a:p>
                      <a:pPr algn="ctr"/>
                      <a:r>
                        <a:rPr lang="en-GB" sz="2600" b="1" dirty="0">
                          <a:solidFill>
                            <a:schemeClr val="bg1">
                              <a:lumMod val="50000"/>
                            </a:schemeClr>
                          </a:solidFill>
                          <a:latin typeface="Century Gothic" panose="020B0502020202020204" pitchFamily="34" charset="0"/>
                        </a:rPr>
                        <a:t>A. 47cm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600" b="1" dirty="0">
                          <a:solidFill>
                            <a:srgbClr val="FF0000"/>
                          </a:solidFill>
                          <a:latin typeface="Century Gothic" panose="020B0502020202020204" pitchFamily="34" charset="0"/>
                        </a:rPr>
                        <a:t>B. 57cm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600" b="1" dirty="0">
                          <a:solidFill>
                            <a:schemeClr val="bg1">
                              <a:lumMod val="50000"/>
                            </a:schemeClr>
                          </a:solidFill>
                          <a:latin typeface="Century Gothic" panose="020B0502020202020204" pitchFamily="34" charset="0"/>
                        </a:rPr>
                        <a:t>C. 47mm</a:t>
                      </a:r>
                    </a:p>
                  </a:txBody>
                  <a:tcPr marL="137457" marR="137457" marT="68727" marB="6872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9089112"/>
                  </a:ext>
                </a:extLst>
              </a:tr>
            </a:tbl>
          </a:graphicData>
        </a:graphic>
      </p:graphicFrame>
      <p:grpSp>
        <p:nvGrpSpPr>
          <p:cNvPr id="29" name="Group 28">
            <a:extLst>
              <a:ext uri="{FF2B5EF4-FFF2-40B4-BE49-F238E27FC236}">
                <a16:creationId xmlns:a16="http://schemas.microsoft.com/office/drawing/2014/main" id="{267933C9-D8BC-4FAB-BE1D-A41BC7A99837}"/>
              </a:ext>
            </a:extLst>
          </p:cNvPr>
          <p:cNvGrpSpPr/>
          <p:nvPr/>
        </p:nvGrpSpPr>
        <p:grpSpPr>
          <a:xfrm>
            <a:off x="1050789" y="3721006"/>
            <a:ext cx="6963973" cy="461665"/>
            <a:chOff x="1180848" y="3764879"/>
            <a:chExt cx="6963973" cy="461665"/>
          </a:xfrm>
        </p:grpSpPr>
        <p:grpSp>
          <p:nvGrpSpPr>
            <p:cNvPr id="30" name="Group 29">
              <a:extLst>
                <a:ext uri="{FF2B5EF4-FFF2-40B4-BE49-F238E27FC236}">
                  <a16:creationId xmlns:a16="http://schemas.microsoft.com/office/drawing/2014/main" id="{2EF29B04-414A-498C-9A5C-881E5FB10D3F}"/>
                </a:ext>
              </a:extLst>
            </p:cNvPr>
            <p:cNvGrpSpPr/>
            <p:nvPr/>
          </p:nvGrpSpPr>
          <p:grpSpPr>
            <a:xfrm>
              <a:off x="4939748" y="3764879"/>
              <a:ext cx="3205073" cy="461665"/>
              <a:chOff x="713566" y="2542643"/>
              <a:chExt cx="2276811" cy="307113"/>
            </a:xfrm>
          </p:grpSpPr>
          <p:sp>
            <p:nvSpPr>
              <p:cNvPr id="34" name="TextBox 33">
                <a:extLst>
                  <a:ext uri="{FF2B5EF4-FFF2-40B4-BE49-F238E27FC236}">
                    <a16:creationId xmlns:a16="http://schemas.microsoft.com/office/drawing/2014/main" id="{6E884E18-535C-4116-B5CA-72D26D23D3EA}"/>
                  </a:ext>
                </a:extLst>
              </p:cNvPr>
              <p:cNvSpPr txBox="1"/>
              <p:nvPr/>
            </p:nvSpPr>
            <p:spPr>
              <a:xfrm>
                <a:off x="1318071" y="2542643"/>
                <a:ext cx="1036553" cy="307113"/>
              </a:xfrm>
              <a:prstGeom prst="rect">
                <a:avLst/>
              </a:prstGeom>
              <a:noFill/>
            </p:spPr>
            <p:txBody>
              <a:bodyPr wrap="square" rtlCol="0">
                <a:spAutoFit/>
              </a:bodyPr>
              <a:lstStyle/>
              <a:p>
                <a:pPr algn="ctr"/>
                <a:r>
                  <a:rPr lang="en-GB" sz="2400" b="1">
                    <a:solidFill>
                      <a:srgbClr val="FF0000"/>
                    </a:solidFill>
                    <a:latin typeface="Century Gothic" panose="020B0502020202020204" pitchFamily="34" charset="0"/>
                  </a:rPr>
                  <a:t>100cm</a:t>
                </a:r>
              </a:p>
            </p:txBody>
          </p:sp>
          <p:cxnSp>
            <p:nvCxnSpPr>
              <p:cNvPr id="35" name="Straight Connector 34">
                <a:extLst>
                  <a:ext uri="{FF2B5EF4-FFF2-40B4-BE49-F238E27FC236}">
                    <a16:creationId xmlns:a16="http://schemas.microsoft.com/office/drawing/2014/main" id="{B547CA31-0228-4072-89A9-F123629CAC0F}"/>
                  </a:ext>
                </a:extLst>
              </p:cNvPr>
              <p:cNvCxnSpPr>
                <a:cxnSpLocks/>
              </p:cNvCxnSpPr>
              <p:nvPr/>
            </p:nvCxnSpPr>
            <p:spPr>
              <a:xfrm>
                <a:off x="713566" y="2542643"/>
                <a:ext cx="2276811" cy="0"/>
              </a:xfrm>
              <a:prstGeom prst="line">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25099BDC-5BAF-42D6-A0E4-75BD4C6ACAE0}"/>
                </a:ext>
              </a:extLst>
            </p:cNvPr>
            <p:cNvGrpSpPr/>
            <p:nvPr/>
          </p:nvGrpSpPr>
          <p:grpSpPr>
            <a:xfrm>
              <a:off x="1180848" y="3764879"/>
              <a:ext cx="2078723" cy="461665"/>
              <a:chOff x="824839" y="2542643"/>
              <a:chExt cx="2134290" cy="307113"/>
            </a:xfrm>
          </p:grpSpPr>
          <p:sp>
            <p:nvSpPr>
              <p:cNvPr id="32" name="TextBox 31">
                <a:extLst>
                  <a:ext uri="{FF2B5EF4-FFF2-40B4-BE49-F238E27FC236}">
                    <a16:creationId xmlns:a16="http://schemas.microsoft.com/office/drawing/2014/main" id="{BCFD9B67-4D53-4FC6-B4B0-D63B3DAA8B5A}"/>
                  </a:ext>
                </a:extLst>
              </p:cNvPr>
              <p:cNvSpPr txBox="1"/>
              <p:nvPr/>
            </p:nvSpPr>
            <p:spPr>
              <a:xfrm>
                <a:off x="1318071" y="2542643"/>
                <a:ext cx="1036553" cy="307113"/>
              </a:xfrm>
              <a:prstGeom prst="rect">
                <a:avLst/>
              </a:prstGeom>
              <a:noFill/>
            </p:spPr>
            <p:txBody>
              <a:bodyPr wrap="square" rtlCol="0">
                <a:spAutoFit/>
              </a:bodyPr>
              <a:lstStyle/>
              <a:p>
                <a:pPr algn="ctr"/>
                <a:r>
                  <a:rPr lang="en-GB" sz="2400" b="1">
                    <a:latin typeface="Century Gothic" panose="020B0502020202020204" pitchFamily="34" charset="0"/>
                  </a:rPr>
                  <a:t>43cm</a:t>
                </a:r>
              </a:p>
            </p:txBody>
          </p:sp>
          <p:cxnSp>
            <p:nvCxnSpPr>
              <p:cNvPr id="33" name="Straight Connector 32">
                <a:extLst>
                  <a:ext uri="{FF2B5EF4-FFF2-40B4-BE49-F238E27FC236}">
                    <a16:creationId xmlns:a16="http://schemas.microsoft.com/office/drawing/2014/main" id="{C2F12BB1-E452-4BA5-A69A-DE2F83B931BD}"/>
                  </a:ext>
                </a:extLst>
              </p:cNvPr>
              <p:cNvCxnSpPr>
                <a:cxnSpLocks/>
              </p:cNvCxnSpPr>
              <p:nvPr/>
            </p:nvCxnSpPr>
            <p:spPr>
              <a:xfrm>
                <a:off x="824839" y="2542643"/>
                <a:ext cx="2134290" cy="0"/>
              </a:xfrm>
              <a:prstGeom prst="line">
                <a:avLst/>
              </a:prstGeom>
              <a:ln w="38100">
                <a:headEnd type="triangle"/>
                <a:tailEnd type="triangle"/>
              </a:ln>
            </p:spPr>
            <p:style>
              <a:lnRef idx="1">
                <a:schemeClr val="dk1"/>
              </a:lnRef>
              <a:fillRef idx="0">
                <a:schemeClr val="dk1"/>
              </a:fillRef>
              <a:effectRef idx="0">
                <a:schemeClr val="dk1"/>
              </a:effectRef>
              <a:fontRef idx="minor">
                <a:schemeClr val="tx1"/>
              </a:fontRef>
            </p:style>
          </p:cxnSp>
        </p:grpSp>
      </p:grpSp>
      <p:sp>
        <p:nvSpPr>
          <p:cNvPr id="15" name="TextBox 14">
            <a:extLst>
              <a:ext uri="{FF2B5EF4-FFF2-40B4-BE49-F238E27FC236}">
                <a16:creationId xmlns:a16="http://schemas.microsoft.com/office/drawing/2014/main" id="{BE0BCF8F-0E86-41F9-BD9E-4263299E324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48390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C83C08A-6F8F-4515-B5BB-84ED70A8B0B9}"/>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7AB2A139-0161-4D78-9F67-55912B873A6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Mollie and Jacob are hanging a string of lights on Mollie’s wall.</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wall is 1m 65cm long, the lights are 95cm long.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They will need more lights to reach the end of the wall.</a:t>
            </a:r>
            <a:endParaRPr lang="en-GB" sz="2000" b="1" dirty="0">
              <a:solidFill>
                <a:srgbClr val="FF0000"/>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2E460002-D3D3-4BAD-8A88-FF98093400C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05747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C83C08A-6F8F-4515-B5BB-84ED70A8B0B9}"/>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2" name="Rectangle 11">
            <a:extLst>
              <a:ext uri="{FF2B5EF4-FFF2-40B4-BE49-F238E27FC236}">
                <a16:creationId xmlns:a16="http://schemas.microsoft.com/office/drawing/2014/main" id="{7AB2A139-0161-4D78-9F67-55912B873A6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Mollie and Jacob are hanging a string of lights on Mollie’s wall.</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The wall is 1m 65cm long, the lights are 95cm long.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They will need more lights to reach the end of the wall.</a:t>
            </a:r>
            <a:endParaRPr lang="en-GB" sz="2000" b="1" dirty="0">
              <a:solidFill>
                <a:srgbClr val="FF0000"/>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True. They will need another 70cm of lights to reach the end of the wall.</a:t>
            </a:r>
          </a:p>
          <a:p>
            <a:pPr lvl="0" defTabSz="685800">
              <a:defRPr/>
            </a:pP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5B873597-51C9-406C-ADAB-06802C11D20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159389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 part whole model.</a:t>
            </a: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85FC44D4-906B-8746-B236-CC810BF5ED62}"/>
              </a:ext>
            </a:extLst>
          </p:cNvPr>
          <p:cNvGrpSpPr/>
          <p:nvPr/>
        </p:nvGrpSpPr>
        <p:grpSpPr>
          <a:xfrm>
            <a:off x="2750963" y="1946498"/>
            <a:ext cx="3642073" cy="2709021"/>
            <a:chOff x="3843891" y="6202783"/>
            <a:chExt cx="2378900" cy="1769457"/>
          </a:xfrm>
        </p:grpSpPr>
        <p:grpSp>
          <p:nvGrpSpPr>
            <p:cNvPr id="9" name="Group 8">
              <a:extLst>
                <a:ext uri="{FF2B5EF4-FFF2-40B4-BE49-F238E27FC236}">
                  <a16:creationId xmlns:a16="http://schemas.microsoft.com/office/drawing/2014/main" id="{0739D62E-E40E-5642-9DC7-8DC0B9B4A737}"/>
                </a:ext>
              </a:extLst>
            </p:cNvPr>
            <p:cNvGrpSpPr/>
            <p:nvPr/>
          </p:nvGrpSpPr>
          <p:grpSpPr>
            <a:xfrm>
              <a:off x="3843891" y="6202783"/>
              <a:ext cx="2378900" cy="1591864"/>
              <a:chOff x="385832" y="7355357"/>
              <a:chExt cx="2378900" cy="1591864"/>
            </a:xfrm>
          </p:grpSpPr>
          <p:sp>
            <p:nvSpPr>
              <p:cNvPr id="12" name="Oval 11">
                <a:extLst>
                  <a:ext uri="{FF2B5EF4-FFF2-40B4-BE49-F238E27FC236}">
                    <a16:creationId xmlns:a16="http://schemas.microsoft.com/office/drawing/2014/main" id="{1C307178-1F13-9940-9752-53288633E44D}"/>
                  </a:ext>
                </a:extLst>
              </p:cNvPr>
              <p:cNvSpPr/>
              <p:nvPr/>
            </p:nvSpPr>
            <p:spPr>
              <a:xfrm>
                <a:off x="1248115" y="7355357"/>
                <a:ext cx="654545" cy="65454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378cm</a:t>
                </a:r>
              </a:p>
            </p:txBody>
          </p:sp>
          <p:grpSp>
            <p:nvGrpSpPr>
              <p:cNvPr id="13" name="Group 12">
                <a:extLst>
                  <a:ext uri="{FF2B5EF4-FFF2-40B4-BE49-F238E27FC236}">
                    <a16:creationId xmlns:a16="http://schemas.microsoft.com/office/drawing/2014/main" id="{5C6E8AE6-6780-E24E-AC2D-637341E9E032}"/>
                  </a:ext>
                </a:extLst>
              </p:cNvPr>
              <p:cNvGrpSpPr/>
              <p:nvPr/>
            </p:nvGrpSpPr>
            <p:grpSpPr>
              <a:xfrm>
                <a:off x="385832" y="8281969"/>
                <a:ext cx="2378900" cy="665252"/>
                <a:chOff x="385832" y="8281969"/>
                <a:chExt cx="2378900" cy="665252"/>
              </a:xfrm>
            </p:grpSpPr>
            <p:sp>
              <p:nvSpPr>
                <p:cNvPr id="16" name="Oval 15">
                  <a:extLst>
                    <a:ext uri="{FF2B5EF4-FFF2-40B4-BE49-F238E27FC236}">
                      <a16:creationId xmlns:a16="http://schemas.microsoft.com/office/drawing/2014/main" id="{C211335B-30B4-6F4D-8934-43A27AFDCCF5}"/>
                    </a:ext>
                  </a:extLst>
                </p:cNvPr>
                <p:cNvSpPr/>
                <p:nvPr/>
              </p:nvSpPr>
              <p:spPr>
                <a:xfrm>
                  <a:off x="385832" y="8281969"/>
                  <a:ext cx="654545" cy="6545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80cm</a:t>
                  </a:r>
                </a:p>
              </p:txBody>
            </p:sp>
            <p:sp>
              <p:nvSpPr>
                <p:cNvPr id="17" name="Oval 16">
                  <a:extLst>
                    <a:ext uri="{FF2B5EF4-FFF2-40B4-BE49-F238E27FC236}">
                      <a16:creationId xmlns:a16="http://schemas.microsoft.com/office/drawing/2014/main" id="{C5F3ACA6-8447-8C45-BC6D-7F0F3632D6B9}"/>
                    </a:ext>
                  </a:extLst>
                </p:cNvPr>
                <p:cNvSpPr/>
                <p:nvPr/>
              </p:nvSpPr>
              <p:spPr>
                <a:xfrm>
                  <a:off x="2110187" y="8292676"/>
                  <a:ext cx="654545" cy="6545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400" b="1">
                      <a:solidFill>
                        <a:prstClr val="black"/>
                      </a:solidFill>
                      <a:latin typeface="Century Gothic" panose="020B0502020202020204" pitchFamily="34" charset="0"/>
                    </a:rPr>
                    <a:t>?</a:t>
                  </a:r>
                  <a:endParaRPr lang="en-GB" sz="1400" b="1">
                    <a:solidFill>
                      <a:schemeClr val="tx1"/>
                    </a:solidFill>
                    <a:latin typeface="Century Gothic" panose="020B0502020202020204" pitchFamily="34" charset="0"/>
                  </a:endParaRPr>
                </a:p>
              </p:txBody>
            </p:sp>
          </p:grpSp>
          <p:cxnSp>
            <p:nvCxnSpPr>
              <p:cNvPr id="14" name="Straight Connector 13">
                <a:extLst>
                  <a:ext uri="{FF2B5EF4-FFF2-40B4-BE49-F238E27FC236}">
                    <a16:creationId xmlns:a16="http://schemas.microsoft.com/office/drawing/2014/main" id="{A58A55E5-32CA-0042-8100-CB1931B5EC50}"/>
                  </a:ext>
                </a:extLst>
              </p:cNvPr>
              <p:cNvCxnSpPr>
                <a:cxnSpLocks/>
                <a:stCxn id="12" idx="5"/>
                <a:endCxn id="17" idx="0"/>
              </p:cNvCxnSpPr>
              <p:nvPr/>
            </p:nvCxnSpPr>
            <p:spPr>
              <a:xfrm>
                <a:off x="1806803" y="7914046"/>
                <a:ext cx="630657" cy="378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B926E0-B7E5-CE4F-88CF-EF964745BB66}"/>
                  </a:ext>
                </a:extLst>
              </p:cNvPr>
              <p:cNvCxnSpPr>
                <a:cxnSpLocks/>
                <a:stCxn id="12" idx="3"/>
                <a:endCxn id="16" idx="0"/>
              </p:cNvCxnSpPr>
              <p:nvPr/>
            </p:nvCxnSpPr>
            <p:spPr>
              <a:xfrm flipH="1">
                <a:off x="713105" y="7914046"/>
                <a:ext cx="630866" cy="3679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063C935B-32EB-074B-A849-21983AFA61F2}"/>
                </a:ext>
              </a:extLst>
            </p:cNvPr>
            <p:cNvSpPr/>
            <p:nvPr/>
          </p:nvSpPr>
          <p:spPr>
            <a:xfrm>
              <a:off x="4706173" y="7317694"/>
              <a:ext cx="654545" cy="65454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Century Gothic" panose="020B0502020202020204" pitchFamily="34" charset="0"/>
                </a:rPr>
                <a:t>180cm</a:t>
              </a:r>
            </a:p>
          </p:txBody>
        </p:sp>
        <p:cxnSp>
          <p:nvCxnSpPr>
            <p:cNvPr id="11" name="Straight Connector 10">
              <a:extLst>
                <a:ext uri="{FF2B5EF4-FFF2-40B4-BE49-F238E27FC236}">
                  <a16:creationId xmlns:a16="http://schemas.microsoft.com/office/drawing/2014/main" id="{3ADFEDC9-6211-3249-A0A4-EFA8641F4098}"/>
                </a:ext>
              </a:extLst>
            </p:cNvPr>
            <p:cNvCxnSpPr>
              <a:cxnSpLocks/>
              <a:stCxn id="12" idx="4"/>
              <a:endCxn id="10" idx="0"/>
            </p:cNvCxnSpPr>
            <p:nvPr/>
          </p:nvCxnSpPr>
          <p:spPr>
            <a:xfrm flipH="1">
              <a:off x="5033446" y="6857329"/>
              <a:ext cx="1" cy="4603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4ADDB454-BE8C-4FD5-A25E-EBD8C73CD30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Y3</a:t>
            </a:r>
          </a:p>
        </p:txBody>
      </p:sp>
    </p:spTree>
    <p:extLst>
      <p:ext uri="{BB962C8B-B14F-4D97-AF65-F5344CB8AC3E}">
        <p14:creationId xmlns:p14="http://schemas.microsoft.com/office/powerpoint/2010/main" val="271351508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5c7a0828-c5e4-45f8-a074-18a8fdc88ec6"/>
    <ds:schemaRef ds:uri="http://www.w3.org/XML/1998/namespace"/>
    <ds:schemaRef ds:uri="http://purl.org/dc/dcmitype/"/>
  </ds:schemaRefs>
</ds:datastoreItem>
</file>

<file path=customXml/itemProps2.xml><?xml version="1.0" encoding="utf-8"?>
<ds:datastoreItem xmlns:ds="http://schemas.openxmlformats.org/officeDocument/2006/customXml" ds:itemID="{154BC788-DCFF-4C11-A3F5-35C73C9DA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TotalTime>
  <Words>1023</Words>
  <Application>Microsoft Office PowerPoint</Application>
  <PresentationFormat>On-screen Show (4:3)</PresentationFormat>
  <Paragraphs>372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Definitely Maybe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Subtracting Lengths</dc:title>
  <dc:creator>Ashleigh Sobol</dc:creator>
  <cp:lastModifiedBy>Simon Thomas</cp:lastModifiedBy>
  <cp:revision>9</cp:revision>
  <dcterms:created xsi:type="dcterms:W3CDTF">2018-03-17T10:08:43Z</dcterms:created>
  <dcterms:modified xsi:type="dcterms:W3CDTF">2021-02-28T11:20:03Z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