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8F2DF7-F1F3-6D4B-04A2-A6B825A173A1}" v="75" dt="2021-02-13T06:29:36.4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-264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4B888A-E85F-4CEB-9915-06E6A6E9A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D14FC8A-D257-4BBD-AA24-DC8AD54BC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A7C88C-B5BD-4D98-81F0-923953E7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5BF168-D3A3-492F-962C-BDCD03DFB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040AB2-E78B-487C-82FB-5B116D42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30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3E7AFA-C7A4-4C23-838E-88F8AC5CC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E38928B-70ED-441F-81B6-BA41DB605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A2BCD0-EBDF-4810-9A3E-014802D7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CDCBB1-DB80-4B5B-A66A-967E921C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527DE4-1793-4CDB-A594-B1CEB84C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34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89908D2-BEBF-45AE-8933-AA95B1D16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0DD7B44-2AA0-45B6-B5D6-057BC8E1F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B64C55-32CC-45F6-9096-03AB7304D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8C6B8C-8B95-4A48-96FD-5A77D47C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A38B75-3328-46B1-B304-AAA2E126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70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95A63B-948F-44B0-A974-B4F8BAB2E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7D33CB-B220-4BD4-97A0-5349131F4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108974-DEBF-408E-AED2-B2EC9395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708C14-03B7-4AEF-A787-2A56FBBC9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AA24AC-7F89-479C-B60D-8A4374BF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1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EEB101-CD1D-4855-B5A3-05B48201A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042F98-68C0-4F69-BE1C-599550BAC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93B169-79B0-4C8B-B214-B7E4B61A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0A07C7-9867-44E9-B007-64661E86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2767D0-76C2-49A8-8346-7CA25B29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04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DF6E72-187E-4DC1-9A4A-076707FA6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F1F779-7A64-46B1-AD2E-F4C374B1A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F56D430-DC9F-4D7F-BE83-B233908D6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E28815D-B28C-4954-B590-40B668474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9E224F4-EC1F-4A7B-8520-15180C3B8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0B2240-F9F5-4B8C-A0B2-FE9EF5625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7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C1FED4-3DCA-45A7-8347-DA171B22D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97A4E71-8168-434D-B3DC-FB56AB657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9DD84C2-90DE-439A-8581-B9B2932FF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BE2B6B1-6AFC-4C49-AAB7-A4C69EC5C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A35ACFB-398F-4F8B-B725-3DBB77195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B34668D-C841-4162-8743-1BC42A281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0FBD412-3170-41BF-89FE-D60387F3D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AE5045A-7FF9-443B-912B-B601E5CF6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29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22D1D3-9A20-423A-BB2F-AC3BBCCD8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3CA9E12-CB85-48EA-A090-A6C223AE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4DB41B3-401C-471D-B6A5-8F998E599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B99A6F-9861-4F0A-95B1-92F57A027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69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D0CAE3A-F324-4061-8E5F-E664A1F45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1C76CD1-AB53-417C-BE5F-58E19CD7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2900D2B-556A-4E8B-9178-9C481E44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51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59121B-EF60-42DE-A058-D8473E6D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31A35A-56FC-42D0-88CF-9163B906D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762845E-B1C8-4D5F-9BED-5286B6135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ED5E4C-F9A2-4A47-99B5-49D41FD86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A5651A-46D5-4DD0-B969-86AAA0A09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252A290-6A14-42C1-BAFD-EA8148311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4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30501A-313A-4644-BAEF-8BC1D52C9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C2E08D7-815A-40EB-B902-00AA8F7C5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4EA7A3D-7221-44E8-84A7-A52CD1B53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F62127-CE76-4CF9-90FB-82DF78FFE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E1513B-29F5-485B-B97A-B84B2E8CC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A791EB6-B0D1-4F53-97C9-7B9575ED0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96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0FE3F64-9C0D-4FFC-86DC-2C7EFCCA0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85185F5-FC79-4798-96AE-960AAA8CC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ABF87E-4963-4583-B276-C4AEF99EC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DCAC4-07DA-4688-8337-331071119379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F9E909-675F-4D73-8AE5-54D6F3D10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464C89-563C-4DDC-B5A3-3D57630482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02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0D0472-34AA-4D17-85FA-F476F4E5F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906000" cy="2387600"/>
          </a:xfrm>
        </p:spPr>
        <p:txBody>
          <a:bodyPr/>
          <a:lstStyle/>
          <a:p>
            <a:pPr algn="l"/>
            <a:r>
              <a:rPr lang="en-GB" u="sng" dirty="0">
                <a:latin typeface="Sassoon Infant Std"/>
              </a:rPr>
              <a:t>Monday 22nd February 2021</a:t>
            </a:r>
            <a:r>
              <a:rPr lang="en-GB" u="sng" dirty="0"/>
              <a:t/>
            </a:r>
            <a:br>
              <a:rPr lang="en-GB" u="sng" dirty="0"/>
            </a:br>
            <a:endParaRPr lang="en-GB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480D15D-7397-433E-965E-DD5BCD8044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 sz="4000" u="sng" dirty="0">
                <a:latin typeface="Sassoon Infant Std"/>
              </a:rPr>
              <a:t>LI y5 &amp; 6: Revise '</a:t>
            </a:r>
            <a:r>
              <a:rPr lang="en-GB" sz="4000" u="sng" dirty="0" err="1">
                <a:latin typeface="Sassoon Infant Std"/>
              </a:rPr>
              <a:t>ough</a:t>
            </a:r>
            <a:r>
              <a:rPr lang="en-GB" sz="4000" u="sng" dirty="0">
                <a:latin typeface="Sassoon Infant Std"/>
              </a:rPr>
              <a:t>' letter string.</a:t>
            </a:r>
          </a:p>
          <a:p>
            <a:pPr algn="l"/>
            <a:endParaRPr lang="en-GB" sz="4000" u="sng" dirty="0">
              <a:latin typeface="Sassoon Infant Std"/>
            </a:endParaRPr>
          </a:p>
          <a:p>
            <a:pPr algn="l"/>
            <a:endParaRPr lang="en-GB" sz="4000" u="sng" dirty="0">
              <a:latin typeface="Sassoon Infant Std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59239D6-D0EA-43B7-BE08-76A35B7E61D7}"/>
              </a:ext>
            </a:extLst>
          </p:cNvPr>
          <p:cNvSpPr/>
          <p:nvPr/>
        </p:nvSpPr>
        <p:spPr>
          <a:xfrm>
            <a:off x="9315450" y="152996"/>
            <a:ext cx="24955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u="sng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GPS</a:t>
            </a:r>
            <a:endParaRPr lang="en-GB" sz="54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346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8A06B5-EE0D-49D9-9213-57CEDB74F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 Infant Std"/>
              </a:rPr>
              <a:t/>
            </a:r>
            <a:br>
              <a:rPr lang="en-GB" dirty="0">
                <a:latin typeface="Sassoon Infant Std"/>
              </a:rPr>
            </a:br>
            <a:r>
              <a:rPr lang="en-GB" dirty="0">
                <a:latin typeface="Sassoon Infant Std"/>
              </a:rPr>
              <a:t>Ough letter string;</a:t>
            </a:r>
            <a:br>
              <a:rPr lang="en-GB" dirty="0">
                <a:latin typeface="Sassoon Infant Std"/>
              </a:rPr>
            </a:br>
            <a:endParaRPr lang="en-GB">
              <a:solidFill>
                <a:srgbClr val="0070C0"/>
              </a:solidFill>
              <a:latin typeface="Sassoon Infant St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‘</a:t>
            </a:r>
            <a:r>
              <a:rPr lang="en-GB" dirty="0" err="1" smtClean="0"/>
              <a:t>ough</a:t>
            </a:r>
            <a:r>
              <a:rPr lang="en-GB" dirty="0" smtClean="0"/>
              <a:t>’ letter string can be said in many </a:t>
            </a:r>
            <a:r>
              <a:rPr lang="en-GB" dirty="0" err="1" smtClean="0"/>
              <a:t>diiferent</a:t>
            </a:r>
            <a:r>
              <a:rPr lang="en-GB" dirty="0" smtClean="0"/>
              <a:t> ways, making it harder to learn.</a:t>
            </a:r>
          </a:p>
          <a:p>
            <a:r>
              <a:rPr lang="en-GB" dirty="0" smtClean="0"/>
              <a:t>Listen to the following poem (you have seen this before) then read it aloud yourself.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I take it you already know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Of tough and bough and cough and dough?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Others may stumble but not you,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On Hiccough, thorough, lough and through!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1350380" cy="135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5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1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8A06B5-EE0D-49D9-9213-57CEDB74F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 Infant Std"/>
              </a:rPr>
              <a:t/>
            </a:r>
            <a:br>
              <a:rPr lang="en-GB" dirty="0">
                <a:latin typeface="Sassoon Infant Std"/>
              </a:rPr>
            </a:br>
            <a:r>
              <a:rPr lang="en-GB" dirty="0">
                <a:latin typeface="Sassoon Infant Std"/>
              </a:rPr>
              <a:t>Ough letter string;</a:t>
            </a:r>
            <a:br>
              <a:rPr lang="en-GB" dirty="0">
                <a:latin typeface="Sassoon Infant Std"/>
              </a:rPr>
            </a:br>
            <a:endParaRPr lang="en-GB">
              <a:solidFill>
                <a:srgbClr val="0070C0"/>
              </a:solidFill>
              <a:latin typeface="Sassoon Infant Std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BA406C1B-4D98-4A93-93C0-DBA8440BFF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670160"/>
              </p:ext>
            </p:extLst>
          </p:nvPr>
        </p:nvGraphicFramePr>
        <p:xfrm>
          <a:off x="3339899" y="2977105"/>
          <a:ext cx="4676776" cy="2819400"/>
        </p:xfrm>
        <a:graphic>
          <a:graphicData uri="http://schemas.openxmlformats.org/drawingml/2006/table">
            <a:tbl>
              <a:tblPr firstRow="1" firstCol="1" bandRow="1"/>
              <a:tblGrid>
                <a:gridCol w="2338388">
                  <a:extLst>
                    <a:ext uri="{9D8B030D-6E8A-4147-A177-3AD203B41FA5}">
                      <a16:colId xmlns:a16="http://schemas.microsoft.com/office/drawing/2014/main" xmlns="" val="2090732720"/>
                    </a:ext>
                  </a:extLst>
                </a:gridCol>
                <a:gridCol w="23383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3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bough</a:t>
                      </a:r>
                      <a:endParaRPr lang="en-GB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cough</a:t>
                      </a:r>
                      <a:endParaRPr lang="en-GB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4141114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enough</a:t>
                      </a:r>
                      <a:endParaRPr lang="en-GB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rough</a:t>
                      </a:r>
                      <a:endParaRPr lang="en-GB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93504371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though</a:t>
                      </a:r>
                      <a:endParaRPr lang="en-GB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ought</a:t>
                      </a:r>
                      <a:endParaRPr lang="en-GB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1842404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thought</a:t>
                      </a:r>
                      <a:endParaRPr lang="en-GB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bought</a:t>
                      </a:r>
                      <a:endParaRPr lang="en-GB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099049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drought</a:t>
                      </a:r>
                      <a:endParaRPr lang="en-GB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tough</a:t>
                      </a:r>
                      <a:endParaRPr lang="en-GB" sz="3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670367"/>
            <a:ext cx="2102734" cy="210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1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6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6285AE-9689-4685-9442-6D43FD299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rgbClr val="7030A0"/>
                </a:solidFill>
                <a:latin typeface="Sassoon Infant Std"/>
              </a:rPr>
              <a:t>Spelling strategies: (5 minutes)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7B12B2-D526-4AE2-849C-5D84A0F33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525"/>
            <a:ext cx="10515600" cy="464343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solidFill>
                  <a:srgbClr val="7030A0"/>
                </a:solidFill>
                <a:latin typeface="Sassoon Infant Std"/>
              </a:rPr>
              <a:t>You have 5 minutes to practice our spelling words using the following spelling strategies:</a:t>
            </a:r>
          </a:p>
          <a:p>
            <a:pPr marL="0" indent="0">
              <a:buNone/>
            </a:pPr>
            <a:endParaRPr lang="en-GB" dirty="0">
              <a:latin typeface="Sassoon Infant Std"/>
            </a:endParaRPr>
          </a:p>
          <a:p>
            <a:r>
              <a:rPr lang="en-GB" dirty="0">
                <a:latin typeface="Sassoon Infant Std"/>
              </a:rPr>
              <a:t>Words without vowels: write down your chosen word with the vowels missing. </a:t>
            </a:r>
            <a:r>
              <a:rPr lang="en-GB" b="1" i="1" dirty="0">
                <a:latin typeface="Sassoon Infant Std"/>
              </a:rPr>
              <a:t>_</a:t>
            </a:r>
            <a:r>
              <a:rPr lang="en-GB" b="1" i="1" dirty="0" err="1">
                <a:latin typeface="Sassoon Infant Std"/>
              </a:rPr>
              <a:t>ct</a:t>
            </a:r>
            <a:r>
              <a:rPr lang="en-GB" b="1" i="1" dirty="0">
                <a:latin typeface="Sassoon Infant Std"/>
              </a:rPr>
              <a:t>_ _ </a:t>
            </a:r>
            <a:r>
              <a:rPr lang="en-GB" b="1" i="1" dirty="0" err="1">
                <a:latin typeface="Sassoon Infant Std"/>
              </a:rPr>
              <a:t>lly</a:t>
            </a:r>
            <a:endParaRPr lang="en-GB" b="1" i="1" dirty="0">
              <a:latin typeface="Sassoon Infant Std"/>
            </a:endParaRPr>
          </a:p>
          <a:p>
            <a:r>
              <a:rPr lang="en-GB" dirty="0">
                <a:latin typeface="Sassoon Infant Std"/>
              </a:rPr>
              <a:t>Pyramid words</a:t>
            </a:r>
          </a:p>
          <a:p>
            <a:r>
              <a:rPr lang="en-GB" dirty="0">
                <a:latin typeface="Sassoon Infant Std"/>
              </a:rPr>
              <a:t>Look, say, cover, write, check</a:t>
            </a:r>
          </a:p>
          <a:p>
            <a:r>
              <a:rPr lang="en-GB" dirty="0">
                <a:latin typeface="Sassoon Infant Std"/>
              </a:rPr>
              <a:t>Draw a shape around the word and </a:t>
            </a:r>
          </a:p>
          <a:p>
            <a:r>
              <a:rPr lang="en-GB" dirty="0">
                <a:latin typeface="Sassoon Infant Std"/>
              </a:rPr>
              <a:t>add the letters in afterwards.</a:t>
            </a:r>
          </a:p>
          <a:p>
            <a:endParaRPr lang="en-GB" dirty="0">
              <a:latin typeface="Sassoon Infant Std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DE972E-02A2-4C8E-9BFF-51DC16746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3175" y="4036493"/>
            <a:ext cx="1733550" cy="24621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F1CB53E-EBFD-4A4A-9134-9BA5D7A4C2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3354" y="4662298"/>
            <a:ext cx="3529013" cy="132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01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6E8D21-4E46-4CA0-9903-D93271374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rgbClr val="7030A0"/>
                </a:solidFill>
                <a:latin typeface="Sassoon Infant Std"/>
              </a:rPr>
              <a:t>Using our rare spelling words: (rest of the lesson)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8E2A07-8316-4C80-A52A-82A79ED694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2829339" cy="4486275"/>
          </a:xfrm>
        </p:spPr>
        <p:txBody>
          <a:bodyPr>
            <a:noAutofit/>
          </a:bodyPr>
          <a:lstStyle/>
          <a:p>
            <a:pPr fontAlgn="t"/>
            <a:r>
              <a:rPr lang="en-GB" sz="2400" dirty="0"/>
              <a:t>bough</a:t>
            </a:r>
          </a:p>
          <a:p>
            <a:pPr fontAlgn="t"/>
            <a:r>
              <a:rPr lang="en-GB" sz="2400" dirty="0"/>
              <a:t>cough</a:t>
            </a:r>
          </a:p>
          <a:p>
            <a:pPr fontAlgn="t"/>
            <a:r>
              <a:rPr lang="en-GB" sz="2400" dirty="0"/>
              <a:t>enough</a:t>
            </a:r>
          </a:p>
          <a:p>
            <a:pPr fontAlgn="t"/>
            <a:r>
              <a:rPr lang="en-GB" sz="2400" dirty="0"/>
              <a:t>rough</a:t>
            </a:r>
          </a:p>
          <a:p>
            <a:pPr fontAlgn="t"/>
            <a:r>
              <a:rPr lang="en-GB" sz="2400" dirty="0"/>
              <a:t>though</a:t>
            </a:r>
          </a:p>
          <a:p>
            <a:pPr fontAlgn="t"/>
            <a:r>
              <a:rPr lang="en-GB" sz="2400" dirty="0"/>
              <a:t>ought</a:t>
            </a:r>
          </a:p>
          <a:p>
            <a:pPr fontAlgn="t"/>
            <a:r>
              <a:rPr lang="en-GB" sz="2400" dirty="0"/>
              <a:t>thought</a:t>
            </a:r>
          </a:p>
          <a:p>
            <a:pPr fontAlgn="t"/>
            <a:r>
              <a:rPr lang="en-GB" sz="2400" dirty="0"/>
              <a:t>bought</a:t>
            </a:r>
          </a:p>
          <a:p>
            <a:pPr fontAlgn="t"/>
            <a:r>
              <a:rPr lang="en-GB" sz="2400" dirty="0"/>
              <a:t>drought</a:t>
            </a:r>
          </a:p>
          <a:p>
            <a:pPr fontAlgn="t"/>
            <a:r>
              <a:rPr lang="en-GB" sz="2400" dirty="0"/>
              <a:t>tough</a:t>
            </a:r>
          </a:p>
          <a:p>
            <a:endParaRPr lang="en-GB" sz="2400" dirty="0">
              <a:latin typeface="Sassoon Infant Std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B872435-99FD-48D8-98E5-FFD62071C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21156" y="1480930"/>
            <a:ext cx="8315740" cy="5011945"/>
          </a:xfrm>
          <a:solidFill>
            <a:schemeClr val="bg1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400" dirty="0">
                <a:solidFill>
                  <a:srgbClr val="7030A0"/>
                </a:solidFill>
                <a:latin typeface="Sassoon Infant Std"/>
              </a:rPr>
              <a:t>Write each word into a sentence in your book. If you don’t know what it means, look it up.</a:t>
            </a:r>
          </a:p>
          <a:p>
            <a:pPr marL="0" indent="0" algn="ctr">
              <a:buNone/>
            </a:pPr>
            <a:r>
              <a:rPr lang="en-GB" sz="3400" dirty="0">
                <a:solidFill>
                  <a:srgbClr val="7030A0"/>
                </a:solidFill>
                <a:latin typeface="Sassoon Infant Std"/>
              </a:rPr>
              <a:t>Get your grown up to check when you’re done!</a:t>
            </a:r>
          </a:p>
          <a:p>
            <a:pPr marL="0" indent="0">
              <a:buNone/>
            </a:pPr>
            <a:endParaRPr lang="en-GB" sz="3400" dirty="0">
              <a:latin typeface="Sassoon Infant Std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634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4871" y="405114"/>
            <a:ext cx="103361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Sassoon Infant Std" pitchFamily="34" charset="0"/>
              </a:rPr>
              <a:t>Practise your spellings throughout the week and then ask someone to test you at the end of the week. Let us know how you get on!</a:t>
            </a:r>
          </a:p>
        </p:txBody>
      </p:sp>
    </p:spTree>
    <p:extLst>
      <p:ext uri="{BB962C8B-B14F-4D97-AF65-F5344CB8AC3E}">
        <p14:creationId xmlns:p14="http://schemas.microsoft.com/office/powerpoint/2010/main" val="3960859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242</Words>
  <Application>Microsoft Office PowerPoint</Application>
  <PresentationFormat>Custom</PresentationFormat>
  <Paragraphs>45</Paragraphs>
  <Slides>6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Monday 22nd February 2021 </vt:lpstr>
      <vt:lpstr> Ough letter string; </vt:lpstr>
      <vt:lpstr> Ough letter string; </vt:lpstr>
      <vt:lpstr>Spelling strategies: (5 minutes)</vt:lpstr>
      <vt:lpstr>Using our rare spelling words: (rest of the lesson)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2nd November</dc:title>
  <dc:creator>kate Brunton</dc:creator>
  <cp:lastModifiedBy>User</cp:lastModifiedBy>
  <cp:revision>23</cp:revision>
  <dcterms:created xsi:type="dcterms:W3CDTF">2020-11-01T13:59:29Z</dcterms:created>
  <dcterms:modified xsi:type="dcterms:W3CDTF">2021-02-13T06:40:17Z</dcterms:modified>
</cp:coreProperties>
</file>