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667" r:id="rId2"/>
    <p:sldId id="721" r:id="rId3"/>
    <p:sldId id="712" r:id="rId4"/>
    <p:sldId id="691" r:id="rId5"/>
    <p:sldId id="713" r:id="rId6"/>
    <p:sldId id="715" r:id="rId7"/>
    <p:sldId id="714" r:id="rId8"/>
    <p:sldId id="716" r:id="rId9"/>
    <p:sldId id="717" r:id="rId10"/>
    <p:sldId id="718" r:id="rId11"/>
    <p:sldId id="719" r:id="rId12"/>
    <p:sldId id="7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C5FE8-7152-43CC-85C9-0D427B8B8F22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4C02D-9C35-4E77-8916-730806D25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8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Understanding what 100% actually means, checks gaps.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17D5A-CC6E-43CE-9F67-0A3EBC50637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14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Understanding what 100% actually means, checks gaps.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17D5A-CC6E-43CE-9F67-0A3EBC50637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542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Understanding what 100% actually means, checks gaps.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17D5A-CC6E-43CE-9F67-0A3EBC50637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85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5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417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25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16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8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26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3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7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1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6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6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47171-E9B1-400E-A00F-EFE44C2AE78F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3538-E8B5-4A35-8406-1337F9A89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6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D218175-8568-4195-B26D-EA39F86CC888}"/>
              </a:ext>
            </a:extLst>
          </p:cNvPr>
          <p:cNvSpPr txBox="1"/>
          <p:nvPr/>
        </p:nvSpPr>
        <p:spPr>
          <a:xfrm>
            <a:off x="744024" y="423465"/>
            <a:ext cx="10056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XCCW Joined 1a" panose="03050602040000000000" pitchFamily="66" charset="0"/>
              </a:rPr>
              <a:t>LI: I can recognise and measure angles in degrees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XCCW Joined 1a" panose="03050602040000000000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400" b="1" u="sng" dirty="0">
                <a:latin typeface="XCCW Joined 1a" panose="03050602040000000000" pitchFamily="66" charset="0"/>
              </a:rPr>
              <a:t>Steps to Success: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XCCW Joined 1a" panose="03050602040000000000" pitchFamily="66" charset="0"/>
              </a:rPr>
              <a:t>I can identify the size of different angles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XCCW Joined 1a" panose="03050602040000000000" pitchFamily="66" charset="0"/>
              </a:rPr>
              <a:t>I can name different types of angles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XCCW Joined 1a" panose="03050602040000000000" pitchFamily="66" charset="0"/>
              </a:rPr>
              <a:t>I can use mathematical vocabulary to describe turns of an angle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3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3284874" cy="46166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XCCW Joined 1a" panose="03050602040000000000" pitchFamily="66" charset="0"/>
              </a:rPr>
              <a:t>Develop Learning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C081E00C-97A9-4CB5-8849-C74EA845AF6A}"/>
              </a:ext>
            </a:extLst>
          </p:cNvPr>
          <p:cNvSpPr/>
          <p:nvPr/>
        </p:nvSpPr>
        <p:spPr>
          <a:xfrm>
            <a:off x="3408576" y="2853085"/>
            <a:ext cx="280420" cy="1259753"/>
          </a:xfrm>
          <a:prstGeom prst="arc">
            <a:avLst>
              <a:gd name="adj1" fmla="val 2144384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CB3DE35-CF33-4B43-8BCD-3F97748B14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68" t="71817" r="18433"/>
          <a:stretch/>
        </p:blipFill>
        <p:spPr>
          <a:xfrm>
            <a:off x="2588037" y="1718023"/>
            <a:ext cx="1824876" cy="193279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AE068BA-AED2-4983-8D48-9F3180D00B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19" t="34106" r="14609" b="37168"/>
          <a:stretch/>
        </p:blipFill>
        <p:spPr>
          <a:xfrm>
            <a:off x="9174085" y="1789120"/>
            <a:ext cx="2036796" cy="197008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9058DE1-661C-4382-A39A-F0A7835539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28" t="7611" r="4831" b="72189"/>
          <a:stretch/>
        </p:blipFill>
        <p:spPr>
          <a:xfrm rot="5400000">
            <a:off x="-394881" y="2046173"/>
            <a:ext cx="2939423" cy="138533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2FEAB81-9051-484E-A04D-A7C476795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3452" y="1718023"/>
            <a:ext cx="3135769" cy="204163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0CF5A94-0134-457F-9938-BB5220A002D8}"/>
              </a:ext>
            </a:extLst>
          </p:cNvPr>
          <p:cNvSpPr txBox="1"/>
          <p:nvPr/>
        </p:nvSpPr>
        <p:spPr>
          <a:xfrm>
            <a:off x="397861" y="1348691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7551F0D-260C-4D57-965F-DDD1FB49EBFC}"/>
              </a:ext>
            </a:extLst>
          </p:cNvPr>
          <p:cNvSpPr txBox="1"/>
          <p:nvPr/>
        </p:nvSpPr>
        <p:spPr>
          <a:xfrm>
            <a:off x="3890634" y="1835324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7320CF-2E94-49DE-95C1-9C79CF5791E7}"/>
              </a:ext>
            </a:extLst>
          </p:cNvPr>
          <p:cNvSpPr txBox="1"/>
          <p:nvPr/>
        </p:nvSpPr>
        <p:spPr>
          <a:xfrm>
            <a:off x="7438349" y="1835324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C85158-C2D6-4821-A318-45860205A671}"/>
              </a:ext>
            </a:extLst>
          </p:cNvPr>
          <p:cNvSpPr txBox="1"/>
          <p:nvPr/>
        </p:nvSpPr>
        <p:spPr>
          <a:xfrm>
            <a:off x="9254686" y="1835324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032013-9A6A-425C-BD4A-72C0376A9F7F}"/>
              </a:ext>
            </a:extLst>
          </p:cNvPr>
          <p:cNvSpPr txBox="1"/>
          <p:nvPr/>
        </p:nvSpPr>
        <p:spPr>
          <a:xfrm>
            <a:off x="572499" y="4683594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Reflex angle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9B9C38-4D6B-4E26-A772-6DFB8E23214A}"/>
              </a:ext>
            </a:extLst>
          </p:cNvPr>
          <p:cNvSpPr txBox="1"/>
          <p:nvPr/>
        </p:nvSpPr>
        <p:spPr>
          <a:xfrm>
            <a:off x="3221512" y="4683594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Obtuse angle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2713559-FB5B-45FF-8658-151BDEFCC247}"/>
              </a:ext>
            </a:extLst>
          </p:cNvPr>
          <p:cNvSpPr txBox="1"/>
          <p:nvPr/>
        </p:nvSpPr>
        <p:spPr>
          <a:xfrm>
            <a:off x="5777738" y="4683594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Right angle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4CEBAF4-CAD1-41AB-B4D4-96611B5B54B7}"/>
              </a:ext>
            </a:extLst>
          </p:cNvPr>
          <p:cNvSpPr txBox="1"/>
          <p:nvPr/>
        </p:nvSpPr>
        <p:spPr>
          <a:xfrm>
            <a:off x="8603352" y="4683594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Acute angle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E964D0-C8DE-4514-920A-C2F86E8F5538}"/>
              </a:ext>
            </a:extLst>
          </p:cNvPr>
          <p:cNvSpPr txBox="1"/>
          <p:nvPr/>
        </p:nvSpPr>
        <p:spPr>
          <a:xfrm>
            <a:off x="8558781" y="5836749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90</a:t>
            </a:r>
            <a:r>
              <a:rPr lang="en-GB" sz="1800" kern="1200" dirty="0">
                <a:latin typeface="XCCW Joined 1a" panose="03050602040000000000" pitchFamily="66" charset="0"/>
              </a:rPr>
              <a:t>°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55872F-01FA-4326-A962-DC86949B0152}"/>
              </a:ext>
            </a:extLst>
          </p:cNvPr>
          <p:cNvSpPr txBox="1"/>
          <p:nvPr/>
        </p:nvSpPr>
        <p:spPr>
          <a:xfrm>
            <a:off x="5777738" y="5836749"/>
            <a:ext cx="2190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Between 91</a:t>
            </a:r>
            <a:r>
              <a:rPr lang="en-GB" sz="1800" kern="1200" dirty="0">
                <a:latin typeface="XCCW Joined 1a" panose="03050602040000000000" pitchFamily="66" charset="0"/>
              </a:rPr>
              <a:t>° and 179°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7E7377-C173-451E-AAC2-FEB017B55B3B}"/>
              </a:ext>
            </a:extLst>
          </p:cNvPr>
          <p:cNvSpPr txBox="1"/>
          <p:nvPr/>
        </p:nvSpPr>
        <p:spPr>
          <a:xfrm>
            <a:off x="382163" y="5836749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Less than 90</a:t>
            </a:r>
            <a:r>
              <a:rPr lang="en-GB" sz="1800" kern="1200" dirty="0">
                <a:latin typeface="XCCW Joined 1a" panose="03050602040000000000" pitchFamily="66" charset="0"/>
              </a:rPr>
              <a:t>°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C384762-D537-454E-8DBE-60DB16BA093A}"/>
              </a:ext>
            </a:extLst>
          </p:cNvPr>
          <p:cNvSpPr txBox="1"/>
          <p:nvPr/>
        </p:nvSpPr>
        <p:spPr>
          <a:xfrm>
            <a:off x="3179970" y="5836749"/>
            <a:ext cx="2190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Between </a:t>
            </a:r>
          </a:p>
          <a:p>
            <a:pPr algn="ctr"/>
            <a:r>
              <a:rPr lang="en-GB" dirty="0">
                <a:latin typeface="XCCW Joined 1a" panose="03050602040000000000" pitchFamily="66" charset="0"/>
              </a:rPr>
              <a:t>181</a:t>
            </a:r>
            <a:r>
              <a:rPr lang="en-GB" sz="1800" kern="1200" dirty="0">
                <a:latin typeface="XCCW Joined 1a" panose="03050602040000000000" pitchFamily="66" charset="0"/>
              </a:rPr>
              <a:t>° and 359°</a:t>
            </a:r>
            <a:endParaRPr lang="en-GB" dirty="0">
              <a:latin typeface="XCCW Joined 1a" panose="03050602040000000000" pitchFamily="66" charset="0"/>
            </a:endParaRPr>
          </a:p>
          <a:p>
            <a:pPr algn="ctr"/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47F5337-9184-4ECA-8528-67C63877363F}"/>
              </a:ext>
            </a:extLst>
          </p:cNvPr>
          <p:cNvSpPr txBox="1"/>
          <p:nvPr/>
        </p:nvSpPr>
        <p:spPr>
          <a:xfrm>
            <a:off x="3221512" y="881680"/>
            <a:ext cx="8124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Match each of these angles to the statements below.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7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3284874" cy="46166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rgbClr val="FF0000"/>
                </a:solidFill>
                <a:latin typeface="XCCW Joined 1a" panose="03050602040000000000" pitchFamily="66" charset="0"/>
              </a:rPr>
              <a:t>Develop Learning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C081E00C-97A9-4CB5-8849-C74EA845AF6A}"/>
              </a:ext>
            </a:extLst>
          </p:cNvPr>
          <p:cNvSpPr/>
          <p:nvPr/>
        </p:nvSpPr>
        <p:spPr>
          <a:xfrm>
            <a:off x="3408576" y="2853085"/>
            <a:ext cx="280420" cy="1259753"/>
          </a:xfrm>
          <a:prstGeom prst="arc">
            <a:avLst>
              <a:gd name="adj1" fmla="val 2144384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CB3DE35-CF33-4B43-8BCD-3F97748B14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68" t="71817" r="18433"/>
          <a:stretch/>
        </p:blipFill>
        <p:spPr>
          <a:xfrm>
            <a:off x="2588037" y="1718023"/>
            <a:ext cx="1824876" cy="193279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AE068BA-AED2-4983-8D48-9F3180D00B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19" t="34106" r="14609" b="37168"/>
          <a:stretch/>
        </p:blipFill>
        <p:spPr>
          <a:xfrm>
            <a:off x="9174085" y="1789120"/>
            <a:ext cx="2036796" cy="197008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9058DE1-661C-4382-A39A-F0A7835539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28" t="7611" r="4831" b="72189"/>
          <a:stretch/>
        </p:blipFill>
        <p:spPr>
          <a:xfrm rot="5400000">
            <a:off x="-394881" y="2046173"/>
            <a:ext cx="2939423" cy="138533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2FEAB81-9051-484E-A04D-A7C476795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3452" y="1718023"/>
            <a:ext cx="3135769" cy="204163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0CF5A94-0134-457F-9938-BB5220A002D8}"/>
              </a:ext>
            </a:extLst>
          </p:cNvPr>
          <p:cNvSpPr txBox="1"/>
          <p:nvPr/>
        </p:nvSpPr>
        <p:spPr>
          <a:xfrm>
            <a:off x="397861" y="1348691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7551F0D-260C-4D57-965F-DDD1FB49EBFC}"/>
              </a:ext>
            </a:extLst>
          </p:cNvPr>
          <p:cNvSpPr txBox="1"/>
          <p:nvPr/>
        </p:nvSpPr>
        <p:spPr>
          <a:xfrm>
            <a:off x="3890634" y="1835324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7320CF-2E94-49DE-95C1-9C79CF5791E7}"/>
              </a:ext>
            </a:extLst>
          </p:cNvPr>
          <p:cNvSpPr txBox="1"/>
          <p:nvPr/>
        </p:nvSpPr>
        <p:spPr>
          <a:xfrm>
            <a:off x="7438349" y="1835324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C85158-C2D6-4821-A318-45860205A671}"/>
              </a:ext>
            </a:extLst>
          </p:cNvPr>
          <p:cNvSpPr txBox="1"/>
          <p:nvPr/>
        </p:nvSpPr>
        <p:spPr>
          <a:xfrm>
            <a:off x="9254686" y="1835324"/>
            <a:ext cx="34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032013-9A6A-425C-BD4A-72C0376A9F7F}"/>
              </a:ext>
            </a:extLst>
          </p:cNvPr>
          <p:cNvSpPr txBox="1"/>
          <p:nvPr/>
        </p:nvSpPr>
        <p:spPr>
          <a:xfrm>
            <a:off x="5862676" y="3841361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Reflex angle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9B9C38-4D6B-4E26-A772-6DFB8E23214A}"/>
              </a:ext>
            </a:extLst>
          </p:cNvPr>
          <p:cNvSpPr txBox="1"/>
          <p:nvPr/>
        </p:nvSpPr>
        <p:spPr>
          <a:xfrm>
            <a:off x="139733" y="4275029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Obtuse angle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2713559-FB5B-45FF-8658-151BDEFCC247}"/>
              </a:ext>
            </a:extLst>
          </p:cNvPr>
          <p:cNvSpPr txBox="1"/>
          <p:nvPr/>
        </p:nvSpPr>
        <p:spPr>
          <a:xfrm>
            <a:off x="9313680" y="3805405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Right angle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4CEBAF4-CAD1-41AB-B4D4-96611B5B54B7}"/>
              </a:ext>
            </a:extLst>
          </p:cNvPr>
          <p:cNvSpPr txBox="1"/>
          <p:nvPr/>
        </p:nvSpPr>
        <p:spPr>
          <a:xfrm>
            <a:off x="2632859" y="3667794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Acute angle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E964D0-C8DE-4514-920A-C2F86E8F5538}"/>
              </a:ext>
            </a:extLst>
          </p:cNvPr>
          <p:cNvSpPr txBox="1"/>
          <p:nvPr/>
        </p:nvSpPr>
        <p:spPr>
          <a:xfrm>
            <a:off x="9097321" y="4205699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90</a:t>
            </a:r>
            <a:r>
              <a:rPr lang="en-GB" sz="1800" kern="1200" dirty="0">
                <a:latin typeface="XCCW Joined 1a" panose="03050602040000000000" pitchFamily="66" charset="0"/>
              </a:rPr>
              <a:t>°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55872F-01FA-4326-A962-DC86949B0152}"/>
              </a:ext>
            </a:extLst>
          </p:cNvPr>
          <p:cNvSpPr txBox="1"/>
          <p:nvPr/>
        </p:nvSpPr>
        <p:spPr>
          <a:xfrm>
            <a:off x="-20331" y="4710838"/>
            <a:ext cx="2190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Between 91</a:t>
            </a:r>
            <a:r>
              <a:rPr lang="en-GB" sz="1800" kern="1200" dirty="0">
                <a:latin typeface="XCCW Joined 1a" panose="03050602040000000000" pitchFamily="66" charset="0"/>
              </a:rPr>
              <a:t>° and 179°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7E7377-C173-451E-AAC2-FEB017B55B3B}"/>
              </a:ext>
            </a:extLst>
          </p:cNvPr>
          <p:cNvSpPr txBox="1"/>
          <p:nvPr/>
        </p:nvSpPr>
        <p:spPr>
          <a:xfrm>
            <a:off x="2453624" y="4090363"/>
            <a:ext cx="219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Less than 90</a:t>
            </a:r>
            <a:r>
              <a:rPr lang="en-GB" sz="1800" kern="1200" dirty="0">
                <a:latin typeface="XCCW Joined 1a" panose="03050602040000000000" pitchFamily="66" charset="0"/>
              </a:rPr>
              <a:t>°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C384762-D537-454E-8DBE-60DB16BA093A}"/>
              </a:ext>
            </a:extLst>
          </p:cNvPr>
          <p:cNvSpPr txBox="1"/>
          <p:nvPr/>
        </p:nvSpPr>
        <p:spPr>
          <a:xfrm>
            <a:off x="5890624" y="4292397"/>
            <a:ext cx="2190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Between </a:t>
            </a:r>
          </a:p>
          <a:p>
            <a:pPr algn="ctr"/>
            <a:r>
              <a:rPr lang="en-GB" dirty="0">
                <a:latin typeface="XCCW Joined 1a" panose="03050602040000000000" pitchFamily="66" charset="0"/>
              </a:rPr>
              <a:t>181</a:t>
            </a:r>
            <a:r>
              <a:rPr lang="en-GB" sz="1800" kern="1200" dirty="0">
                <a:latin typeface="XCCW Joined 1a" panose="03050602040000000000" pitchFamily="66" charset="0"/>
              </a:rPr>
              <a:t>° and 359°</a:t>
            </a:r>
            <a:endParaRPr lang="en-GB" dirty="0">
              <a:latin typeface="XCCW Joined 1a" panose="03050602040000000000" pitchFamily="66" charset="0"/>
            </a:endParaRPr>
          </a:p>
          <a:p>
            <a:pPr algn="ctr"/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47F5337-9184-4ECA-8528-67C63877363F}"/>
              </a:ext>
            </a:extLst>
          </p:cNvPr>
          <p:cNvSpPr txBox="1"/>
          <p:nvPr/>
        </p:nvSpPr>
        <p:spPr>
          <a:xfrm>
            <a:off x="3221512" y="881680"/>
            <a:ext cx="8124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Match each of these angles to the statements below.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58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4049507" cy="46166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XCCW Joined 1a" panose="03050602040000000000" pitchFamily="66" charset="0"/>
              </a:rPr>
              <a:t>Independent Learning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C081E00C-97A9-4CB5-8849-C74EA845AF6A}"/>
              </a:ext>
            </a:extLst>
          </p:cNvPr>
          <p:cNvSpPr/>
          <p:nvPr/>
        </p:nvSpPr>
        <p:spPr>
          <a:xfrm>
            <a:off x="3408576" y="2853085"/>
            <a:ext cx="280420" cy="1259753"/>
          </a:xfrm>
          <a:prstGeom prst="arc">
            <a:avLst>
              <a:gd name="adj1" fmla="val 2144384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B3765B-241A-402D-ABE1-1B0F81BED530}"/>
              </a:ext>
            </a:extLst>
          </p:cNvPr>
          <p:cNvSpPr txBox="1"/>
          <p:nvPr/>
        </p:nvSpPr>
        <p:spPr>
          <a:xfrm>
            <a:off x="353202" y="2211236"/>
            <a:ext cx="711603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Pick a starting point on the compass and</a:t>
            </a:r>
          </a:p>
          <a:p>
            <a:r>
              <a:rPr lang="en-GB" dirty="0">
                <a:latin typeface="XCCW Joined 1a" panose="03050602040000000000" pitchFamily="66" charset="0"/>
              </a:rPr>
              <a:t>describe a turn to your partner. Use the</a:t>
            </a:r>
          </a:p>
          <a:p>
            <a:r>
              <a:rPr lang="en-GB" dirty="0">
                <a:latin typeface="XCCW Joined 1a" panose="03050602040000000000" pitchFamily="66" charset="0"/>
              </a:rPr>
              <a:t>mathematical words to describe your</a:t>
            </a:r>
          </a:p>
          <a:p>
            <a:r>
              <a:rPr lang="en-GB" dirty="0">
                <a:latin typeface="XCCW Joined 1a" panose="03050602040000000000" pitchFamily="66" charset="0"/>
              </a:rPr>
              <a:t>turns: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• Clockwise</a:t>
            </a:r>
          </a:p>
          <a:p>
            <a:r>
              <a:rPr lang="en-GB" dirty="0">
                <a:latin typeface="XCCW Joined 1a" panose="03050602040000000000" pitchFamily="66" charset="0"/>
              </a:rPr>
              <a:t>• Anti-clockwise</a:t>
            </a:r>
          </a:p>
          <a:p>
            <a:r>
              <a:rPr lang="en-GB" dirty="0">
                <a:latin typeface="XCCW Joined 1a" panose="03050602040000000000" pitchFamily="66" charset="0"/>
              </a:rPr>
              <a:t>• Degrees</a:t>
            </a:r>
          </a:p>
          <a:p>
            <a:r>
              <a:rPr lang="en-GB" dirty="0">
                <a:latin typeface="XCCW Joined 1a" panose="03050602040000000000" pitchFamily="66" charset="0"/>
              </a:rPr>
              <a:t>• Acute</a:t>
            </a:r>
          </a:p>
          <a:p>
            <a:r>
              <a:rPr lang="en-GB" dirty="0">
                <a:latin typeface="XCCW Joined 1a" panose="03050602040000000000" pitchFamily="66" charset="0"/>
              </a:rPr>
              <a:t>• Obtuse</a:t>
            </a:r>
          </a:p>
          <a:p>
            <a:r>
              <a:rPr lang="en-GB" dirty="0">
                <a:latin typeface="XCCW Joined 1a" panose="03050602040000000000" pitchFamily="66" charset="0"/>
              </a:rPr>
              <a:t>• Reflex</a:t>
            </a:r>
          </a:p>
          <a:p>
            <a:r>
              <a:rPr lang="en-GB" dirty="0">
                <a:latin typeface="XCCW Joined 1a" panose="03050602040000000000" pitchFamily="66" charset="0"/>
              </a:rPr>
              <a:t>• Right angle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Can your partner identify where you will</a:t>
            </a:r>
          </a:p>
          <a:p>
            <a:r>
              <a:rPr lang="en-GB" dirty="0">
                <a:latin typeface="XCCW Joined 1a" panose="03050602040000000000" pitchFamily="66" charset="0"/>
              </a:rPr>
              <a:t>finish?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398148-BFD3-45B0-9DD7-96AA34AC9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8480" y="2413875"/>
            <a:ext cx="3312027" cy="332761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145E33C-EE8B-40E4-91FA-67CCD4AAC3D5}"/>
              </a:ext>
            </a:extLst>
          </p:cNvPr>
          <p:cNvSpPr txBox="1"/>
          <p:nvPr/>
        </p:nvSpPr>
        <p:spPr>
          <a:xfrm>
            <a:off x="353202" y="1026048"/>
            <a:ext cx="115693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XCCW Joined 1a" panose="03050602040000000000" pitchFamily="66" charset="0"/>
              </a:rPr>
              <a:t>Do the following activity three times with your partner before beginning the further independent tasks.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535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E7A2DAE-F7A5-4AF6-BD1F-A4AF9D893FA4}"/>
              </a:ext>
            </a:extLst>
          </p:cNvPr>
          <p:cNvSpPr/>
          <p:nvPr/>
        </p:nvSpPr>
        <p:spPr>
          <a:xfrm>
            <a:off x="4672472" y="118642"/>
            <a:ext cx="3134191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In focus task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B47CB2-564B-4AA0-B51D-8133B2CE5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197" y="906306"/>
            <a:ext cx="6897587" cy="33949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5D350F-1BF7-48AB-81C6-0DB7FC7DB4F2}"/>
              </a:ext>
            </a:extLst>
          </p:cNvPr>
          <p:cNvSpPr/>
          <p:nvPr/>
        </p:nvSpPr>
        <p:spPr>
          <a:xfrm>
            <a:off x="4713281" y="183664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25737D-EBBB-4437-A7EF-67FADABD64C2}"/>
              </a:ext>
            </a:extLst>
          </p:cNvPr>
          <p:cNvSpPr/>
          <p:nvPr/>
        </p:nvSpPr>
        <p:spPr>
          <a:xfrm>
            <a:off x="6937146" y="201324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AC29-D8CE-4CC6-8EBF-A1B05ACE5B90}"/>
              </a:ext>
            </a:extLst>
          </p:cNvPr>
          <p:cNvSpPr/>
          <p:nvPr/>
        </p:nvSpPr>
        <p:spPr>
          <a:xfrm>
            <a:off x="8963475" y="3842293"/>
            <a:ext cx="375443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5DEBB0-D3E5-4AE9-9792-8B87D2AA04F7}"/>
              </a:ext>
            </a:extLst>
          </p:cNvPr>
          <p:cNvSpPr/>
          <p:nvPr/>
        </p:nvSpPr>
        <p:spPr>
          <a:xfrm>
            <a:off x="6004268" y="3591127"/>
            <a:ext cx="375443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17768C-3F73-4D2C-AD77-C1FD73956DB3}"/>
              </a:ext>
            </a:extLst>
          </p:cNvPr>
          <p:cNvSpPr/>
          <p:nvPr/>
        </p:nvSpPr>
        <p:spPr>
          <a:xfrm>
            <a:off x="3786368" y="2982836"/>
            <a:ext cx="375443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258B3E-D556-443B-935C-471EAA46B302}"/>
              </a:ext>
            </a:extLst>
          </p:cNvPr>
          <p:cNvSpPr txBox="1"/>
          <p:nvPr/>
        </p:nvSpPr>
        <p:spPr>
          <a:xfrm>
            <a:off x="2867160" y="4461738"/>
            <a:ext cx="6773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Which angle is the biggest? 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Which angle is the smallest? 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Write down how you know this.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70BE76-EB1A-4F8E-B12C-2027341E6830}"/>
              </a:ext>
            </a:extLst>
          </p:cNvPr>
          <p:cNvSpPr/>
          <p:nvPr/>
        </p:nvSpPr>
        <p:spPr>
          <a:xfrm>
            <a:off x="7213164" y="183664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A5EB8E-0F52-4297-864E-9562A1C9C4A6}"/>
              </a:ext>
            </a:extLst>
          </p:cNvPr>
          <p:cNvSpPr/>
          <p:nvPr/>
        </p:nvSpPr>
        <p:spPr>
          <a:xfrm>
            <a:off x="3881294" y="310841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271346-F685-415B-8F21-31677D74875E}"/>
              </a:ext>
            </a:extLst>
          </p:cNvPr>
          <p:cNvSpPr/>
          <p:nvPr/>
        </p:nvSpPr>
        <p:spPr>
          <a:xfrm>
            <a:off x="5299908" y="310841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12CB80-5517-46F0-81DE-3902E5732740}"/>
              </a:ext>
            </a:extLst>
          </p:cNvPr>
          <p:cNvSpPr/>
          <p:nvPr/>
        </p:nvSpPr>
        <p:spPr>
          <a:xfrm>
            <a:off x="8043108" y="310841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5377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E7A2DAE-F7A5-4AF6-BD1F-A4AF9D893FA4}"/>
              </a:ext>
            </a:extLst>
          </p:cNvPr>
          <p:cNvSpPr/>
          <p:nvPr/>
        </p:nvSpPr>
        <p:spPr>
          <a:xfrm>
            <a:off x="4672472" y="118642"/>
            <a:ext cx="3134191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In focus task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B47CB2-564B-4AA0-B51D-8133B2CE5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197" y="906306"/>
            <a:ext cx="6897587" cy="33949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5D350F-1BF7-48AB-81C6-0DB7FC7DB4F2}"/>
              </a:ext>
            </a:extLst>
          </p:cNvPr>
          <p:cNvSpPr/>
          <p:nvPr/>
        </p:nvSpPr>
        <p:spPr>
          <a:xfrm>
            <a:off x="4713281" y="183664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25737D-EBBB-4437-A7EF-67FADABD64C2}"/>
              </a:ext>
            </a:extLst>
          </p:cNvPr>
          <p:cNvSpPr/>
          <p:nvPr/>
        </p:nvSpPr>
        <p:spPr>
          <a:xfrm>
            <a:off x="6937146" y="201324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AC29-D8CE-4CC6-8EBF-A1B05ACE5B90}"/>
              </a:ext>
            </a:extLst>
          </p:cNvPr>
          <p:cNvSpPr/>
          <p:nvPr/>
        </p:nvSpPr>
        <p:spPr>
          <a:xfrm>
            <a:off x="8963475" y="3842293"/>
            <a:ext cx="375443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5DEBB0-D3E5-4AE9-9792-8B87D2AA04F7}"/>
              </a:ext>
            </a:extLst>
          </p:cNvPr>
          <p:cNvSpPr/>
          <p:nvPr/>
        </p:nvSpPr>
        <p:spPr>
          <a:xfrm>
            <a:off x="6004268" y="3591127"/>
            <a:ext cx="375443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17768C-3F73-4D2C-AD77-C1FD73956DB3}"/>
              </a:ext>
            </a:extLst>
          </p:cNvPr>
          <p:cNvSpPr/>
          <p:nvPr/>
        </p:nvSpPr>
        <p:spPr>
          <a:xfrm>
            <a:off x="3786368" y="2982836"/>
            <a:ext cx="375443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258B3E-D556-443B-935C-471EAA46B302}"/>
              </a:ext>
            </a:extLst>
          </p:cNvPr>
          <p:cNvSpPr txBox="1"/>
          <p:nvPr/>
        </p:nvSpPr>
        <p:spPr>
          <a:xfrm>
            <a:off x="2852755" y="4477812"/>
            <a:ext cx="6773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Which angle is the biggest? </a:t>
            </a:r>
            <a:r>
              <a:rPr lang="en-GB" dirty="0">
                <a:solidFill>
                  <a:srgbClr val="FF0000"/>
                </a:solidFill>
                <a:latin typeface="XCCW Joined 1a" panose="03050602040000000000" pitchFamily="66" charset="0"/>
              </a:rPr>
              <a:t>C</a:t>
            </a:r>
            <a:r>
              <a:rPr lang="en-GB" dirty="0">
                <a:latin typeface="XCCW Joined 1a" panose="03050602040000000000" pitchFamily="66" charset="0"/>
              </a:rPr>
              <a:t> 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Which angle is the smallest? </a:t>
            </a:r>
            <a:r>
              <a:rPr lang="en-GB" dirty="0">
                <a:solidFill>
                  <a:srgbClr val="FF0000"/>
                </a:solidFill>
                <a:latin typeface="XCCW Joined 1a" panose="03050602040000000000" pitchFamily="66" charset="0"/>
              </a:rPr>
              <a:t>D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Write down how you know this. </a:t>
            </a:r>
          </a:p>
          <a:p>
            <a:r>
              <a:rPr lang="en-GB" dirty="0">
                <a:solidFill>
                  <a:srgbClr val="FF0000"/>
                </a:solidFill>
                <a:latin typeface="XCCW Joined 1a" panose="03050602040000000000" pitchFamily="66" charset="0"/>
              </a:rPr>
              <a:t>We know this because the size of the angle is shown.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70BE76-EB1A-4F8E-B12C-2027341E6830}"/>
              </a:ext>
            </a:extLst>
          </p:cNvPr>
          <p:cNvSpPr/>
          <p:nvPr/>
        </p:nvSpPr>
        <p:spPr>
          <a:xfrm>
            <a:off x="7213164" y="183664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A5EB8E-0F52-4297-864E-9562A1C9C4A6}"/>
              </a:ext>
            </a:extLst>
          </p:cNvPr>
          <p:cNvSpPr/>
          <p:nvPr/>
        </p:nvSpPr>
        <p:spPr>
          <a:xfrm>
            <a:off x="3881294" y="310841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271346-F685-415B-8F21-31677D74875E}"/>
              </a:ext>
            </a:extLst>
          </p:cNvPr>
          <p:cNvSpPr/>
          <p:nvPr/>
        </p:nvSpPr>
        <p:spPr>
          <a:xfrm>
            <a:off x="5299908" y="310841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12CB80-5517-46F0-81DE-3902E5732740}"/>
              </a:ext>
            </a:extLst>
          </p:cNvPr>
          <p:cNvSpPr/>
          <p:nvPr/>
        </p:nvSpPr>
        <p:spPr>
          <a:xfrm>
            <a:off x="8043108" y="3108419"/>
            <a:ext cx="321806" cy="251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6512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BB791519-132E-49CB-8630-4B35C18FD88D}"/>
              </a:ext>
            </a:extLst>
          </p:cNvPr>
          <p:cNvSpPr/>
          <p:nvPr/>
        </p:nvSpPr>
        <p:spPr>
          <a:xfrm>
            <a:off x="293513" y="3143496"/>
            <a:ext cx="3579931" cy="333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387021" y="267433"/>
            <a:ext cx="3134191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In focus task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73233-BA4D-48DC-8559-95D906B8873F}"/>
              </a:ext>
            </a:extLst>
          </p:cNvPr>
          <p:cNvSpPr txBox="1"/>
          <p:nvPr/>
        </p:nvSpPr>
        <p:spPr>
          <a:xfrm>
            <a:off x="243317" y="2551450"/>
            <a:ext cx="357993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A full turn is 360 degrees. </a:t>
            </a:r>
          </a:p>
        </p:txBody>
      </p:sp>
      <p:pic>
        <p:nvPicPr>
          <p:cNvPr id="1026" name="Picture 2" descr="Rotating Arrow Symbol Svg Png Icon Free Download (#71929) -  OnlineWebFonts.COM">
            <a:extLst>
              <a:ext uri="{FF2B5EF4-FFF2-40B4-BE49-F238E27FC236}">
                <a16:creationId xmlns:a16="http://schemas.microsoft.com/office/drawing/2014/main" id="{FA16E6A7-9EAF-4E9A-97EC-4334F3320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75" y="3429000"/>
            <a:ext cx="2804667" cy="282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5680A5AC-70EA-417B-A9C1-EE22B653E1CF}"/>
              </a:ext>
            </a:extLst>
          </p:cNvPr>
          <p:cNvSpPr/>
          <p:nvPr/>
        </p:nvSpPr>
        <p:spPr>
          <a:xfrm>
            <a:off x="4164150" y="3143496"/>
            <a:ext cx="3579931" cy="333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BE64B9A-91C7-4605-A0D0-4A269B0296DA}"/>
              </a:ext>
            </a:extLst>
          </p:cNvPr>
          <p:cNvSpPr/>
          <p:nvPr/>
        </p:nvSpPr>
        <p:spPr>
          <a:xfrm>
            <a:off x="8265214" y="3143496"/>
            <a:ext cx="3579931" cy="333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51D6A44-8B80-4094-AE68-2B41A0961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1616" y="3037535"/>
            <a:ext cx="2776373" cy="2794401"/>
          </a:xfrm>
          <a:prstGeom prst="rect">
            <a:avLst/>
          </a:prstGeom>
        </p:spPr>
      </p:pic>
      <p:pic>
        <p:nvPicPr>
          <p:cNvPr id="30" name="Picture 2" descr="Rotating Arrow Symbol Svg Png Icon Free Download (#71929) -  OnlineWebFonts.COM">
            <a:extLst>
              <a:ext uri="{FF2B5EF4-FFF2-40B4-BE49-F238E27FC236}">
                <a16:creationId xmlns:a16="http://schemas.microsoft.com/office/drawing/2014/main" id="{84D2642D-26D6-4CBF-AAAE-C14C2444E3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96"/>
          <a:stretch/>
        </p:blipFill>
        <p:spPr bwMode="auto">
          <a:xfrm rot="6094405">
            <a:off x="5193871" y="4078990"/>
            <a:ext cx="2804667" cy="146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E4CB9D2-19B4-4E54-AD67-D3991E4E3641}"/>
              </a:ext>
            </a:extLst>
          </p:cNvPr>
          <p:cNvSpPr txBox="1"/>
          <p:nvPr/>
        </p:nvSpPr>
        <p:spPr>
          <a:xfrm>
            <a:off x="4038915" y="2551450"/>
            <a:ext cx="384926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A half turn is ________ degrees.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A58BD2-25E1-4913-AF43-A4E8B75DB3F0}"/>
              </a:ext>
            </a:extLst>
          </p:cNvPr>
          <p:cNvSpPr txBox="1"/>
          <p:nvPr/>
        </p:nvSpPr>
        <p:spPr>
          <a:xfrm>
            <a:off x="8025528" y="2551450"/>
            <a:ext cx="411549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A quarter turn is ________degrees.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18ED4-CC95-4B0E-965F-9EE51A132BCC}"/>
              </a:ext>
            </a:extLst>
          </p:cNvPr>
          <p:cNvSpPr txBox="1"/>
          <p:nvPr/>
        </p:nvSpPr>
        <p:spPr>
          <a:xfrm>
            <a:off x="6052665" y="2535753"/>
            <a:ext cx="991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XCCW Joined 1a" panose="03050602040000000000" pitchFamily="66" charset="0"/>
              </a:rPr>
              <a:t>180</a:t>
            </a:r>
            <a:endParaRPr lang="en-GB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58C81F-FBE2-437A-855F-C26E4AC931A5}"/>
              </a:ext>
            </a:extLst>
          </p:cNvPr>
          <p:cNvSpPr txBox="1"/>
          <p:nvPr/>
        </p:nvSpPr>
        <p:spPr>
          <a:xfrm>
            <a:off x="10416663" y="2535753"/>
            <a:ext cx="991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XCCW Joined 1a" panose="03050602040000000000" pitchFamily="66" charset="0"/>
              </a:rPr>
              <a:t>90</a:t>
            </a:r>
            <a:endParaRPr lang="en-GB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FB82E6-0D49-422E-A3F4-B908AD82D8B1}"/>
              </a:ext>
            </a:extLst>
          </p:cNvPr>
          <p:cNvSpPr txBox="1"/>
          <p:nvPr/>
        </p:nvSpPr>
        <p:spPr>
          <a:xfrm>
            <a:off x="2299735" y="1378036"/>
            <a:ext cx="7432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Complete the following statements to make them true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3373039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New learning: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B44E26-FC25-4011-8EF1-48316A15F8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873" t="5388" r="38133" b="52613"/>
          <a:stretch/>
        </p:blipFill>
        <p:spPr>
          <a:xfrm>
            <a:off x="2621541" y="1065717"/>
            <a:ext cx="1889327" cy="200860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0B1AD2A-F5D9-42C1-9A1A-25C5BA893C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65" t="69080" r="61168"/>
          <a:stretch/>
        </p:blipFill>
        <p:spPr>
          <a:xfrm>
            <a:off x="7259802" y="1405183"/>
            <a:ext cx="2433168" cy="121635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E59D711-33F0-4A0D-B550-F5D2F0B854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559" t="51821" r="30631"/>
          <a:stretch/>
        </p:blipFill>
        <p:spPr>
          <a:xfrm>
            <a:off x="9975987" y="1065717"/>
            <a:ext cx="1930836" cy="189529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80E76B9-FDA9-4B4F-8B8F-AA71DDC3A2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234" t="1097" r="-804" b="53966"/>
          <a:stretch/>
        </p:blipFill>
        <p:spPr>
          <a:xfrm>
            <a:off x="4981579" y="1129489"/>
            <a:ext cx="1915258" cy="1767746"/>
          </a:xfrm>
          <a:prstGeom prst="rect">
            <a:avLst/>
          </a:prstGeom>
        </p:spPr>
      </p:pic>
      <p:pic>
        <p:nvPicPr>
          <p:cNvPr id="2054" name="Picture 6" descr="What is an Angle? - [Definition, Facts &amp; Example]">
            <a:extLst>
              <a:ext uri="{FF2B5EF4-FFF2-40B4-BE49-F238E27FC236}">
                <a16:creationId xmlns:a16="http://schemas.microsoft.com/office/drawing/2014/main" id="{4BC0CBF8-89E1-4981-BFEB-5C502C1D43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38" b="53167"/>
          <a:stretch/>
        </p:blipFill>
        <p:spPr bwMode="auto">
          <a:xfrm>
            <a:off x="495197" y="1200613"/>
            <a:ext cx="1655633" cy="184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544C59C-0C39-4BA4-85CC-15F9C5C5B280}"/>
              </a:ext>
            </a:extLst>
          </p:cNvPr>
          <p:cNvSpPr txBox="1"/>
          <p:nvPr/>
        </p:nvSpPr>
        <p:spPr>
          <a:xfrm>
            <a:off x="211174" y="3224437"/>
            <a:ext cx="232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Between 0° and 89°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793AC64-0A5E-45C4-B157-4AB5C94CD482}"/>
              </a:ext>
            </a:extLst>
          </p:cNvPr>
          <p:cNvSpPr txBox="1"/>
          <p:nvPr/>
        </p:nvSpPr>
        <p:spPr>
          <a:xfrm>
            <a:off x="2359905" y="3224437"/>
            <a:ext cx="2323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90° exactly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6F713C-CC7B-4283-8E16-54AFBCCF360A}"/>
              </a:ext>
            </a:extLst>
          </p:cNvPr>
          <p:cNvSpPr txBox="1"/>
          <p:nvPr/>
        </p:nvSpPr>
        <p:spPr>
          <a:xfrm>
            <a:off x="4812694" y="3224437"/>
            <a:ext cx="232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Between 91° and 179°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9612C8-1D4F-4111-9F5F-5F5AF154EEC5}"/>
              </a:ext>
            </a:extLst>
          </p:cNvPr>
          <p:cNvSpPr txBox="1"/>
          <p:nvPr/>
        </p:nvSpPr>
        <p:spPr>
          <a:xfrm>
            <a:off x="7314745" y="3224437"/>
            <a:ext cx="2323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180° exactly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966550-F935-4728-8573-76A9C476EE2B}"/>
              </a:ext>
            </a:extLst>
          </p:cNvPr>
          <p:cNvSpPr txBox="1"/>
          <p:nvPr/>
        </p:nvSpPr>
        <p:spPr>
          <a:xfrm>
            <a:off x="9975987" y="3224437"/>
            <a:ext cx="1985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Between 181° and 359°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845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3373039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New learning: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6453EF-AA86-40CC-AE25-E38656F33D8B}"/>
              </a:ext>
            </a:extLst>
          </p:cNvPr>
          <p:cNvSpPr txBox="1"/>
          <p:nvPr/>
        </p:nvSpPr>
        <p:spPr>
          <a:xfrm>
            <a:off x="1687516" y="1193036"/>
            <a:ext cx="1036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Acute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DA4CA2-333C-48B9-AD7F-BDE0EDF59630}"/>
              </a:ext>
            </a:extLst>
          </p:cNvPr>
          <p:cNvSpPr txBox="1"/>
          <p:nvPr/>
        </p:nvSpPr>
        <p:spPr>
          <a:xfrm>
            <a:off x="3018049" y="1193036"/>
            <a:ext cx="1714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Right angle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8F889F-5B58-48DA-98E7-B3F95268E16C}"/>
              </a:ext>
            </a:extLst>
          </p:cNvPr>
          <p:cNvSpPr txBox="1"/>
          <p:nvPr/>
        </p:nvSpPr>
        <p:spPr>
          <a:xfrm>
            <a:off x="5039140" y="1193036"/>
            <a:ext cx="1118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Obtuse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F03265-B654-48F2-AAFE-958ED9E62455}"/>
              </a:ext>
            </a:extLst>
          </p:cNvPr>
          <p:cNvSpPr txBox="1"/>
          <p:nvPr/>
        </p:nvSpPr>
        <p:spPr>
          <a:xfrm>
            <a:off x="6648473" y="1193036"/>
            <a:ext cx="97675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Reflex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00B527-1023-46D3-BC23-512887EBB216}"/>
              </a:ext>
            </a:extLst>
          </p:cNvPr>
          <p:cNvSpPr txBox="1"/>
          <p:nvPr/>
        </p:nvSpPr>
        <p:spPr>
          <a:xfrm>
            <a:off x="8049077" y="1193036"/>
            <a:ext cx="309247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Straight angle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3F7AB60-17A4-46E0-AF2A-49ABC6985F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842" r="9211" b="74192"/>
          <a:stretch/>
        </p:blipFill>
        <p:spPr>
          <a:xfrm>
            <a:off x="4683187" y="2846217"/>
            <a:ext cx="2329545" cy="17699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7FFCF1-198F-4996-8154-43B09CB2D9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5021" r="44376"/>
          <a:stretch/>
        </p:blipFill>
        <p:spPr>
          <a:xfrm>
            <a:off x="406008" y="4935994"/>
            <a:ext cx="3243740" cy="17130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5A16D91-4414-4193-9AD8-B792ADA09B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13" t="29299" r="5310" b="49986"/>
          <a:stretch/>
        </p:blipFill>
        <p:spPr>
          <a:xfrm>
            <a:off x="4352359" y="5148896"/>
            <a:ext cx="4104063" cy="142065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B3AE168-CA7C-46B6-B6AE-305DBB9CB2E9}"/>
              </a:ext>
            </a:extLst>
          </p:cNvPr>
          <p:cNvGrpSpPr/>
          <p:nvPr/>
        </p:nvGrpSpPr>
        <p:grpSpPr>
          <a:xfrm>
            <a:off x="358914" y="2814821"/>
            <a:ext cx="3449604" cy="1801329"/>
            <a:chOff x="6985545" y="4450341"/>
            <a:chExt cx="3449604" cy="180132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E1847D1-882D-470B-B902-A28318287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53" t="42232" r="39793" b="31502"/>
            <a:stretch/>
          </p:blipFill>
          <p:spPr>
            <a:xfrm>
              <a:off x="6985545" y="4450341"/>
              <a:ext cx="3449604" cy="1801329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018C25E-98A9-48CB-AF4D-EBEDBF4BA81E}"/>
                </a:ext>
              </a:extLst>
            </p:cNvPr>
            <p:cNvSpPr/>
            <p:nvPr/>
          </p:nvSpPr>
          <p:spPr>
            <a:xfrm>
              <a:off x="8100093" y="4568076"/>
              <a:ext cx="2331131" cy="474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6" name="Picture 2" descr="Measuring angles with a protractor - lesson &amp; video">
            <a:extLst>
              <a:ext uri="{FF2B5EF4-FFF2-40B4-BE49-F238E27FC236}">
                <a16:creationId xmlns:a16="http://schemas.microsoft.com/office/drawing/2014/main" id="{EC443AFE-AD11-4D77-91E8-A561E6DCA0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20" t="86152"/>
          <a:stretch/>
        </p:blipFill>
        <p:spPr bwMode="auto">
          <a:xfrm>
            <a:off x="7947040" y="3240625"/>
            <a:ext cx="2407004" cy="94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30490B7C-2C3F-4B47-88C5-CDB24476E553}"/>
              </a:ext>
            </a:extLst>
          </p:cNvPr>
          <p:cNvSpPr txBox="1"/>
          <p:nvPr/>
        </p:nvSpPr>
        <p:spPr>
          <a:xfrm>
            <a:off x="1691380" y="1193036"/>
            <a:ext cx="103605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Acute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AC6B34-3CE3-46EE-8BE3-2893358ED869}"/>
              </a:ext>
            </a:extLst>
          </p:cNvPr>
          <p:cNvSpPr txBox="1"/>
          <p:nvPr/>
        </p:nvSpPr>
        <p:spPr>
          <a:xfrm>
            <a:off x="3021913" y="1193036"/>
            <a:ext cx="171485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Right angle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30F2E2-554A-4079-B544-D8DEC140CB56}"/>
              </a:ext>
            </a:extLst>
          </p:cNvPr>
          <p:cNvSpPr txBox="1"/>
          <p:nvPr/>
        </p:nvSpPr>
        <p:spPr>
          <a:xfrm>
            <a:off x="5043004" y="1193036"/>
            <a:ext cx="111833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Obtuse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6170F9-63E5-4B35-94C2-B320131E4D74}"/>
              </a:ext>
            </a:extLst>
          </p:cNvPr>
          <p:cNvSpPr txBox="1"/>
          <p:nvPr/>
        </p:nvSpPr>
        <p:spPr>
          <a:xfrm>
            <a:off x="298259" y="1991407"/>
            <a:ext cx="114829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XCCW Joined 1a" panose="03050602040000000000" pitchFamily="66" charset="0"/>
              </a:rPr>
              <a:t>Use the word bank above to match identify the name of each angle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273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3373039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New learning: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pic>
        <p:nvPicPr>
          <p:cNvPr id="2052" name="Picture 4" descr="Download HD Compass Rose Png Transparent Background - Compass Rose No  Background Transparent PNG Image - NicePNG.com">
            <a:extLst>
              <a:ext uri="{FF2B5EF4-FFF2-40B4-BE49-F238E27FC236}">
                <a16:creationId xmlns:a16="http://schemas.microsoft.com/office/drawing/2014/main" id="{F57471D9-A2EF-49A0-AC81-6828D3B42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71" y="1470647"/>
            <a:ext cx="3890413" cy="391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5D6BA4C-FBE6-4762-BF6F-EB1A0E396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011763"/>
              </p:ext>
            </p:extLst>
          </p:nvPr>
        </p:nvGraphicFramePr>
        <p:xfrm>
          <a:off x="4947876" y="2036797"/>
          <a:ext cx="6260391" cy="328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6797">
                  <a:extLst>
                    <a:ext uri="{9D8B030D-6E8A-4147-A177-3AD203B41FA5}">
                      <a16:colId xmlns:a16="http://schemas.microsoft.com/office/drawing/2014/main" val="2412952435"/>
                    </a:ext>
                  </a:extLst>
                </a:gridCol>
                <a:gridCol w="2086797">
                  <a:extLst>
                    <a:ext uri="{9D8B030D-6E8A-4147-A177-3AD203B41FA5}">
                      <a16:colId xmlns:a16="http://schemas.microsoft.com/office/drawing/2014/main" val="2840850978"/>
                    </a:ext>
                  </a:extLst>
                </a:gridCol>
                <a:gridCol w="2086797">
                  <a:extLst>
                    <a:ext uri="{9D8B030D-6E8A-4147-A177-3AD203B41FA5}">
                      <a16:colId xmlns:a16="http://schemas.microsoft.com/office/drawing/2014/main" val="750049606"/>
                    </a:ext>
                  </a:extLst>
                </a:gridCol>
              </a:tblGrid>
              <a:tr h="43561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XCCW Joined 1a" panose="03050602040000000000" pitchFamily="66" charset="0"/>
                        </a:rPr>
                        <a:t>Turn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XCCW Joined 1a" panose="03050602040000000000" pitchFamily="66" charset="0"/>
                        </a:rPr>
                        <a:t>Degrees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XCCW Joined 1a" panose="03050602040000000000" pitchFamily="66" charset="0"/>
                        </a:rPr>
                        <a:t>Type of 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254173"/>
                  </a:ext>
                </a:extLst>
              </a:tr>
              <a:tr h="65428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XCCW Joined 1a" panose="03050602040000000000" pitchFamily="66" charset="0"/>
                        </a:rPr>
                        <a:t>North-East to South-East Clockwise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90°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Right 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9195849"/>
                  </a:ext>
                </a:extLst>
              </a:tr>
              <a:tr h="654281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North-East to South-West Clockwise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180°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Straight 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8624985"/>
                  </a:ext>
                </a:extLst>
              </a:tr>
              <a:tr h="654281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North to West Clockwise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270°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Reflex 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1026"/>
                  </a:ext>
                </a:extLst>
              </a:tr>
              <a:tr h="6542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South-West to South-East Anti-clockwise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90°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Right 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092359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A5D0357-0424-48F6-B0E5-FE814E7D1101}"/>
              </a:ext>
            </a:extLst>
          </p:cNvPr>
          <p:cNvSpPr/>
          <p:nvPr/>
        </p:nvSpPr>
        <p:spPr>
          <a:xfrm>
            <a:off x="7044626" y="3210212"/>
            <a:ext cx="2059041" cy="71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Click to reveal answer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57918D-1B1D-418C-9E05-2EDCF81EBBCC}"/>
              </a:ext>
            </a:extLst>
          </p:cNvPr>
          <p:cNvSpPr/>
          <p:nvPr/>
        </p:nvSpPr>
        <p:spPr>
          <a:xfrm>
            <a:off x="9127211" y="3210212"/>
            <a:ext cx="2059041" cy="71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Click to reveal answer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D744E2-2EA7-480E-85A7-A9790BF58F36}"/>
              </a:ext>
            </a:extLst>
          </p:cNvPr>
          <p:cNvSpPr/>
          <p:nvPr/>
        </p:nvSpPr>
        <p:spPr>
          <a:xfrm>
            <a:off x="7044626" y="3928389"/>
            <a:ext cx="2059041" cy="663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Click to reveal answer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B820EB-34B9-41D2-96B7-F67E608DE73D}"/>
              </a:ext>
            </a:extLst>
          </p:cNvPr>
          <p:cNvSpPr/>
          <p:nvPr/>
        </p:nvSpPr>
        <p:spPr>
          <a:xfrm>
            <a:off x="9127211" y="3928389"/>
            <a:ext cx="2059041" cy="663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Click to reveal 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B59ED-544A-447C-8A48-BEBA6928E2BD}"/>
              </a:ext>
            </a:extLst>
          </p:cNvPr>
          <p:cNvSpPr/>
          <p:nvPr/>
        </p:nvSpPr>
        <p:spPr>
          <a:xfrm>
            <a:off x="7044626" y="4591622"/>
            <a:ext cx="2059041" cy="71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Click to reveal answer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49FAF8-F477-4B71-898D-9850EC4F39C3}"/>
              </a:ext>
            </a:extLst>
          </p:cNvPr>
          <p:cNvSpPr/>
          <p:nvPr/>
        </p:nvSpPr>
        <p:spPr>
          <a:xfrm>
            <a:off x="9127211" y="4591622"/>
            <a:ext cx="2059041" cy="71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Click to reveal answer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23922F-47EE-4481-80E0-267AFE1640C9}"/>
              </a:ext>
            </a:extLst>
          </p:cNvPr>
          <p:cNvSpPr txBox="1"/>
          <p:nvPr/>
        </p:nvSpPr>
        <p:spPr>
          <a:xfrm>
            <a:off x="3857747" y="1057010"/>
            <a:ext cx="6683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Use the compass to find the number of degrees that is in each of the turns and the type of angle it is.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30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2068195" cy="46166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Talk Task: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790776-CAA7-455D-8FDA-CCD287269469}"/>
              </a:ext>
            </a:extLst>
          </p:cNvPr>
          <p:cNvSpPr txBox="1"/>
          <p:nvPr/>
        </p:nvSpPr>
        <p:spPr>
          <a:xfrm>
            <a:off x="2338980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180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C4F521-D129-4CF2-8DB1-BD5AE70E90F6}"/>
              </a:ext>
            </a:extLst>
          </p:cNvPr>
          <p:cNvSpPr txBox="1"/>
          <p:nvPr/>
        </p:nvSpPr>
        <p:spPr>
          <a:xfrm>
            <a:off x="4093215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45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6730E2-5D98-4D6D-8DAB-041E2441B5DB}"/>
              </a:ext>
            </a:extLst>
          </p:cNvPr>
          <p:cNvSpPr txBox="1"/>
          <p:nvPr/>
        </p:nvSpPr>
        <p:spPr>
          <a:xfrm>
            <a:off x="5922015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79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886F56-00E6-4246-9325-DC1686BAD6A2}"/>
              </a:ext>
            </a:extLst>
          </p:cNvPr>
          <p:cNvSpPr txBox="1"/>
          <p:nvPr/>
        </p:nvSpPr>
        <p:spPr>
          <a:xfrm>
            <a:off x="7966661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270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14D225-4CD2-41CF-99D7-5824F79CA812}"/>
              </a:ext>
            </a:extLst>
          </p:cNvPr>
          <p:cNvSpPr txBox="1"/>
          <p:nvPr/>
        </p:nvSpPr>
        <p:spPr>
          <a:xfrm>
            <a:off x="2338980" y="1926912"/>
            <a:ext cx="67971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XCCW Joined 1a" panose="03050602040000000000" pitchFamily="66" charset="0"/>
              </a:rPr>
              <a:t>Which angle is the odd one out?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E917A7-5D86-4786-B88A-B48C1FB3C5E4}"/>
              </a:ext>
            </a:extLst>
          </p:cNvPr>
          <p:cNvSpPr txBox="1"/>
          <p:nvPr/>
        </p:nvSpPr>
        <p:spPr>
          <a:xfrm>
            <a:off x="2338980" y="2484194"/>
            <a:ext cx="679717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XCCW Joined 1a" panose="03050602040000000000" pitchFamily="66" charset="0"/>
              </a:rPr>
              <a:t>Could another angle be the odd one out for a different reason?</a:t>
            </a:r>
          </a:p>
        </p:txBody>
      </p:sp>
      <p:pic>
        <p:nvPicPr>
          <p:cNvPr id="38" name="Picture 4" descr="Download HD Compass Rose Png Transparent Background - Compass Rose No  Background Transparent PNG Image - NicePNG.com">
            <a:extLst>
              <a:ext uri="{FF2B5EF4-FFF2-40B4-BE49-F238E27FC236}">
                <a16:creationId xmlns:a16="http://schemas.microsoft.com/office/drawing/2014/main" id="{17C42F9C-0EE5-458C-A60B-536A80956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16" y="3843830"/>
            <a:ext cx="2585255" cy="260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9960157-B713-401E-B82B-00F6BB80479A}"/>
              </a:ext>
            </a:extLst>
          </p:cNvPr>
          <p:cNvSpPr txBox="1"/>
          <p:nvPr/>
        </p:nvSpPr>
        <p:spPr>
          <a:xfrm>
            <a:off x="3736089" y="3517995"/>
            <a:ext cx="8084395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Always, sometimes or never true?</a:t>
            </a:r>
          </a:p>
          <a:p>
            <a:endParaRPr lang="en-GB" sz="2000" dirty="0">
              <a:latin typeface="XCCW Joined 1a" panose="03050602040000000000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XCCW Joined 1a" panose="03050602040000000000" pitchFamily="66" charset="0"/>
              </a:rPr>
              <a:t>If I turn from North-East to North-West, I have turned 90</a:t>
            </a:r>
            <a:r>
              <a:rPr lang="en-GB" sz="2000" kern="1200" dirty="0">
                <a:solidFill>
                  <a:schemeClr val="tx1"/>
                </a:solidFill>
                <a:latin typeface="XCCW Joined 1a" panose="03050602040000000000" pitchFamily="66" charset="0"/>
              </a:rPr>
              <a:t>°</a:t>
            </a:r>
          </a:p>
          <a:p>
            <a:endParaRPr lang="en-GB" sz="2000" kern="1200" dirty="0">
              <a:solidFill>
                <a:schemeClr val="tx1"/>
              </a:solidFill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2. If I turn from East to North-West, I will have    turned through an obtuse angle?</a:t>
            </a:r>
          </a:p>
          <a:p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3.If I turn from South-West to South, my turn will be larger than 350</a:t>
            </a:r>
            <a:r>
              <a:rPr lang="en-GB" sz="2000" kern="1200" dirty="0">
                <a:solidFill>
                  <a:schemeClr val="tx1"/>
                </a:solidFill>
                <a:latin typeface="XCCW Joined 1a" panose="03050602040000000000" pitchFamily="66" charset="0"/>
              </a:rPr>
              <a:t>°</a:t>
            </a:r>
            <a:r>
              <a:rPr lang="en-GB" sz="2000" dirty="0">
                <a:latin typeface="XCCW Joined 1a" panose="03050602040000000000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8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B55006-C944-4001-A970-57CA751B2D37}"/>
              </a:ext>
            </a:extLst>
          </p:cNvPr>
          <p:cNvSpPr/>
          <p:nvPr/>
        </p:nvSpPr>
        <p:spPr>
          <a:xfrm>
            <a:off x="4683187" y="160360"/>
            <a:ext cx="2068195" cy="46166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XCCW Joined 1a" panose="03050602040000000000" pitchFamily="66" charset="0"/>
                <a:ea typeface="Calibri" panose="020F0502020204030204" pitchFamily="34" charset="0"/>
              </a:rPr>
              <a:t>Talk Task: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XCCW Joined 1a" panose="03050602040000000000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790776-CAA7-455D-8FDA-CCD287269469}"/>
              </a:ext>
            </a:extLst>
          </p:cNvPr>
          <p:cNvSpPr txBox="1"/>
          <p:nvPr/>
        </p:nvSpPr>
        <p:spPr>
          <a:xfrm>
            <a:off x="2338980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180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C4F521-D129-4CF2-8DB1-BD5AE70E90F6}"/>
              </a:ext>
            </a:extLst>
          </p:cNvPr>
          <p:cNvSpPr txBox="1"/>
          <p:nvPr/>
        </p:nvSpPr>
        <p:spPr>
          <a:xfrm>
            <a:off x="4093215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45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6730E2-5D98-4D6D-8DAB-041E2441B5DB}"/>
              </a:ext>
            </a:extLst>
          </p:cNvPr>
          <p:cNvSpPr txBox="1"/>
          <p:nvPr/>
        </p:nvSpPr>
        <p:spPr>
          <a:xfrm>
            <a:off x="5922015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79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886F56-00E6-4246-9325-DC1686BAD6A2}"/>
              </a:ext>
            </a:extLst>
          </p:cNvPr>
          <p:cNvSpPr txBox="1"/>
          <p:nvPr/>
        </p:nvSpPr>
        <p:spPr>
          <a:xfrm>
            <a:off x="7966661" y="1126321"/>
            <a:ext cx="10910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270</a:t>
            </a:r>
            <a:r>
              <a:rPr lang="en-GB" sz="2000" kern="1200" dirty="0">
                <a:solidFill>
                  <a:srgbClr val="FF0000"/>
                </a:solidFill>
                <a:latin typeface="XCCW Joined 1a" panose="03050602040000000000" pitchFamily="66" charset="0"/>
              </a:rPr>
              <a:t>°</a:t>
            </a:r>
            <a:endParaRPr lang="en-GB" sz="2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14D225-4CD2-41CF-99D7-5824F79CA812}"/>
              </a:ext>
            </a:extLst>
          </p:cNvPr>
          <p:cNvSpPr txBox="1"/>
          <p:nvPr/>
        </p:nvSpPr>
        <p:spPr>
          <a:xfrm>
            <a:off x="2338980" y="1926912"/>
            <a:ext cx="679717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XCCW Joined 1a" panose="03050602040000000000" pitchFamily="66" charset="0"/>
              </a:rPr>
              <a:t>A range of responses: 79° because the others are multiples of 45</a:t>
            </a:r>
            <a:r>
              <a:rPr lang="en-GB" sz="2000" kern="1200" dirty="0">
                <a:latin typeface="XCCW Joined 1a" panose="03050602040000000000" pitchFamily="66" charset="0"/>
              </a:rPr>
              <a:t>°. 270° is the only reflex angle.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pic>
        <p:nvPicPr>
          <p:cNvPr id="38" name="Picture 4" descr="Download HD Compass Rose Png Transparent Background - Compass Rose No  Background Transparent PNG Image - NicePNG.com">
            <a:extLst>
              <a:ext uri="{FF2B5EF4-FFF2-40B4-BE49-F238E27FC236}">
                <a16:creationId xmlns:a16="http://schemas.microsoft.com/office/drawing/2014/main" id="{17C42F9C-0EE5-458C-A60B-536A80956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16" y="3843830"/>
            <a:ext cx="2585255" cy="260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9960157-B713-401E-B82B-00F6BB80479A}"/>
              </a:ext>
            </a:extLst>
          </p:cNvPr>
          <p:cNvSpPr txBox="1"/>
          <p:nvPr/>
        </p:nvSpPr>
        <p:spPr>
          <a:xfrm>
            <a:off x="3645827" y="4397074"/>
            <a:ext cx="8084395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Always, sometimes or never true?</a:t>
            </a:r>
          </a:p>
          <a:p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All are sometimes true, depending on whether you turn clockwise or anti-clockwise or even more than 1 turn.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0895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3|1.6|3.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617</Words>
  <Application>Microsoft Office PowerPoint</Application>
  <PresentationFormat>Widescreen</PresentationFormat>
  <Paragraphs>151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XCCW Joined 1a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mastery lesson design</dc:title>
  <dc:creator>Simon Thomas</dc:creator>
  <cp:lastModifiedBy>Simon Thomas</cp:lastModifiedBy>
  <cp:revision>15</cp:revision>
  <dcterms:created xsi:type="dcterms:W3CDTF">2021-03-31T18:05:34Z</dcterms:created>
  <dcterms:modified xsi:type="dcterms:W3CDTF">2021-04-01T11:17:20Z</dcterms:modified>
</cp:coreProperties>
</file>