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0" r:id="rId3"/>
    <p:sldId id="362" r:id="rId4"/>
    <p:sldId id="368" r:id="rId5"/>
    <p:sldId id="332" r:id="rId6"/>
    <p:sldId id="333" r:id="rId7"/>
    <p:sldId id="369" r:id="rId8"/>
    <p:sldId id="346" r:id="rId9"/>
    <p:sldId id="338" r:id="rId10"/>
    <p:sldId id="370" r:id="rId11"/>
    <p:sldId id="366" r:id="rId12"/>
    <p:sldId id="367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Brunton" initials="k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7EFAEE"/>
    <a:srgbClr val="FFCCCC"/>
    <a:srgbClr val="7D5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25E6-471D-46DD-8B25-10FDF8FD4A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10E87-1451-47F3-A1FE-10D9868E16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7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7EEE-FE1A-406C-B89C-A38CABC4E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C2BA-41F5-4997-96D5-4065475E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6A433-7284-47D4-94BA-190EBB41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CAEF2-85D9-45F0-BF2C-FD84FCF9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7B899-C575-42DB-9773-0F21F774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81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2DDA-D7C2-4466-B1E2-3231E4E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F57F6-1A51-48B7-A20E-E7185AFD8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21A6-BC46-4C5D-8B85-48597E1C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197F-2FBC-4A9A-9178-7A8A62B4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41A05-F3EC-4B2A-BC8E-A5C58D54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6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0AF70-DEE4-434A-BE44-38B066598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D5D3-571A-4A21-A554-EC743DD4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9E3C9-6CA5-4CC2-ACA9-EC0DC4AB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C98DD-5584-4088-BA08-B48BD2C2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B3DCC-D0A2-4664-9061-5DAB9276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AE04-12FD-472F-A094-B2312189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B1D14-09A8-4617-B612-63CA78720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3CE50-16CE-4649-B7DF-40E02808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E7904-2E8F-4192-AF5E-62362E57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DBFC4-7A15-47DC-96B1-DAFC2F53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6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A217-969C-4783-B18D-CB388052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5179-6ED7-4150-9E70-AEDA63A9A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66F6-6F40-4701-ABA3-D9EC64F0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4E2ED-FA4B-4192-9B1B-9E9DB375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C0D4A-CEB5-4026-8F06-193E163B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6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DFB3-CB5B-4E4D-B5D2-F4B0A326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B01C-76F2-4721-8EEF-8110F0E2E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375CD-71AF-4D17-9A59-048DB20E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3A034-AAF9-4626-B855-09176040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298BB-33BB-4540-AB0A-CAEFB25F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43F2C-744B-4EE3-84F3-CDBB1B7D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DC1C-A33A-4518-8EF0-C4DB126A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C38B1-4EF0-49EE-818D-52C8B4FC4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66DF6-99C4-40F0-964F-3E4E7ABDB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640AE-D5AC-421D-9745-B76580A43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9F8D5-C7C8-4497-91E7-AD0A74597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B5933-7F4C-4224-8B35-37644CC2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59533-0D7B-4EC3-B74E-7C39EBA4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A50E1-AEB6-4517-A578-C5F60CCB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2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78E0-E243-4D1F-AAF3-9A0F6A81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A90C2-6EA9-4E76-A278-902D123B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EC5A4-62E9-4F16-81CF-D767DAAB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9564-3629-4DB1-A589-A2A23767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A14E8-7BD0-41E2-B12F-3A449679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182E6-F435-4CF7-A51D-0B302CE7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4135-BD31-4AEC-AE32-CF23A745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2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CE55-F3BA-47D8-A416-CE7373ED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90DAD-247F-4A4F-AB41-094E63900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82D97-1265-41E9-8A42-CF8CE2670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14FBF-492D-4F52-A02C-DE9BFE77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57FE2-442C-4C2A-AA26-FB09F247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F2F84-16C4-48AF-A20D-2FDBE7BB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9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07C9-D9CC-4E6E-8220-3B072985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DDE2B-8F5B-4FFF-A845-A1D74FEE6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6A32F-B708-44C1-83B3-1DAAB9D7A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6D8A1-FFEF-46C6-AEBB-CEDE2716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D47D4-96B3-4C0C-8164-2D0738F1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9D1E8-FBDB-4C52-B6A6-883883D5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3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C326-94E5-4C47-A16E-CCED11DC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4EACD-FAC8-411B-BDB0-710833DD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D7E1A-780A-414C-8FFE-B01283763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FA5A-6F6E-420F-AA63-0E0807C484C7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F467-1819-4CF0-B465-11EB95124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75785-28B4-4C7C-8E7D-5A651F678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2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918B-762B-4CB0-A782-5E31AF4F0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314325"/>
            <a:ext cx="9144000" cy="1062038"/>
          </a:xfrm>
        </p:spPr>
        <p:txBody>
          <a:bodyPr>
            <a:normAutofit/>
          </a:bodyPr>
          <a:lstStyle/>
          <a:p>
            <a:pPr algn="l"/>
            <a:r>
              <a:rPr lang="en-GB" sz="5400" u="sng" dirty="0">
                <a:latin typeface="Twinkl" pitchFamily="2" charset="0"/>
              </a:rPr>
              <a:t>Tuesday 29</a:t>
            </a:r>
            <a:r>
              <a:rPr lang="en-GB" sz="5400" u="sng" baseline="30000" dirty="0">
                <a:latin typeface="Twinkl" pitchFamily="2" charset="0"/>
              </a:rPr>
              <a:t>th</a:t>
            </a:r>
            <a:r>
              <a:rPr lang="en-GB" sz="5400" u="sng" dirty="0">
                <a:latin typeface="Twinkl" pitchFamily="2" charset="0"/>
              </a:rPr>
              <a:t> June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5125F-1048-42FC-88CA-F58B97FA4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1690688"/>
            <a:ext cx="10393680" cy="4800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>
                <a:solidFill>
                  <a:srgbClr val="7030A0"/>
                </a:solidFill>
                <a:latin typeface="Twinkl" pitchFamily="2" charset="0"/>
              </a:rPr>
              <a:t>Learning Intentions:</a:t>
            </a:r>
          </a:p>
          <a:p>
            <a:pPr algn="l"/>
            <a:r>
              <a:rPr lang="en-GB" sz="2800" dirty="0">
                <a:highlight>
                  <a:srgbClr val="FFFF00"/>
                </a:highlight>
                <a:latin typeface="Twinkl" pitchFamily="2" charset="0"/>
              </a:rPr>
              <a:t>4:</a:t>
            </a:r>
            <a:r>
              <a:rPr lang="en-GB" sz="1800" dirty="0">
                <a:highlight>
                  <a:srgbClr val="FFFF00"/>
                </a:highlight>
                <a:latin typeface="Twinkl" pitchFamily="2" charset="0"/>
              </a:rPr>
              <a:t> </a:t>
            </a:r>
            <a:r>
              <a:rPr lang="en-GB" sz="2800" dirty="0">
                <a:highlight>
                  <a:srgbClr val="FFFF00"/>
                </a:highlight>
                <a:latin typeface="Twinkl" pitchFamily="2" charset="0"/>
              </a:rPr>
              <a:t>I can compose sentences using rich vocabulary.</a:t>
            </a:r>
            <a:endParaRPr lang="en-GB" sz="2800" dirty="0">
              <a:highlight>
                <a:srgbClr val="FFFF00"/>
              </a:highlight>
              <a:latin typeface="Twinkl" pitchFamily="2" charset="0"/>
              <a:ea typeface="Calibri" panose="020F0502020204030204" pitchFamily="34" charset="0"/>
            </a:endParaRPr>
          </a:p>
          <a:p>
            <a:pPr algn="l"/>
            <a:r>
              <a:rPr lang="en-GB" sz="2800" dirty="0">
                <a:highlight>
                  <a:srgbClr val="FFFF00"/>
                </a:highlight>
                <a:latin typeface="Twinkl" pitchFamily="2" charset="0"/>
              </a:rPr>
              <a:t>5 and 6: I can select appropriate vocabulary, understanding how choices will enhance the meaning. </a:t>
            </a:r>
            <a:endParaRPr lang="en-GB" sz="2800" b="1" u="sng" dirty="0">
              <a:solidFill>
                <a:srgbClr val="7030A0"/>
              </a:solidFill>
              <a:latin typeface="Twinkl" pitchFamily="2" charset="0"/>
            </a:endParaRPr>
          </a:p>
          <a:p>
            <a:pPr algn="l"/>
            <a:endParaRPr lang="en-GB" sz="2800" dirty="0">
              <a:highlight>
                <a:srgbClr val="FFFF00"/>
              </a:highlight>
              <a:latin typeface="Twinkl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7DBFA-755C-436D-BEE4-9AE35EA92265}"/>
              </a:ext>
            </a:extLst>
          </p:cNvPr>
          <p:cNvSpPr/>
          <p:nvPr/>
        </p:nvSpPr>
        <p:spPr>
          <a:xfrm>
            <a:off x="9669528" y="0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winkl" pitchFamily="2" charset="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11726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3EB4FD-3ABA-4BA3-9DD8-61464B20D6FB}"/>
              </a:ext>
            </a:extLst>
          </p:cNvPr>
          <p:cNvSpPr/>
          <p:nvPr/>
        </p:nvSpPr>
        <p:spPr>
          <a:xfrm>
            <a:off x="-773145" y="91486"/>
            <a:ext cx="3977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Prefixes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AA266-DB10-4675-9638-3A4C3B365F3E}"/>
              </a:ext>
            </a:extLst>
          </p:cNvPr>
          <p:cNvSpPr txBox="1"/>
          <p:nvPr/>
        </p:nvSpPr>
        <p:spPr>
          <a:xfrm>
            <a:off x="4372358" y="2672188"/>
            <a:ext cx="321056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prefixes ‘un’ and ‘dis’ bring </a:t>
            </a:r>
            <a:r>
              <a:rPr lang="en-GB" sz="2400" b="1" dirty="0"/>
              <a:t>negative meanings </a:t>
            </a:r>
            <a:r>
              <a:rPr lang="en-GB" sz="2400" dirty="0"/>
              <a:t>when they are added to root words.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Can you think of any examples you could add?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0DA57D-AA07-4EDC-A4AC-74EA1AF55CD0}"/>
              </a:ext>
            </a:extLst>
          </p:cNvPr>
          <p:cNvSpPr/>
          <p:nvPr/>
        </p:nvSpPr>
        <p:spPr>
          <a:xfrm>
            <a:off x="1215379" y="1148695"/>
            <a:ext cx="15247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Dis-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DBD6F4-76A2-4CEF-A676-846E408B0587}"/>
              </a:ext>
            </a:extLst>
          </p:cNvPr>
          <p:cNvSpPr/>
          <p:nvPr/>
        </p:nvSpPr>
        <p:spPr>
          <a:xfrm>
            <a:off x="9380248" y="1148695"/>
            <a:ext cx="14510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84512-4349-4ABE-AED5-7A4679B30E2B}"/>
              </a:ext>
            </a:extLst>
          </p:cNvPr>
          <p:cNvSpPr txBox="1"/>
          <p:nvPr/>
        </p:nvSpPr>
        <p:spPr>
          <a:xfrm>
            <a:off x="995680" y="2256691"/>
            <a:ext cx="2208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Interested</a:t>
            </a:r>
          </a:p>
          <a:p>
            <a:r>
              <a:rPr lang="en-GB" sz="2800" dirty="0"/>
              <a:t>Connected</a:t>
            </a:r>
          </a:p>
          <a:p>
            <a:r>
              <a:rPr lang="en-GB" sz="2800" dirty="0"/>
              <a:t>Passionate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1C567-556C-4CBE-8414-F2BEDE546056}"/>
              </a:ext>
            </a:extLst>
          </p:cNvPr>
          <p:cNvSpPr txBox="1"/>
          <p:nvPr/>
        </p:nvSpPr>
        <p:spPr>
          <a:xfrm>
            <a:off x="9215120" y="2256690"/>
            <a:ext cx="2208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Impressed</a:t>
            </a:r>
          </a:p>
          <a:p>
            <a:r>
              <a:rPr lang="en-GB" sz="2800" dirty="0"/>
              <a:t>Moved</a:t>
            </a:r>
          </a:p>
          <a:p>
            <a:r>
              <a:rPr lang="en-GB" sz="2800" dirty="0"/>
              <a:t>Interested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218" name="Picture 2" descr="Image result for rain cloud">
            <a:extLst>
              <a:ext uri="{FF2B5EF4-FFF2-40B4-BE49-F238E27FC236}">
                <a16:creationId xmlns:a16="http://schemas.microsoft.com/office/drawing/2014/main" id="{4CC74B83-E10E-4717-B2B2-70A454A3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91" y="476206"/>
            <a:ext cx="1730692" cy="17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4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165A-F730-4028-AA43-24372B50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1" y="1178680"/>
            <a:ext cx="4075682" cy="5543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are going to explain how Ben ignores his Mum and the present at first.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Chot</a:t>
            </a:r>
            <a:r>
              <a:rPr lang="en-GB" sz="2400" dirty="0"/>
              <a:t> down negative words beginning with the prefixes </a:t>
            </a:r>
            <a:r>
              <a:rPr lang="en-GB" sz="2400" b="1" dirty="0"/>
              <a:t>dis-</a:t>
            </a:r>
            <a:r>
              <a:rPr lang="en-GB" sz="2400" dirty="0"/>
              <a:t> and/or </a:t>
            </a:r>
            <a:r>
              <a:rPr lang="en-GB" sz="2400" b="1" dirty="0"/>
              <a:t>un-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 err="1"/>
              <a:t>Chot</a:t>
            </a:r>
            <a:r>
              <a:rPr lang="en-GB" sz="2400" dirty="0"/>
              <a:t> down the </a:t>
            </a:r>
            <a:r>
              <a:rPr lang="en-GB" sz="2400" b="1" dirty="0"/>
              <a:t>actions</a:t>
            </a:r>
            <a:r>
              <a:rPr lang="en-GB" sz="2400" dirty="0"/>
              <a:t> that occurred when Mum came home with the present. </a:t>
            </a: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9DAE86-CFA3-466C-9DD7-46CFDD3A9FD3}"/>
              </a:ext>
            </a:extLst>
          </p:cNvPr>
          <p:cNvSpPr txBox="1">
            <a:spLocks/>
          </p:cNvSpPr>
          <p:nvPr/>
        </p:nvSpPr>
        <p:spPr>
          <a:xfrm>
            <a:off x="4846320" y="1216481"/>
            <a:ext cx="3403600" cy="5183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Twinkl" pitchFamily="2" charset="0"/>
              </a:rPr>
              <a:t>Dis/Un words:</a:t>
            </a:r>
          </a:p>
          <a:p>
            <a:r>
              <a:rPr lang="en-GB" dirty="0">
                <a:latin typeface="Twinkl" pitchFamily="2" charset="0"/>
              </a:rPr>
              <a:t>Disappointed</a:t>
            </a:r>
          </a:p>
          <a:p>
            <a:r>
              <a:rPr lang="en-GB" dirty="0">
                <a:latin typeface="Twinkl" pitchFamily="2" charset="0"/>
              </a:rPr>
              <a:t>Disinterested</a:t>
            </a:r>
          </a:p>
          <a:p>
            <a:r>
              <a:rPr lang="en-GB" dirty="0">
                <a:latin typeface="Twinkl" pitchFamily="2" charset="0"/>
              </a:rPr>
              <a:t>Dissatisfied</a:t>
            </a:r>
          </a:p>
          <a:p>
            <a:r>
              <a:rPr lang="en-GB" dirty="0">
                <a:latin typeface="Twinkl" pitchFamily="2" charset="0"/>
              </a:rPr>
              <a:t>Disapprovingly</a:t>
            </a:r>
          </a:p>
          <a:p>
            <a:r>
              <a:rPr lang="en-GB" dirty="0">
                <a:latin typeface="Twinkl" pitchFamily="2" charset="0"/>
              </a:rPr>
              <a:t>Disgruntled</a:t>
            </a:r>
          </a:p>
          <a:p>
            <a:r>
              <a:rPr lang="en-GB" dirty="0">
                <a:latin typeface="Twinkl" pitchFamily="2" charset="0"/>
              </a:rPr>
              <a:t>Unhappy</a:t>
            </a:r>
          </a:p>
          <a:p>
            <a:r>
              <a:rPr lang="en-GB" dirty="0">
                <a:latin typeface="Twinkl" pitchFamily="2" charset="0"/>
              </a:rPr>
              <a:t>Unimpressed</a:t>
            </a:r>
          </a:p>
          <a:p>
            <a:pPr marL="0" indent="0">
              <a:buNone/>
            </a:pPr>
            <a:endParaRPr lang="en-GB" b="1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</p:txBody>
      </p:sp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4D7042D6-3287-4C32-96CE-3751D276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9" y="2913380"/>
            <a:ext cx="360513" cy="3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gpie Sketch">
            <a:extLst>
              <a:ext uri="{FF2B5EF4-FFF2-40B4-BE49-F238E27FC236}">
                <a16:creationId xmlns:a16="http://schemas.microsoft.com/office/drawing/2014/main" id="{63041D85-FF4C-485B-AF08-471E4B1C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450" y="132078"/>
            <a:ext cx="1279763" cy="14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B96C43-204B-4610-9F6C-02BDE3026462}"/>
              </a:ext>
            </a:extLst>
          </p:cNvPr>
          <p:cNvSpPr txBox="1">
            <a:spLocks/>
          </p:cNvSpPr>
          <p:nvPr/>
        </p:nvSpPr>
        <p:spPr>
          <a:xfrm>
            <a:off x="8461314" y="1216479"/>
            <a:ext cx="3096765" cy="5183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atin typeface="Twinkl" pitchFamily="2" charset="0"/>
              </a:rPr>
              <a:t>Actions:</a:t>
            </a:r>
            <a:endParaRPr lang="en-GB" dirty="0">
              <a:solidFill>
                <a:schemeClr val="tx1"/>
              </a:solidFill>
            </a:endParaRPr>
          </a:p>
          <a:p>
            <a:pPr fontAlgn="t"/>
            <a:r>
              <a:rPr lang="en-GB" dirty="0">
                <a:solidFill>
                  <a:schemeClr val="tx1"/>
                </a:solidFill>
              </a:rPr>
              <a:t>Ben continued his game</a:t>
            </a:r>
          </a:p>
          <a:p>
            <a:pPr fontAlgn="t"/>
            <a:r>
              <a:rPr lang="en-GB" dirty="0">
                <a:solidFill>
                  <a:schemeClr val="tx1"/>
                </a:solidFill>
              </a:rPr>
              <a:t>Mum walked towards Ben with the box</a:t>
            </a:r>
          </a:p>
          <a:p>
            <a:pPr fontAlgn="t"/>
            <a:r>
              <a:rPr lang="en-GB" dirty="0">
                <a:solidFill>
                  <a:schemeClr val="tx1"/>
                </a:solidFill>
              </a:rPr>
              <a:t>Mum opened the blinds</a:t>
            </a:r>
          </a:p>
          <a:p>
            <a:pPr fontAlgn="t"/>
            <a:r>
              <a:rPr lang="en-GB" dirty="0">
                <a:solidFill>
                  <a:schemeClr val="tx1"/>
                </a:solidFill>
              </a:rPr>
              <a:t>Ben ignored his Mum and the box</a:t>
            </a:r>
          </a:p>
          <a:p>
            <a:pPr fontAlgn="t"/>
            <a:r>
              <a:rPr lang="en-GB" dirty="0">
                <a:solidFill>
                  <a:schemeClr val="tx1"/>
                </a:solidFill>
              </a:rPr>
              <a:t>Mum tried to get Ben’s attention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latin typeface="Twinkl" pitchFamily="2" charset="0"/>
            </a:endParaRPr>
          </a:p>
        </p:txBody>
      </p:sp>
      <p:pic>
        <p:nvPicPr>
          <p:cNvPr id="20" name="Picture 4" descr="See the source image">
            <a:extLst>
              <a:ext uri="{FF2B5EF4-FFF2-40B4-BE49-F238E27FC236}">
                <a16:creationId xmlns:a16="http://schemas.microsoft.com/office/drawing/2014/main" id="{8E8DF668-5AA9-415F-8287-DE2CA269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0" y="4621412"/>
            <a:ext cx="360513" cy="3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14F17C-9267-4ABE-A064-A9E2F77637E5}"/>
              </a:ext>
            </a:extLst>
          </p:cNvPr>
          <p:cNvSpPr/>
          <p:nvPr/>
        </p:nvSpPr>
        <p:spPr>
          <a:xfrm>
            <a:off x="-1737206" y="76531"/>
            <a:ext cx="63683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Prefixes</a:t>
            </a:r>
            <a:endParaRPr lang="en-US" sz="4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1818FC-17D1-4EB3-82E8-40FCEF7F07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7121" y="132078"/>
            <a:ext cx="821599" cy="7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165A-F730-4028-AA43-24372B50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556" y="1066889"/>
            <a:ext cx="6035175" cy="54128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b="1" dirty="0">
                <a:highlight>
                  <a:srgbClr val="FFFF00"/>
                </a:highlight>
                <a:latin typeface="Sassoon Infant Std"/>
              </a:rPr>
              <a:t>Model</a:t>
            </a:r>
            <a:r>
              <a:rPr lang="en-GB" dirty="0">
                <a:highlight>
                  <a:srgbClr val="FFFF00"/>
                </a:highlight>
                <a:latin typeface="Sassoon Infant Std"/>
              </a:rPr>
              <a:t>: </a:t>
            </a:r>
            <a:r>
              <a:rPr lang="en-GB" u="sng" dirty="0">
                <a:highlight>
                  <a:srgbClr val="FFFF00"/>
                </a:highlight>
              </a:rPr>
              <a:t>Disinterested, Ben continued the war. Disappointed, Mum walked towards her little soldier.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2400" u="sng" dirty="0">
                <a:solidFill>
                  <a:srgbClr val="FF0000"/>
                </a:solidFill>
                <a:latin typeface="Sassoon Infant Std" pitchFamily="34" charset="0"/>
              </a:rPr>
              <a:t>Your turn: 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Using negative prefix words, describe an action by Ben and then an action by Mum when she first hands over the present.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solidFill>
                  <a:srgbClr val="FF0000"/>
                </a:solidFill>
                <a:latin typeface="Sassoon Infant Std" pitchFamily="34" charset="0"/>
              </a:rPr>
              <a:t>Remember: 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make sure you include the commas correctly. </a:t>
            </a:r>
            <a:endParaRPr lang="en-GB" sz="2400" b="1" dirty="0">
              <a:solidFill>
                <a:srgbClr val="FF0000"/>
              </a:solidFill>
              <a:latin typeface="Sassoon Infant Std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Sassoon Infant Std" pitchFamily="34" charset="0"/>
              </a:rPr>
              <a:t>Challenge: 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can you deepen the moment by adding </a:t>
            </a:r>
            <a:r>
              <a:rPr lang="en-GB" sz="2400" b="1" dirty="0">
                <a:solidFill>
                  <a:srgbClr val="FF0000"/>
                </a:solidFill>
                <a:latin typeface="Sassoon Infant Std" pitchFamily="34" charset="0"/>
              </a:rPr>
              <a:t>adjectives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, too?</a:t>
            </a:r>
            <a:endParaRPr lang="en-GB" sz="2400" b="1" dirty="0">
              <a:solidFill>
                <a:srgbClr val="FF0000"/>
              </a:solidFill>
              <a:latin typeface="Sassoon Infant Std" pitchFamily="34" charset="0"/>
            </a:endParaRPr>
          </a:p>
          <a:p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9F9910B-6C0B-4BA2-858B-290BB5BA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59" y="5018181"/>
            <a:ext cx="728591" cy="7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6A9B3E-0BA2-49BB-8E3D-B2D77B3EFF48}"/>
              </a:ext>
            </a:extLst>
          </p:cNvPr>
          <p:cNvSpPr/>
          <p:nvPr/>
        </p:nvSpPr>
        <p:spPr>
          <a:xfrm>
            <a:off x="4648179" y="149052"/>
            <a:ext cx="63683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Prefixes</a:t>
            </a:r>
            <a:endParaRPr lang="en-US" sz="4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C90B1-AB99-43B2-8C08-8863B54994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506" y="204599"/>
            <a:ext cx="821599" cy="729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A94906-4CD1-493B-9C2F-49D412B6D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05" y="694996"/>
            <a:ext cx="5026204" cy="2889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DB0A98-1F23-4703-9559-E0621F095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36" y="2932675"/>
            <a:ext cx="3657892" cy="34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4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75BB2-F0CF-47C3-8A2B-B39B8506AFEC}"/>
              </a:ext>
            </a:extLst>
          </p:cNvPr>
          <p:cNvSpPr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none" spc="0" dirty="0">
                <a:ln w="12700">
                  <a:solidFill>
                    <a:schemeClr val="accent5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INDEPENDENT WRITING 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CD85-F9CD-4071-8D44-D6920190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IF you have finished your sentence stacking for the lesson, here is the independent writing challenge. Each day, you will have a mini challenge based on a gift in a mysterious place.</a:t>
            </a:r>
            <a:endParaRPr lang="en-US" sz="2000" b="1" u="sng" dirty="0">
              <a:solidFill>
                <a:schemeClr val="tx1"/>
              </a:solidFill>
            </a:endParaRPr>
          </a:p>
          <a:p>
            <a:pPr marL="0"/>
            <a:endParaRPr lang="en-US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The Present at… the Bottom of the Well.</a:t>
            </a:r>
          </a:p>
          <a:p>
            <a:pPr marL="0"/>
            <a:endParaRPr lang="en-US" sz="2000" b="1" u="sng" dirty="0">
              <a:solidFill>
                <a:schemeClr val="tx1"/>
              </a:solidFill>
            </a:endParaRPr>
          </a:p>
          <a:p>
            <a:pPr marL="0"/>
            <a:r>
              <a:rPr lang="en-US" sz="2000" dirty="0">
                <a:solidFill>
                  <a:schemeClr val="tx1"/>
                </a:solidFill>
              </a:rPr>
              <a:t>Imagine you find a mysterious gift at the bottom of a well. Describe the moment you find it, retrieve it and the moment you unwrap it. Stop on a cliffhanger!</a:t>
            </a:r>
          </a:p>
          <a:p>
            <a:pPr marL="0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Sentence stem: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The wind nipped at my bare ankles. I lent forwards, ever so slowly, and there it was. Laying at the bottom of the well.</a:t>
            </a:r>
          </a:p>
        </p:txBody>
      </p:sp>
      <p:pic>
        <p:nvPicPr>
          <p:cNvPr id="11266" name="Picture 2" descr="A gift box with a red bow&#10;&#10;Description automatically generated with medium confidence">
            <a:extLst>
              <a:ext uri="{FF2B5EF4-FFF2-40B4-BE49-F238E27FC236}">
                <a16:creationId xmlns:a16="http://schemas.microsoft.com/office/drawing/2014/main" id="{B9C7B9FB-3EDC-4850-9523-7AF5B77E1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r="25168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A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0B24C1DD-8A09-4192-ABD9-369A9A883DF8}"/>
              </a:ext>
            </a:extLst>
          </p:cNvPr>
          <p:cNvSpPr/>
          <p:nvPr/>
        </p:nvSpPr>
        <p:spPr>
          <a:xfrm>
            <a:off x="6106160" y="1331820"/>
            <a:ext cx="487680" cy="45563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6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D7AA-93D6-4C11-B128-C800A5D8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1179" cy="46672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Over the next couple of weeks, we will be writing a </a:t>
            </a:r>
            <a:r>
              <a:rPr lang="en-GB" b="1" dirty="0"/>
              <a:t>narrative </a:t>
            </a:r>
            <a:r>
              <a:rPr lang="en-GB" dirty="0"/>
              <a:t>using The Present to help us.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will be using sentence stacking lessons to collect vocabulary.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At the end of these lessons, you will create your own </a:t>
            </a:r>
            <a:r>
              <a:rPr lang="en-GB" b="1" dirty="0"/>
              <a:t>fictional story </a:t>
            </a:r>
            <a:r>
              <a:rPr lang="en-GB" dirty="0"/>
              <a:t>loosely based on this idea.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76C24-FEFC-4C07-8A4A-019E93CD0072}"/>
              </a:ext>
            </a:extLst>
          </p:cNvPr>
          <p:cNvSpPr/>
          <p:nvPr/>
        </p:nvSpPr>
        <p:spPr>
          <a:xfrm>
            <a:off x="838200" y="447305"/>
            <a:ext cx="47262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u="sng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The Present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E96D81CC-C2DC-487B-930B-57BC585B1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" r="3" b="3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F5A9D-A8EF-4283-AEEF-1D179BBF7E63}"/>
              </a:ext>
            </a:extLst>
          </p:cNvPr>
          <p:cNvSpPr/>
          <p:nvPr/>
        </p:nvSpPr>
        <p:spPr>
          <a:xfrm>
            <a:off x="886832" y="1720487"/>
            <a:ext cx="4447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Time adverbial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712C5-5DB6-4799-97FE-6B87903BEA12}"/>
              </a:ext>
            </a:extLst>
          </p:cNvPr>
          <p:cNvSpPr/>
          <p:nvPr/>
        </p:nvSpPr>
        <p:spPr>
          <a:xfrm>
            <a:off x="5344610" y="2820242"/>
            <a:ext cx="272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Dialogue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6C11BD-B1E8-4D38-95EE-524E47F1654B}"/>
              </a:ext>
            </a:extLst>
          </p:cNvPr>
          <p:cNvSpPr/>
          <p:nvPr/>
        </p:nvSpPr>
        <p:spPr>
          <a:xfrm>
            <a:off x="9845792" y="5973221"/>
            <a:ext cx="1863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Prefixes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FCFF7B-16E8-4815-B7BA-9BDF1EB4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8" y="3255176"/>
            <a:ext cx="2398092" cy="31611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000000-0008-0000-0600-000050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11" y="1295509"/>
            <a:ext cx="1601003" cy="15222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0DE494-FC16-4D74-BCED-3F083C4A26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4721" y="4574140"/>
            <a:ext cx="1297623" cy="12182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496F01-62D4-4CEF-A6A4-6670BCF0C8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97" y="261045"/>
            <a:ext cx="1698943" cy="12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1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FE129-2C15-4B79-AAA2-308538EF5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70746-0777-4D1C-A466-73B6B1C06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64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76F5C-15F3-4494-BFD8-E9ACFADBFE4B}"/>
              </a:ext>
            </a:extLst>
          </p:cNvPr>
          <p:cNvSpPr txBox="1"/>
          <p:nvPr/>
        </p:nvSpPr>
        <p:spPr>
          <a:xfrm>
            <a:off x="493986" y="304800"/>
            <a:ext cx="3983421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What time of day do you think it could be when Mum arrives home? </a:t>
            </a:r>
          </a:p>
          <a:p>
            <a:endParaRPr lang="en-GB" sz="2000" dirty="0"/>
          </a:p>
          <a:p>
            <a:r>
              <a:rPr lang="en-GB" sz="2000" b="1" dirty="0"/>
              <a:t>Think: </a:t>
            </a:r>
            <a:r>
              <a:rPr lang="en-GB" sz="2000" dirty="0"/>
              <a:t>collect </a:t>
            </a:r>
            <a:r>
              <a:rPr lang="en-GB" sz="2000" b="1" dirty="0"/>
              <a:t>time adverbials </a:t>
            </a:r>
            <a:r>
              <a:rPr lang="en-GB" sz="2000" dirty="0"/>
              <a:t>to describe the time of day it is. </a:t>
            </a:r>
          </a:p>
          <a:p>
            <a:endParaRPr lang="en-GB" sz="2000" b="1" dirty="0"/>
          </a:p>
          <a:p>
            <a:r>
              <a:rPr lang="en-GB" sz="2000" b="1" dirty="0"/>
              <a:t>E.g.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Later that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Early afternoon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Just before lunchtime </a:t>
            </a:r>
          </a:p>
        </p:txBody>
      </p:sp>
    </p:spTree>
    <p:extLst>
      <p:ext uri="{BB962C8B-B14F-4D97-AF65-F5344CB8AC3E}">
        <p14:creationId xmlns:p14="http://schemas.microsoft.com/office/powerpoint/2010/main" val="398657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165A-F730-4028-AA43-24372B50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94" y="1162706"/>
            <a:ext cx="3813825" cy="5543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sentence sets the scene and explains how Mum interrupts Ben’s gaming time.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Chot</a:t>
            </a:r>
            <a:r>
              <a:rPr lang="en-GB" sz="2400" dirty="0"/>
              <a:t> down a time adverbial.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 err="1"/>
              <a:t>Chot</a:t>
            </a:r>
            <a:r>
              <a:rPr lang="en-GB" sz="2400" dirty="0"/>
              <a:t> down </a:t>
            </a:r>
            <a:r>
              <a:rPr lang="en-GB" sz="2400" b="1" dirty="0"/>
              <a:t>a synonym (alternative word) </a:t>
            </a:r>
            <a:r>
              <a:rPr lang="en-GB" sz="2400" dirty="0"/>
              <a:t>for </a:t>
            </a:r>
            <a:r>
              <a:rPr lang="en-GB" sz="2400" b="1" dirty="0"/>
              <a:t>interrupted.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*Use a thesaurus*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9DAE86-CFA3-466C-9DD7-46CFDD3A9FD3}"/>
              </a:ext>
            </a:extLst>
          </p:cNvPr>
          <p:cNvSpPr txBox="1">
            <a:spLocks/>
          </p:cNvSpPr>
          <p:nvPr/>
        </p:nvSpPr>
        <p:spPr>
          <a:xfrm>
            <a:off x="4729834" y="1162707"/>
            <a:ext cx="3557795" cy="523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Twinkl" pitchFamily="2" charset="0"/>
              </a:rPr>
              <a:t>Time adverbial: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Later in the morning,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Shortly before lunchtime,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Early in the afternoon,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Several hours later,</a:t>
            </a: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endParaRPr lang="en-GB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72AA89-9E25-4DBC-8B97-00E883F4A296}"/>
              </a:ext>
            </a:extLst>
          </p:cNvPr>
          <p:cNvSpPr txBox="1">
            <a:spLocks/>
          </p:cNvSpPr>
          <p:nvPr/>
        </p:nvSpPr>
        <p:spPr>
          <a:xfrm>
            <a:off x="8287630" y="1162706"/>
            <a:ext cx="3176676" cy="5183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Interrupted: 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Disrupted</a:t>
            </a:r>
          </a:p>
          <a:p>
            <a:pPr marL="0" indent="0">
              <a:buNone/>
            </a:pPr>
            <a:r>
              <a:rPr lang="en-GB" sz="2400" dirty="0"/>
              <a:t>Disturbed</a:t>
            </a:r>
          </a:p>
          <a:p>
            <a:pPr marL="0" indent="0">
              <a:buNone/>
            </a:pPr>
            <a:r>
              <a:rPr lang="en-GB" sz="2400" dirty="0"/>
              <a:t>Interjected</a:t>
            </a:r>
          </a:p>
          <a:p>
            <a:pPr marL="0" indent="0">
              <a:buNone/>
            </a:pPr>
            <a:r>
              <a:rPr lang="en-GB" sz="2400" dirty="0"/>
              <a:t>Invaded</a:t>
            </a:r>
          </a:p>
          <a:p>
            <a:pPr marL="0" indent="0">
              <a:buNone/>
            </a:pPr>
            <a:r>
              <a:rPr lang="en-GB" sz="2400" dirty="0"/>
              <a:t>Ambushed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1800" dirty="0">
              <a:latin typeface="Twinkl" pitchFamily="2" charset="0"/>
            </a:endParaRPr>
          </a:p>
          <a:p>
            <a:endParaRPr lang="en-GB" sz="1800" dirty="0">
              <a:latin typeface="Twinkl" pitchFamily="2" charset="0"/>
            </a:endParaRPr>
          </a:p>
          <a:p>
            <a:endParaRPr lang="en-GB" sz="1800" dirty="0">
              <a:latin typeface="Twinkl" pitchFamily="2" charset="0"/>
            </a:endParaRPr>
          </a:p>
          <a:p>
            <a:pPr marL="0" indent="0">
              <a:buNone/>
            </a:pPr>
            <a:endParaRPr lang="en-GB" sz="2000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4D7042D6-3287-4C32-96CE-3751D276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" y="3068320"/>
            <a:ext cx="360513" cy="3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gpie Sketch">
            <a:extLst>
              <a:ext uri="{FF2B5EF4-FFF2-40B4-BE49-F238E27FC236}">
                <a16:creationId xmlns:a16="http://schemas.microsoft.com/office/drawing/2014/main" id="{63041D85-FF4C-485B-AF08-471E4B1C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450" y="132078"/>
            <a:ext cx="1279763" cy="14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ee the source image">
            <a:extLst>
              <a:ext uri="{FF2B5EF4-FFF2-40B4-BE49-F238E27FC236}">
                <a16:creationId xmlns:a16="http://schemas.microsoft.com/office/drawing/2014/main" id="{8E8DF668-5AA9-415F-8287-DE2CA269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0" y="4058920"/>
            <a:ext cx="360513" cy="3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969E09B-D990-475F-B59E-555A72B408E5}"/>
              </a:ext>
            </a:extLst>
          </p:cNvPr>
          <p:cNvSpPr/>
          <p:nvPr/>
        </p:nvSpPr>
        <p:spPr>
          <a:xfrm>
            <a:off x="2605879" y="132078"/>
            <a:ext cx="325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adverbial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D0D266-1A1E-4ADB-97AE-F27EC1C0E5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7" y="162140"/>
            <a:ext cx="845503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165A-F730-4028-AA43-24372B50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0" y="1229360"/>
            <a:ext cx="6847840" cy="517648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highlight>
                  <a:srgbClr val="FFFF00"/>
                </a:highlight>
                <a:latin typeface="+mj-lt"/>
              </a:rPr>
              <a:t>Model</a:t>
            </a:r>
            <a:r>
              <a:rPr lang="en-GB" dirty="0">
                <a:highlight>
                  <a:srgbClr val="FFFF00"/>
                </a:highlight>
                <a:latin typeface="+mj-lt"/>
              </a:rPr>
              <a:t>: </a:t>
            </a:r>
            <a:r>
              <a:rPr lang="en-GB" u="sng" dirty="0">
                <a:highlight>
                  <a:srgbClr val="FFFF00"/>
                </a:highlight>
              </a:rPr>
              <a:t>Early afternoon</a:t>
            </a:r>
            <a:r>
              <a:rPr lang="en-GB" dirty="0">
                <a:highlight>
                  <a:srgbClr val="FFFF00"/>
                </a:highlight>
              </a:rPr>
              <a:t>, Mum </a:t>
            </a:r>
            <a:r>
              <a:rPr lang="en-GB" u="sng" dirty="0">
                <a:highlight>
                  <a:srgbClr val="FFFF00"/>
                </a:highlight>
              </a:rPr>
              <a:t>interrupted the war zone.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600" u="sng" dirty="0">
              <a:solidFill>
                <a:srgbClr val="FF0000"/>
              </a:solidFill>
              <a:latin typeface="Sassoon Infant Std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sng" dirty="0">
                <a:solidFill>
                  <a:srgbClr val="FF0000"/>
                </a:solidFill>
                <a:latin typeface="Sassoon Infant Std" pitchFamily="34" charset="0"/>
              </a:rPr>
              <a:t>Your turn: 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Using a time adverbial and a synonym for interrupted, create your next sentence.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u="sng" dirty="0">
                <a:solidFill>
                  <a:srgbClr val="FF0000"/>
                </a:solidFill>
                <a:latin typeface="Sassoon Infant Std" pitchFamily="34" charset="0"/>
              </a:rPr>
              <a:t>Remember: 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make sure you include your comma after the time adverbial.</a:t>
            </a:r>
            <a:endParaRPr lang="en-GB" sz="2400" b="1" u="sng" dirty="0">
              <a:solidFill>
                <a:srgbClr val="FF0000"/>
              </a:solidFill>
              <a:latin typeface="Sassoon Infant Std" pitchFamily="34" charset="0"/>
            </a:endParaRP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  <a:latin typeface="Sassoon Infant Std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Sassoon Infant Std" pitchFamily="34" charset="0"/>
              </a:rPr>
              <a:t>Hint: ONLY if you need to, start by changing the underlined vocabulary to help. </a:t>
            </a: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Sassoon Infant Std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Challenge: can you </a:t>
            </a:r>
            <a:r>
              <a:rPr lang="en-GB" sz="2400" b="1" dirty="0">
                <a:solidFill>
                  <a:srgbClr val="FF0000"/>
                </a:solidFill>
                <a:latin typeface="Sassoon Infant Std" pitchFamily="34" charset="0"/>
              </a:rPr>
              <a:t>deepen the moment 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by adding another subordinate clause?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9F9910B-6C0B-4BA2-858B-290BB5BA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35" y="5413444"/>
            <a:ext cx="580345" cy="6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19A3B8-8EA5-4010-B9FA-F0FC1A899B61}"/>
              </a:ext>
            </a:extLst>
          </p:cNvPr>
          <p:cNvSpPr/>
          <p:nvPr/>
        </p:nvSpPr>
        <p:spPr>
          <a:xfrm>
            <a:off x="6410624" y="289466"/>
            <a:ext cx="325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adverbial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4A57EB-B469-41DF-91ED-B920982455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82" y="319528"/>
            <a:ext cx="845503" cy="7078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FDF820-EA04-48BE-AF8D-966AD2298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664"/>
          <a:stretch/>
        </p:blipFill>
        <p:spPr>
          <a:xfrm>
            <a:off x="173345" y="409906"/>
            <a:ext cx="3752193" cy="3607211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FA0BB-AE3C-4044-A058-03897A06F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38" y="3000868"/>
            <a:ext cx="3960372" cy="28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31A4DEAE-509A-49D7-8516-D778AA90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6837">
            <a:off x="2762907" y="370790"/>
            <a:ext cx="7106307" cy="50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D519AC-0D44-4CBF-A547-7A6D80126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64"/>
          <a:stretch/>
        </p:blipFill>
        <p:spPr>
          <a:xfrm>
            <a:off x="8439807" y="3079533"/>
            <a:ext cx="3752193" cy="3607211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C2CB73-4BF5-4CFC-8B2B-9C040D78D186}"/>
              </a:ext>
            </a:extLst>
          </p:cNvPr>
          <p:cNvSpPr txBox="1"/>
          <p:nvPr/>
        </p:nvSpPr>
        <p:spPr>
          <a:xfrm>
            <a:off x="515007" y="4550979"/>
            <a:ext cx="448371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In small groups, </a:t>
            </a:r>
            <a:r>
              <a:rPr lang="en-GB" sz="2400" b="1" dirty="0"/>
              <a:t>freeze frame </a:t>
            </a:r>
            <a:r>
              <a:rPr lang="en-GB" sz="2400" dirty="0"/>
              <a:t>mum entering the house in this scene. What might she say? What pet names might she use for Ben?</a:t>
            </a:r>
          </a:p>
          <a:p>
            <a:r>
              <a:rPr lang="en-GB" sz="2400" dirty="0"/>
              <a:t>Be ready to share examples!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21197-2C9D-44D3-9A1B-80AF53A988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" y="0"/>
            <a:ext cx="1601003" cy="15222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6C8247-6A8B-435B-897C-FC0627548499}"/>
              </a:ext>
            </a:extLst>
          </p:cNvPr>
          <p:cNvSpPr/>
          <p:nvPr/>
        </p:nvSpPr>
        <p:spPr>
          <a:xfrm>
            <a:off x="641026" y="171255"/>
            <a:ext cx="3977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Dialogue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24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Magpie Sketch">
            <a:extLst>
              <a:ext uri="{FF2B5EF4-FFF2-40B4-BE49-F238E27FC236}">
                <a16:creationId xmlns:a16="http://schemas.microsoft.com/office/drawing/2014/main" id="{63041D85-FF4C-485B-AF08-471E4B1C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00" y="0"/>
            <a:ext cx="1161267" cy="13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165A-F730-4028-AA43-24372B50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21" y="1178680"/>
            <a:ext cx="3701245" cy="5543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In this sentence, we’ll include speech from Mum to Ben.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Chot</a:t>
            </a:r>
            <a:r>
              <a:rPr lang="en-GB" sz="2400" dirty="0"/>
              <a:t> down pet names for Ben</a:t>
            </a:r>
          </a:p>
          <a:p>
            <a:pPr marL="0" indent="0">
              <a:buNone/>
            </a:pPr>
            <a:r>
              <a:rPr lang="en-GB" sz="2400" b="1" dirty="0"/>
              <a:t>e.g. Darling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 err="1"/>
              <a:t>Chot</a:t>
            </a:r>
            <a:r>
              <a:rPr lang="en-GB" sz="2400" dirty="0"/>
              <a:t> down an upbeat word for said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E.g. </a:t>
            </a:r>
            <a:r>
              <a:rPr lang="en-GB" sz="2400" dirty="0"/>
              <a:t>chimed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 err="1"/>
              <a:t>Chot</a:t>
            </a:r>
            <a:r>
              <a:rPr lang="en-GB" sz="2400" dirty="0"/>
              <a:t> down another way of saying ‘</a:t>
            </a:r>
            <a:r>
              <a:rPr lang="en-GB" sz="2400" b="1" u="sng" dirty="0"/>
              <a:t>placing down </a:t>
            </a:r>
            <a:r>
              <a:rPr lang="en-GB" sz="2400" u="sng" dirty="0"/>
              <a:t>the box’</a:t>
            </a: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9DAE86-CFA3-466C-9DD7-46CFDD3A9FD3}"/>
              </a:ext>
            </a:extLst>
          </p:cNvPr>
          <p:cNvSpPr txBox="1">
            <a:spLocks/>
          </p:cNvSpPr>
          <p:nvPr/>
        </p:nvSpPr>
        <p:spPr>
          <a:xfrm>
            <a:off x="4474660" y="924679"/>
            <a:ext cx="2773680" cy="5303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Twinkl" pitchFamily="2" charset="0"/>
              </a:rPr>
              <a:t>Pet names for Ben:</a:t>
            </a:r>
          </a:p>
          <a:p>
            <a:pPr marL="0" indent="0">
              <a:buNone/>
            </a:pPr>
            <a:r>
              <a:rPr lang="en-GB" sz="2000" dirty="0">
                <a:latin typeface="Twinkl" pitchFamily="2" charset="0"/>
              </a:rPr>
              <a:t>Benny</a:t>
            </a:r>
          </a:p>
          <a:p>
            <a:pPr marL="0" indent="0">
              <a:buNone/>
            </a:pPr>
            <a:r>
              <a:rPr lang="en-GB" sz="2000" dirty="0">
                <a:latin typeface="Twinkl" pitchFamily="2" charset="0"/>
              </a:rPr>
              <a:t>Darling</a:t>
            </a:r>
          </a:p>
          <a:p>
            <a:pPr marL="0" indent="0">
              <a:buNone/>
            </a:pPr>
            <a:r>
              <a:rPr lang="en-GB" sz="2000" dirty="0">
                <a:latin typeface="Twinkl" pitchFamily="2" charset="0"/>
              </a:rPr>
              <a:t>Poppet</a:t>
            </a:r>
          </a:p>
          <a:p>
            <a:pPr marL="0" indent="0">
              <a:buNone/>
            </a:pPr>
            <a:r>
              <a:rPr lang="en-GB" sz="2000" dirty="0">
                <a:latin typeface="Twinkl" pitchFamily="2" charset="0"/>
              </a:rPr>
              <a:t>Sweetie</a:t>
            </a:r>
          </a:p>
          <a:p>
            <a:pPr marL="0" indent="0">
              <a:buNone/>
            </a:pPr>
            <a:r>
              <a:rPr lang="en-GB" sz="2000" dirty="0">
                <a:latin typeface="Twinkl" pitchFamily="2" charset="0"/>
              </a:rPr>
              <a:t>Sweetheart</a:t>
            </a:r>
          </a:p>
          <a:p>
            <a:pPr marL="0" indent="0">
              <a:buNone/>
            </a:pPr>
            <a:r>
              <a:rPr lang="en-GB" sz="2000" dirty="0">
                <a:latin typeface="Twinkl" pitchFamily="2" charset="0"/>
              </a:rPr>
              <a:t>Love </a:t>
            </a:r>
          </a:p>
          <a:p>
            <a:pPr marL="0" indent="0">
              <a:buNone/>
            </a:pPr>
            <a:endParaRPr lang="en-GB" b="1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Twinkl" pitchFamily="2" charset="0"/>
              </a:rPr>
              <a:t>Present:</a:t>
            </a:r>
          </a:p>
          <a:p>
            <a:pPr marL="0" indent="0">
              <a:buNone/>
            </a:pPr>
            <a:r>
              <a:rPr lang="en-GB" sz="1800" dirty="0">
                <a:latin typeface="Twinkl" pitchFamily="2" charset="0"/>
              </a:rPr>
              <a:t>Gift</a:t>
            </a:r>
          </a:p>
          <a:p>
            <a:pPr marL="0" indent="0">
              <a:buNone/>
            </a:pPr>
            <a:r>
              <a:rPr lang="en-GB" sz="1800" dirty="0">
                <a:latin typeface="Twinkl" pitchFamily="2" charset="0"/>
              </a:rPr>
              <a:t>Surprise</a:t>
            </a:r>
          </a:p>
          <a:p>
            <a:pPr marL="0" indent="0">
              <a:buNone/>
            </a:pPr>
            <a:r>
              <a:rPr lang="en-GB" sz="1800" dirty="0">
                <a:latin typeface="Twinkl" pitchFamily="2" charset="0"/>
              </a:rPr>
              <a:t>Treat</a:t>
            </a:r>
          </a:p>
          <a:p>
            <a:pPr marL="0" indent="0">
              <a:buNone/>
            </a:pPr>
            <a:endParaRPr lang="en-GB" sz="1800" dirty="0">
              <a:latin typeface="Twinkl" pitchFamily="2" charset="0"/>
            </a:endParaRPr>
          </a:p>
          <a:p>
            <a:pPr marL="0" indent="0">
              <a:buNone/>
            </a:pPr>
            <a:endParaRPr lang="en-GB" sz="1800" dirty="0">
              <a:latin typeface="Twinkl" pitchFamily="2" charset="0"/>
            </a:endParaRPr>
          </a:p>
          <a:p>
            <a:pPr fontAlgn="t"/>
            <a:endParaRPr lang="en-GB" dirty="0"/>
          </a:p>
          <a:p>
            <a:pPr fontAlgn="t"/>
            <a:endParaRPr lang="en-GB" dirty="0"/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4D7042D6-3287-4C32-96CE-3751D276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" y="2794000"/>
            <a:ext cx="360513" cy="3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ee the source image">
            <a:extLst>
              <a:ext uri="{FF2B5EF4-FFF2-40B4-BE49-F238E27FC236}">
                <a16:creationId xmlns:a16="http://schemas.microsoft.com/office/drawing/2014/main" id="{8E8DF668-5AA9-415F-8287-DE2CA269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3" y="4225172"/>
            <a:ext cx="360513" cy="3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12F4EC-B043-445F-9D3F-45D8EF605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" y="0"/>
            <a:ext cx="1549570" cy="1216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F93307-9D26-435C-895C-0BBFFBA7F71E}"/>
              </a:ext>
            </a:extLst>
          </p:cNvPr>
          <p:cNvSpPr/>
          <p:nvPr/>
        </p:nvSpPr>
        <p:spPr>
          <a:xfrm>
            <a:off x="683238" y="230916"/>
            <a:ext cx="3977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Dialogue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934A95E-13B6-4827-884C-162EC0C5A17F}"/>
              </a:ext>
            </a:extLst>
          </p:cNvPr>
          <p:cNvSpPr txBox="1">
            <a:spLocks/>
          </p:cNvSpPr>
          <p:nvPr/>
        </p:nvSpPr>
        <p:spPr>
          <a:xfrm>
            <a:off x="7183879" y="921958"/>
            <a:ext cx="2146914" cy="5303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atin typeface="Twinkl" pitchFamily="2" charset="0"/>
              </a:rPr>
              <a:t>An upbeat word for </a:t>
            </a:r>
            <a:r>
              <a:rPr lang="en-GB" sz="2400" b="1" u="sng" dirty="0">
                <a:latin typeface="Twinkl" pitchFamily="2" charset="0"/>
              </a:rPr>
              <a:t>said</a:t>
            </a:r>
            <a:r>
              <a:rPr lang="en-GB" sz="2400" b="1" dirty="0">
                <a:latin typeface="Twinkl" pitchFamily="2" charset="0"/>
              </a:rPr>
              <a:t>:</a:t>
            </a:r>
          </a:p>
          <a:p>
            <a:pPr marL="0" indent="0">
              <a:buNone/>
            </a:pPr>
            <a:r>
              <a:rPr lang="en-GB" sz="2400" dirty="0">
                <a:latin typeface="Twinkl" pitchFamily="2" charset="0"/>
              </a:rPr>
              <a:t>Sang</a:t>
            </a:r>
          </a:p>
          <a:p>
            <a:pPr marL="0" indent="0">
              <a:buNone/>
            </a:pPr>
            <a:r>
              <a:rPr lang="en-GB" sz="2400" dirty="0">
                <a:latin typeface="Twinkl" pitchFamily="2" charset="0"/>
              </a:rPr>
              <a:t>Smiled</a:t>
            </a:r>
          </a:p>
          <a:p>
            <a:pPr marL="0" indent="0">
              <a:buNone/>
            </a:pPr>
            <a:r>
              <a:rPr lang="en-GB" sz="2400" dirty="0">
                <a:latin typeface="Twinkl" pitchFamily="2" charset="0"/>
              </a:rPr>
              <a:t>Chimed</a:t>
            </a:r>
          </a:p>
          <a:p>
            <a:pPr marL="0" indent="0">
              <a:buNone/>
            </a:pPr>
            <a:r>
              <a:rPr lang="en-GB" sz="2400" dirty="0">
                <a:latin typeface="Twinkl" pitchFamily="2" charset="0"/>
              </a:rPr>
              <a:t>Trilled</a:t>
            </a:r>
          </a:p>
          <a:p>
            <a:pPr marL="0" indent="0">
              <a:buNone/>
            </a:pPr>
            <a:r>
              <a:rPr lang="en-GB" sz="2400" dirty="0">
                <a:latin typeface="Twinkl" pitchFamily="2" charset="0"/>
              </a:rPr>
              <a:t>Tweeted</a:t>
            </a:r>
          </a:p>
          <a:p>
            <a:pPr marL="0" indent="0">
              <a:buNone/>
            </a:pPr>
            <a:endParaRPr lang="en-GB" sz="2400" dirty="0">
              <a:latin typeface="Twinkl" pitchFamily="2" charset="0"/>
            </a:endParaRPr>
          </a:p>
          <a:p>
            <a:pPr marL="0" indent="0">
              <a:buNone/>
            </a:pPr>
            <a:endParaRPr lang="en-GB" sz="2400" dirty="0">
              <a:latin typeface="Twinkl" pitchFamily="2" charset="0"/>
            </a:endParaRPr>
          </a:p>
          <a:p>
            <a:pPr marL="0" indent="0">
              <a:buNone/>
            </a:pPr>
            <a:endParaRPr lang="en-GB" sz="2400" dirty="0">
              <a:latin typeface="Twinkl" pitchFamily="2" charset="0"/>
            </a:endParaRPr>
          </a:p>
          <a:p>
            <a:pPr fontAlgn="t"/>
            <a:endParaRPr lang="en-GB" dirty="0"/>
          </a:p>
          <a:p>
            <a:pPr fontAlgn="t"/>
            <a:endParaRPr lang="en-GB" dirty="0"/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8D05300-28F6-4DC7-99EB-152C9346BEB1}"/>
              </a:ext>
            </a:extLst>
          </p:cNvPr>
          <p:cNvSpPr txBox="1">
            <a:spLocks/>
          </p:cNvSpPr>
          <p:nvPr/>
        </p:nvSpPr>
        <p:spPr>
          <a:xfrm>
            <a:off x="9330793" y="921957"/>
            <a:ext cx="2569267" cy="5303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Twinkl" pitchFamily="2" charset="0"/>
              </a:rPr>
              <a:t>Placing down the box: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Delivering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Depositing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Presenting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Dropping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Carefully laying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Setting aside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Bestowing </a:t>
            </a:r>
          </a:p>
          <a:p>
            <a:pPr marL="0" indent="0">
              <a:buNone/>
            </a:pPr>
            <a:endParaRPr lang="en-GB" b="1" dirty="0">
              <a:latin typeface="Twinkl" pitchFamily="2" charset="0"/>
            </a:endParaRPr>
          </a:p>
          <a:p>
            <a:pPr marL="0" indent="0">
              <a:buNone/>
            </a:pPr>
            <a:endParaRPr lang="en-GB" b="1" dirty="0">
              <a:latin typeface="Twinkl" pitchFamily="2" charset="0"/>
            </a:endParaRPr>
          </a:p>
          <a:p>
            <a:pPr fontAlgn="t"/>
            <a:endParaRPr lang="en-GB" dirty="0"/>
          </a:p>
          <a:p>
            <a:pPr fontAlgn="t"/>
            <a:endParaRPr lang="en-GB" dirty="0"/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  <a:p>
            <a:endParaRPr lang="en-GB" b="1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2" name="Picture 4" descr="See the source image">
            <a:extLst>
              <a:ext uri="{FF2B5EF4-FFF2-40B4-BE49-F238E27FC236}">
                <a16:creationId xmlns:a16="http://schemas.microsoft.com/office/drawing/2014/main" id="{159A7511-7297-4A9F-8C4A-7EFF1BD1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0" y="5728852"/>
            <a:ext cx="360513" cy="3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165A-F730-4028-AA43-24372B50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556" y="1066889"/>
            <a:ext cx="6161299" cy="541286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highlight>
                  <a:srgbClr val="FFFF00"/>
                </a:highlight>
                <a:latin typeface="Sassoon Infant Std"/>
              </a:rPr>
              <a:t>Model</a:t>
            </a:r>
            <a:r>
              <a:rPr lang="en-GB" sz="2400" dirty="0">
                <a:highlight>
                  <a:srgbClr val="FFFF00"/>
                </a:highlight>
                <a:latin typeface="Sassoon Infant Std"/>
              </a:rPr>
              <a:t>: </a:t>
            </a:r>
            <a:r>
              <a:rPr lang="en-GB" sz="2400" dirty="0">
                <a:highlight>
                  <a:srgbClr val="FFFF00"/>
                </a:highlight>
              </a:rPr>
              <a:t>: “</a:t>
            </a:r>
            <a:r>
              <a:rPr lang="en-GB" sz="2400" u="sng" dirty="0">
                <a:highlight>
                  <a:srgbClr val="FFFF00"/>
                </a:highlight>
              </a:rPr>
              <a:t>Hi darling. A present</a:t>
            </a:r>
            <a:r>
              <a:rPr lang="en-GB" sz="2400" dirty="0">
                <a:highlight>
                  <a:srgbClr val="FFFF00"/>
                </a:highlight>
              </a:rPr>
              <a:t> for you!” </a:t>
            </a:r>
            <a:r>
              <a:rPr lang="en-GB" sz="2400" u="sng" dirty="0">
                <a:highlight>
                  <a:srgbClr val="FFFF00"/>
                </a:highlight>
              </a:rPr>
              <a:t>chirped</a:t>
            </a:r>
            <a:r>
              <a:rPr lang="en-GB" sz="2400" dirty="0">
                <a:highlight>
                  <a:srgbClr val="FFFF00"/>
                </a:highlight>
              </a:rPr>
              <a:t> Mum, </a:t>
            </a:r>
            <a:r>
              <a:rPr lang="en-GB" sz="2400" u="sng" dirty="0">
                <a:highlight>
                  <a:srgbClr val="FFFF00"/>
                </a:highlight>
              </a:rPr>
              <a:t>depositing a large cardboard box.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u="sng" dirty="0">
                <a:solidFill>
                  <a:srgbClr val="FF0000"/>
                </a:solidFill>
                <a:latin typeface="Sassoon Infant Std" pitchFamily="34" charset="0"/>
              </a:rPr>
              <a:t>Your turn: 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Using speech, write your sentence that Mum would say to Ben when she arrives with the present.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solidFill>
                  <a:srgbClr val="FF0000"/>
                </a:solidFill>
                <a:latin typeface="Sassoon Infant Std" pitchFamily="34" charset="0"/>
              </a:rPr>
              <a:t>Remember: 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make sure you include </a:t>
            </a:r>
            <a:r>
              <a:rPr lang="en-GB" sz="2400" b="1" dirty="0">
                <a:solidFill>
                  <a:srgbClr val="FF0000"/>
                </a:solidFill>
                <a:latin typeface="Sassoon Infant Std" pitchFamily="34" charset="0"/>
              </a:rPr>
              <a:t>speech marks 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correctly.</a:t>
            </a:r>
            <a:endParaRPr lang="en-GB" sz="2400" b="1" dirty="0">
              <a:solidFill>
                <a:srgbClr val="FF0000"/>
              </a:solidFill>
              <a:latin typeface="Sassoon Infant Std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  <a:latin typeface="Sassoon Infant Std" pitchFamily="34" charset="0"/>
              </a:rPr>
              <a:t>Challenge: </a:t>
            </a:r>
            <a:r>
              <a:rPr lang="en-GB" sz="2400" dirty="0">
                <a:solidFill>
                  <a:srgbClr val="FF0000"/>
                </a:solidFill>
                <a:latin typeface="Sassoon Infant Std" pitchFamily="34" charset="0"/>
              </a:rPr>
              <a:t>can you deepen the moment by adding adverbs, too?</a:t>
            </a:r>
            <a:endParaRPr lang="en-GB" sz="2400" b="1" dirty="0">
              <a:solidFill>
                <a:srgbClr val="FF0000"/>
              </a:solidFill>
              <a:latin typeface="Sassoon Infant Std" pitchFamily="34" charset="0"/>
            </a:endParaRPr>
          </a:p>
          <a:p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9F9910B-6C0B-4BA2-858B-290BB5BA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65" y="4555001"/>
            <a:ext cx="728591" cy="7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93016E-591C-4CA7-A65A-92DF4D71B1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30" y="-149590"/>
            <a:ext cx="1549570" cy="12164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05D957F-1404-4A0D-9468-B0F77A08D048}"/>
              </a:ext>
            </a:extLst>
          </p:cNvPr>
          <p:cNvSpPr/>
          <p:nvPr/>
        </p:nvSpPr>
        <p:spPr>
          <a:xfrm>
            <a:off x="6369335" y="81326"/>
            <a:ext cx="3977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Dialogue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0BB0F-3274-495E-B764-E54345116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92" y="310816"/>
            <a:ext cx="3505200" cy="462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8B6A84-A03A-434F-BF27-BBDBC79F5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59" y="3254719"/>
            <a:ext cx="3212387" cy="32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3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774</Words>
  <Application>Microsoft Office PowerPoint</Application>
  <PresentationFormat>Widescreen</PresentationFormat>
  <Paragraphs>178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Sassoon Infant Std</vt:lpstr>
      <vt:lpstr>Twinkl</vt:lpstr>
      <vt:lpstr>Office Theme</vt:lpstr>
      <vt:lpstr>Tuesday 29th June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10th March</dc:title>
  <dc:creator>kate Brunton</dc:creator>
  <cp:lastModifiedBy>kate Brunton</cp:lastModifiedBy>
  <cp:revision>185</cp:revision>
  <dcterms:created xsi:type="dcterms:W3CDTF">2021-03-06T23:21:36Z</dcterms:created>
  <dcterms:modified xsi:type="dcterms:W3CDTF">2021-06-24T22:07:36Z</dcterms:modified>
</cp:coreProperties>
</file>