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88" r:id="rId5"/>
    <p:sldId id="286" r:id="rId6"/>
    <p:sldId id="264" r:id="rId7"/>
    <p:sldId id="271" r:id="rId8"/>
    <p:sldId id="273" r:id="rId9"/>
    <p:sldId id="276" r:id="rId10"/>
    <p:sldId id="279" r:id="rId11"/>
    <p:sldId id="280" r:id="rId12"/>
    <p:sldId id="281" r:id="rId13"/>
    <p:sldId id="282" r:id="rId14"/>
    <p:sldId id="284" r:id="rId15"/>
    <p:sldId id="285" r:id="rId16"/>
    <p:sldId id="283" r:id="rId17"/>
    <p:sldId id="289" r:id="rId18"/>
    <p:sldId id="278" r:id="rId19"/>
  </p:sldIdLst>
  <p:sldSz cx="9144000" cy="6858000" type="screen4x3"/>
  <p:notesSz cx="6858000" cy="9144000"/>
  <p:embeddedFontLst>
    <p:embeddedFont>
      <p:font typeface="Twinkl SemiBold" charset="0"/>
      <p:bold r:id="rId22"/>
    </p:embeddedFont>
    <p:embeddedFont>
      <p:font typeface="Twinkl" panose="020B0604020202020204" charset="0"/>
      <p:regular r:id="rId23"/>
      <p:bold r:id="rId24"/>
    </p:embeddedFont>
    <p:embeddedFont>
      <p:font typeface="Tuffy" panose="020B0603060100000000" charset="0"/>
      <p:regular r:id="rId25"/>
      <p:bold r:id="rId26"/>
      <p:italic r:id="rId27"/>
      <p:boldItalic r:id="rId28"/>
    </p:embeddedFont>
    <p:embeddedFont>
      <p:font typeface="Sassoon Infant Rg" panose="02000503030000020003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angal" panose="020B0604020202020204" charset="0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>
          <p15:clr>
            <a:srgbClr val="A4A3A4"/>
          </p15:clr>
        </p15:guide>
        <p15:guide id="2" pos="2857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339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1729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7"/>
    <a:srgbClr val="F0821A"/>
    <a:srgbClr val="E52721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0" y="72"/>
      </p:cViewPr>
      <p:guideLst>
        <p:guide orient="horz" pos="2863"/>
        <p:guide pos="2857"/>
        <p:guide pos="340"/>
        <p:guide orient="horz" pos="3974"/>
        <p:guide pos="5420"/>
        <p:guide orient="horz" pos="3339"/>
        <p:guide pos="476"/>
        <p:guide orient="horz" pos="1729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33B8D97-0AA5-4243-A0DE-FFAD0E454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7C63A8-4543-4586-8662-391FF87D47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763B6A-A2CD-406D-91CD-EE2AE0C76E7B}" type="datetimeFigureOut">
              <a:rPr lang="en-GB"/>
              <a:pPr>
                <a:defRPr/>
              </a:pPr>
              <a:t>06/04/2021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9C060E-8A46-46C0-9D43-07437E90F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450CAE-39C7-45FD-BD23-122846DD1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2E864-F5E4-4B37-A144-F55B556AB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81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4D3823-5BFE-468A-A8DB-9F023EC6A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8F3913-4417-42D8-8FDC-F7F5004A9E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9C867D-B165-4ECA-B2FB-57393C86F8CE}" type="datetimeFigureOut">
              <a:rPr lang="en-GB"/>
              <a:pPr>
                <a:defRPr/>
              </a:pPr>
              <a:t>06/04/2021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D5F4080-0012-45A8-ACBB-E96C5E4DD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81DAD53-6025-42A2-A4C7-F9E0805E0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8DC3EE-788B-4EDE-BA4D-7644634BB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326B9-8829-49F7-9294-94D7CE6DB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C54296-9AA1-41C4-BC1A-94EA1F33C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9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1AEC632-BB35-4282-A5EC-75EC44E6572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7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4FE6B557-B53D-42D8-8250-99CE36FFDA2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1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10F0DE2-7058-4131-B253-71402D298BC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923FE218-16DA-4C8E-814A-217029D8A33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C6F144-D385-4377-9490-9C3C683C75F5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CA3370-8AB1-49E9-AE8C-68EE3538977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FF6F3F57-FEA1-41A6-BA4D-141F774F0BA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62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8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3817060"/>
          </a:xfrm>
        </p:spPr>
        <p:txBody>
          <a:bodyPr/>
          <a:lstStyle/>
          <a:p>
            <a:r>
              <a:rPr lang="en-GB" dirty="0"/>
              <a:t>Term 5 Week 1</a:t>
            </a:r>
            <a:br>
              <a:rPr lang="en-GB" dirty="0"/>
            </a:br>
            <a:r>
              <a:rPr lang="en-GB" dirty="0"/>
              <a:t>Vincent Van </a:t>
            </a:r>
            <a:r>
              <a:rPr lang="en-GB" dirty="0" smtClean="0"/>
              <a:t>Gogh</a:t>
            </a:r>
            <a:br>
              <a:rPr lang="en-GB" dirty="0" smtClean="0"/>
            </a:br>
            <a:r>
              <a:rPr lang="en-GB" dirty="0" smtClean="0"/>
              <a:t>Sunflowers</a:t>
            </a:r>
            <a:br>
              <a:rPr lang="en-GB" dirty="0" smtClean="0"/>
            </a:br>
            <a:r>
              <a:rPr lang="en-GB" dirty="0" smtClean="0"/>
              <a:t>Creating shades and tints.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D19E56-3A04-4B35-925B-D29B8572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8" y="1313000"/>
            <a:ext cx="4194077" cy="3669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B47F98-8393-4C9F-BE83-4B6E61E1875A}"/>
              </a:ext>
            </a:extLst>
          </p:cNvPr>
          <p:cNvSpPr txBox="1"/>
          <p:nvPr/>
        </p:nvSpPr>
        <p:spPr>
          <a:xfrm>
            <a:off x="5047185" y="612844"/>
            <a:ext cx="3526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Your challenge is to sketch, then paint a sunflower petal. Make sure you use </a:t>
            </a:r>
            <a:r>
              <a:rPr lang="en-US" sz="3600" b="1" dirty="0">
                <a:latin typeface="+mn-lt"/>
              </a:rPr>
              <a:t>shades and tints </a:t>
            </a:r>
            <a:r>
              <a:rPr lang="en-US" sz="3600" dirty="0">
                <a:latin typeface="+mn-lt"/>
              </a:rPr>
              <a:t>and try to capture the lines in the petal.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83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8992FE-2C28-4A67-B3E2-1D101C89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83" y="521789"/>
            <a:ext cx="5931177" cy="58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3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FA526-9962-42EC-AFF1-5A860A43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646789"/>
            <a:ext cx="8389129" cy="30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9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82DD58-2362-4D26-BFF2-62337802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" y="1732111"/>
            <a:ext cx="9017518" cy="33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1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214539"/>
          </a:xfrm>
        </p:spPr>
        <p:txBody>
          <a:bodyPr/>
          <a:lstStyle/>
          <a:p>
            <a:r>
              <a:rPr lang="en-GB" dirty="0" smtClean="0"/>
              <a:t>Activity</a:t>
            </a:r>
            <a:br>
              <a:rPr lang="en-GB" dirty="0" smtClean="0"/>
            </a:br>
            <a:r>
              <a:rPr lang="en-GB" dirty="0" smtClean="0"/>
              <a:t>Children to draw sunflower petals.</a:t>
            </a:r>
            <a:br>
              <a:rPr lang="en-GB" dirty="0" smtClean="0"/>
            </a:br>
            <a:r>
              <a:rPr lang="en-GB" dirty="0" smtClean="0"/>
              <a:t>Children  to create different tints and shades of yellows and oranges to paint their sunflower petals.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34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Glossary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400175" y="1628775"/>
            <a:ext cx="6334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hlinkClick r:id="rId2" action="ppaction://hlinksldjump"/>
              </a:rPr>
              <a:t>Impressionism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mr-IN" altLang="en-US" b="1">
                <a:solidFill>
                  <a:schemeClr val="tx1"/>
                </a:solidFill>
                <a:ea typeface="Mangal"/>
                <a:cs typeface="Mangal"/>
              </a:rPr>
              <a:t>–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en-US" altLang="en-US">
                <a:solidFill>
                  <a:schemeClr val="tx1"/>
                </a:solidFill>
                <a:ea typeface="Mangal"/>
                <a:cs typeface="Mangal"/>
              </a:rPr>
              <a:t>a style of painting using dabs of paint and colour, with visible brush strokes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Mangal"/>
              <a:cs typeface="Mang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  <a:hlinkClick r:id="rId3" action="ppaction://hlinksldjump"/>
              </a:rPr>
              <a:t>Landscape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mr-IN" altLang="en-US" b="1">
                <a:solidFill>
                  <a:schemeClr val="tx1"/>
                </a:solidFill>
                <a:ea typeface="Mangal"/>
                <a:cs typeface="Mangal"/>
              </a:rPr>
              <a:t>–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en-US" altLang="en-US">
                <a:solidFill>
                  <a:schemeClr val="tx1"/>
                </a:solidFill>
                <a:ea typeface="Mangal"/>
                <a:cs typeface="Mangal"/>
              </a:rPr>
              <a:t>a painting showing a view of natural scenery, like the countryside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1"/>
              </a:solidFill>
              <a:ea typeface="Mangal"/>
              <a:cs typeface="Mang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  <a:hlinkClick r:id="rId3" action="ppaction://hlinksldjump"/>
              </a:rPr>
              <a:t>Portrait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mr-IN" altLang="en-US" b="1">
                <a:solidFill>
                  <a:schemeClr val="tx1"/>
                </a:solidFill>
                <a:ea typeface="Mangal"/>
                <a:cs typeface="Mangal"/>
              </a:rPr>
              <a:t>–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en-US" altLang="en-US">
                <a:solidFill>
                  <a:schemeClr val="tx1"/>
                </a:solidFill>
                <a:ea typeface="Mangal"/>
                <a:cs typeface="Mangal"/>
              </a:rPr>
              <a:t>a painting of a person</a:t>
            </a:r>
            <a:endParaRPr lang="en-US" altLang="en-US" b="1">
              <a:solidFill>
                <a:schemeClr val="tx1"/>
              </a:solidFill>
              <a:ea typeface="Mangal"/>
              <a:cs typeface="Mang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1"/>
              </a:solidFill>
              <a:ea typeface="Mangal"/>
              <a:cs typeface="Mang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  <a:hlinkClick r:id="rId3" action="ppaction://hlinksldjump"/>
              </a:rPr>
              <a:t>Post-Impressionism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mr-IN" altLang="en-US" b="1">
                <a:solidFill>
                  <a:schemeClr val="tx1"/>
                </a:solidFill>
                <a:ea typeface="Mangal"/>
                <a:cs typeface="Mangal"/>
              </a:rPr>
              <a:t>–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en-US" altLang="en-US">
                <a:solidFill>
                  <a:schemeClr val="tx1"/>
                </a:solidFill>
                <a:ea typeface="Mangal"/>
                <a:cs typeface="Mangal"/>
              </a:rPr>
              <a:t>the work of some famous artists including van Gogh, who used bright colours and symbols to show emotions and feelings in their artwork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1"/>
              </a:solidFill>
              <a:ea typeface="Mangal"/>
              <a:cs typeface="Mang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  <a:hlinkClick r:id="rId3" action="ppaction://hlinksldjump"/>
              </a:rPr>
              <a:t>Watercolour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mr-IN" altLang="en-US" b="1">
                <a:solidFill>
                  <a:schemeClr val="tx1"/>
                </a:solidFill>
                <a:ea typeface="Mangal"/>
                <a:cs typeface="Mangal"/>
              </a:rPr>
              <a:t>–</a:t>
            </a:r>
            <a:r>
              <a:rPr lang="en-US" altLang="en-US" b="1">
                <a:solidFill>
                  <a:schemeClr val="tx1"/>
                </a:solidFill>
                <a:ea typeface="Mangal"/>
                <a:cs typeface="Mangal"/>
              </a:rPr>
              <a:t> </a:t>
            </a:r>
            <a:r>
              <a:rPr lang="en-US" altLang="en-US">
                <a:solidFill>
                  <a:schemeClr val="tx1"/>
                </a:solidFill>
                <a:ea typeface="Mangal"/>
                <a:cs typeface="Mangal"/>
              </a:rPr>
              <a:t>a type of paint which is used with water to give transparent colour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xmlns="" id="{E3079CCE-9EF1-4923-ADA8-AB5CE5998212}"/>
              </a:ext>
            </a:extLst>
          </p:cNvPr>
          <p:cNvSpPr/>
          <p:nvPr/>
        </p:nvSpPr>
        <p:spPr>
          <a:xfrm flipH="1" flipV="1">
            <a:off x="890588" y="5121275"/>
            <a:ext cx="509587" cy="954088"/>
          </a:xfrm>
          <a:prstGeom prst="curvedLeftArrow">
            <a:avLst/>
          </a:prstGeom>
          <a:solidFill>
            <a:srgbClr val="00A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457325" y="5830888"/>
            <a:ext cx="5546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Click on the word to take you to the relevant page.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492986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L.I: Can </a:t>
            </a:r>
            <a:r>
              <a:rPr lang="en-GB" dirty="0"/>
              <a:t>I use colours and lines to create shade and tint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Steps to success</a:t>
            </a:r>
            <a:br>
              <a:rPr lang="en-GB" dirty="0" smtClean="0"/>
            </a:br>
            <a:r>
              <a:rPr lang="en-GB" dirty="0"/>
              <a:t>*</a:t>
            </a:r>
            <a:r>
              <a:rPr lang="en-GB" dirty="0" smtClean="0"/>
              <a:t>I can mix paints to create shades.</a:t>
            </a:r>
            <a:br>
              <a:rPr lang="en-GB" dirty="0" smtClean="0"/>
            </a:br>
            <a:r>
              <a:rPr lang="en-GB" dirty="0" smtClean="0"/>
              <a:t>* I can mix paints to create tints.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All about Vincent van Gogh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>What do you already know about </a:t>
            </a:r>
            <a:b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>Vincent van Gogh?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/>
            </a:r>
            <a:b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/>
            </a:r>
            <a:b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en-GB" altLang="en-US" sz="1600">
                <a:solidFill>
                  <a:srgbClr val="000000"/>
                </a:solidFill>
                <a:sym typeface="Arial" panose="020B0604020202020204" pitchFamily="34" charset="0"/>
              </a:rPr>
              <a:t>Click on the picture to find out more.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"/>
          <a:stretch>
            <a:fillRect/>
          </a:stretch>
        </p:blipFill>
        <p:spPr bwMode="auto">
          <a:xfrm>
            <a:off x="1397000" y="2255838"/>
            <a:ext cx="23812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1"/>
          <p:cNvSpPr txBox="1">
            <a:spLocks noChangeArrowheads="1"/>
          </p:cNvSpPr>
          <p:nvPr/>
        </p:nvSpPr>
        <p:spPr bwMode="auto">
          <a:xfrm>
            <a:off x="2789238" y="62198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Minke Wagenaar (@flickr.com) - granted under creative commons licence – attribution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67238" y="2395538"/>
            <a:ext cx="41100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Born: 1853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Job: Artist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He was born in the Netherlands.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He had two brothers and three sisters.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Died: 1890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273300"/>
            <a:ext cx="828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816225"/>
            <a:ext cx="828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354388"/>
            <a:ext cx="8318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889375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464050"/>
            <a:ext cx="828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9575" y="1663700"/>
            <a:ext cx="711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Vincent van Gogh was a Dutch artist.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He painted </a:t>
            </a:r>
            <a:r>
              <a:rPr lang="en-US" altLang="en-US" sz="2400" b="1">
                <a:solidFill>
                  <a:schemeClr val="tx1"/>
                </a:solidFill>
                <a:hlinkClick r:id="rId2" action="ppaction://hlinksldjump"/>
              </a:rPr>
              <a:t>portraits</a:t>
            </a:r>
            <a:r>
              <a:rPr lang="en-US" altLang="en-US" sz="2400">
                <a:solidFill>
                  <a:schemeClr val="tx1"/>
                </a:solidFill>
              </a:rPr>
              <a:t> and </a:t>
            </a:r>
            <a:r>
              <a:rPr lang="en-US" altLang="en-US" sz="2400" b="1">
                <a:solidFill>
                  <a:schemeClr val="tx1"/>
                </a:solidFill>
                <a:hlinkClick r:id="rId2" action="ppaction://hlinksldjump"/>
              </a:rPr>
              <a:t>landscapes</a:t>
            </a:r>
            <a:r>
              <a:rPr lang="en-US" altLang="en-US" sz="2400">
                <a:solidFill>
                  <a:schemeClr val="tx1"/>
                </a:solidFill>
                <a:hlinkClick r:id="rId2" action="ppaction://hlinksldjump"/>
              </a:rPr>
              <a:t>.</a:t>
            </a:r>
            <a:endParaRPr lang="en-US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He used </a:t>
            </a:r>
            <a:r>
              <a:rPr lang="en-US" altLang="en-US" sz="2400" b="1">
                <a:solidFill>
                  <a:schemeClr val="tx1"/>
                </a:solidFill>
                <a:hlinkClick r:id="rId2" action="ppaction://hlinksldjump"/>
              </a:rPr>
              <a:t>watercolours</a:t>
            </a:r>
            <a:r>
              <a:rPr lang="en-US" altLang="en-US" sz="2400">
                <a:solidFill>
                  <a:schemeClr val="tx1"/>
                </a:solidFill>
              </a:rPr>
              <a:t> and oil paints.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He is famous for using bright colours and bold brushstrokes in his work.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He painted in a style called </a:t>
            </a:r>
            <a:r>
              <a:rPr lang="en-US" altLang="en-US" sz="2400" b="1">
                <a:solidFill>
                  <a:schemeClr val="tx1"/>
                </a:solidFill>
                <a:hlinkClick r:id="rId2" action="ppaction://hlinksldjump"/>
              </a:rPr>
              <a:t>Post-Impressionism</a:t>
            </a:r>
            <a:r>
              <a:rPr lang="en-US" altLang="en-US" sz="2400">
                <a:solidFill>
                  <a:schemeClr val="tx1"/>
                </a:solidFill>
                <a:hlinkClick r:id="rId2" action="ppaction://hlinksldjump"/>
              </a:rPr>
              <a:t>.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Van Gogh the Painter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0175"/>
            <a:ext cx="1176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713"/>
            <a:ext cx="1176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67025"/>
            <a:ext cx="11811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25875"/>
            <a:ext cx="1176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4238"/>
            <a:ext cx="1176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70075"/>
            <a:ext cx="1223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FEDACD-5560-41E9-A8F0-49AB296752E7}"/>
              </a:ext>
            </a:extLst>
          </p:cNvPr>
          <p:cNvSpPr/>
          <p:nvPr/>
        </p:nvSpPr>
        <p:spPr>
          <a:xfrm>
            <a:off x="2700338" y="6000750"/>
            <a:ext cx="36703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Click on the words in </a:t>
            </a:r>
            <a:r>
              <a:rPr lang="en-GB" sz="1400" b="1" dirty="0">
                <a:solidFill>
                  <a:srgbClr val="000000"/>
                </a:solidFill>
                <a:latin typeface="+mn-lt"/>
              </a:rPr>
              <a:t>bold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to find out more.</a:t>
            </a:r>
            <a:endParaRPr lang="en-GB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Famous Paintings by Van Gogh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727200" y="151447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>Here is a gallery of Van Gogh’s most famous works. </a:t>
            </a:r>
            <a:b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en-GB" altLang="en-US">
                <a:solidFill>
                  <a:srgbClr val="000000"/>
                </a:solidFill>
                <a:sym typeface="Arial" panose="020B0604020202020204" pitchFamily="34" charset="0"/>
              </a:rPr>
              <a:t>Click on each painting to find out more.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292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70150"/>
            <a:ext cx="27670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>
            <a:fillRect/>
          </a:stretch>
        </p:blipFill>
        <p:spPr bwMode="auto">
          <a:xfrm>
            <a:off x="3563938" y="2311400"/>
            <a:ext cx="2006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10432" b="15083"/>
          <a:stretch>
            <a:fillRect/>
          </a:stretch>
        </p:blipFill>
        <p:spPr bwMode="auto">
          <a:xfrm>
            <a:off x="5845175" y="2470150"/>
            <a:ext cx="26225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3533775"/>
            <a:ext cx="1552576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008063" y="4556125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The Potato Eaters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1885</a:t>
            </a: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6238875" y="4556125"/>
            <a:ext cx="183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Starry Night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1889</a:t>
            </a:r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3651250" y="4908550"/>
            <a:ext cx="183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Sunflowers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1888</a:t>
            </a:r>
          </a:p>
        </p:txBody>
      </p:sp>
      <p:sp>
        <p:nvSpPr>
          <p:cNvPr id="12299" name="TextBox 21"/>
          <p:cNvSpPr txBox="1">
            <a:spLocks noChangeArrowheads="1"/>
          </p:cNvSpPr>
          <p:nvPr/>
        </p:nvSpPr>
        <p:spPr bwMode="auto">
          <a:xfrm>
            <a:off x="2789238" y="5926138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The Potato Eaters Photo courtesy of Minke Wagenaar (@flickr.com) - granted under creative commons licence – attribution</a:t>
            </a:r>
          </a:p>
        </p:txBody>
      </p:sp>
      <p:sp>
        <p:nvSpPr>
          <p:cNvPr id="12300" name="TextBox 21"/>
          <p:cNvSpPr txBox="1">
            <a:spLocks noChangeArrowheads="1"/>
          </p:cNvSpPr>
          <p:nvPr/>
        </p:nvSpPr>
        <p:spPr bwMode="auto">
          <a:xfrm>
            <a:off x="2789238" y="6048375"/>
            <a:ext cx="35655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Sunflowers Photo courtesy of Pachango (@flickr.com) - granted under creative commons licence – attribution</a:t>
            </a:r>
          </a:p>
        </p:txBody>
      </p:sp>
      <p:sp>
        <p:nvSpPr>
          <p:cNvPr id="12301" name="TextBox 21"/>
          <p:cNvSpPr txBox="1">
            <a:spLocks noChangeArrowheads="1"/>
          </p:cNvSpPr>
          <p:nvPr/>
        </p:nvSpPr>
        <p:spPr bwMode="auto">
          <a:xfrm>
            <a:off x="2789238" y="61690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Starry Night Photo courtesy of Saad Faruque (@flickr.com) - granted under creative commons licence – attribution</a:t>
            </a:r>
          </a:p>
        </p:txBody>
      </p:sp>
      <p:pic>
        <p:nvPicPr>
          <p:cNvPr id="1230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3724275"/>
            <a:ext cx="152082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Sunflowers, 1888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4788" y="1473200"/>
            <a:ext cx="33194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Van Gogh painted this for his friend, the artist Paul Gauguin.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He chose the colour yellow to represent happiness.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He made lots of paintings of sunflowers.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This is one of Van Gogh’s most popular and famous paintings.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430338"/>
            <a:ext cx="8270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058988"/>
            <a:ext cx="8270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7082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322638"/>
            <a:ext cx="8270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3143" r="2670" b="16478"/>
          <a:stretch>
            <a:fillRect/>
          </a:stretch>
        </p:blipFill>
        <p:spPr bwMode="auto">
          <a:xfrm>
            <a:off x="712788" y="1317625"/>
            <a:ext cx="374332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1DC6B58-F3E5-4703-819C-2CEB5EEF263B}"/>
              </a:ext>
            </a:extLst>
          </p:cNvPr>
          <p:cNvSpPr/>
          <p:nvPr/>
        </p:nvSpPr>
        <p:spPr>
          <a:xfrm>
            <a:off x="4572000" y="4545013"/>
            <a:ext cx="1414463" cy="361950"/>
          </a:xfrm>
          <a:prstGeom prst="rect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Discuss It!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29138" y="4951413"/>
            <a:ext cx="3557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/>
              <a:t>Which is your favourite colour? How does it make you feel? Can you think of any other colours which are used to represent an emotion?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2789238" y="62071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Pachango (@flickr.com) - granted under creative commons licence – attribution</a:t>
            </a:r>
          </a:p>
        </p:txBody>
      </p:sp>
      <p:sp>
        <p:nvSpPr>
          <p:cNvPr id="25" name="Arrow: Left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47C136-E781-44A7-90C5-4DE8050335F5}"/>
              </a:ext>
            </a:extLst>
          </p:cNvPr>
          <p:cNvSpPr/>
          <p:nvPr/>
        </p:nvSpPr>
        <p:spPr>
          <a:xfrm>
            <a:off x="755650" y="612775"/>
            <a:ext cx="931863" cy="698500"/>
          </a:xfrm>
          <a:prstGeom prst="leftArrow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7C2554-C473-4F0D-AD92-F4B12521AAC8}"/>
              </a:ext>
            </a:extLst>
          </p:cNvPr>
          <p:cNvSpPr txBox="1"/>
          <p:nvPr/>
        </p:nvSpPr>
        <p:spPr>
          <a:xfrm>
            <a:off x="1457325" y="5849938"/>
            <a:ext cx="25431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click the picture to find out more!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DDC73B-22F9-4829-AF62-DF7E419C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5" y="925373"/>
            <a:ext cx="8448170" cy="52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BE45C7-F42C-4640-8AD9-7AF1DEC3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0" y="386848"/>
            <a:ext cx="8852519" cy="3042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AF4EE-820B-4465-BA06-B8472A7D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6" y="3385052"/>
            <a:ext cx="8010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12EEF1-0E56-418E-9809-2D048FB8A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0" y="909638"/>
            <a:ext cx="834794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1C1C1C"/>
      </a:hlink>
      <a:folHlink>
        <a:srgbClr val="1C1C1C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30CE9F1AD1E4ABBE372968E480E59" ma:contentTypeVersion="11" ma:contentTypeDescription="Create a new document." ma:contentTypeScope="" ma:versionID="06ccbafb39898e3a7ce75de400d999cf">
  <xsd:schema xmlns:xsd="http://www.w3.org/2001/XMLSchema" xmlns:xs="http://www.w3.org/2001/XMLSchema" xmlns:p="http://schemas.microsoft.com/office/2006/metadata/properties" xmlns:ns2="fa08773e-41cf-4b2d-b282-4ae876ec34f1" xmlns:ns3="d398d1f3-79df-4f13-aa44-18efcfcefdde" targetNamespace="http://schemas.microsoft.com/office/2006/metadata/properties" ma:root="true" ma:fieldsID="65c8d838bc9ed303f57bf0421c1a7401" ns2:_="" ns3:_="">
    <xsd:import namespace="fa08773e-41cf-4b2d-b282-4ae876ec34f1"/>
    <xsd:import namespace="d398d1f3-79df-4f13-aa44-18efcfcef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8773e-41cf-4b2d-b282-4ae876ec3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8d1f3-79df-4f13-aa44-18efcfcef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F1AB15-B179-45FC-AF73-0A0012149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E83C7-0FA9-4829-BD29-9BBF32FB2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8773e-41cf-4b2d-b282-4ae876ec34f1"/>
    <ds:schemaRef ds:uri="d398d1f3-79df-4f13-aa44-18efcfcef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A718AB-95AE-43A5-8B99-314DBED4AC1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a08773e-41cf-4b2d-b282-4ae876ec34f1"/>
    <ds:schemaRef ds:uri="http://schemas.openxmlformats.org/package/2006/metadata/core-properties"/>
    <ds:schemaRef ds:uri="d398d1f3-79df-4f13-aa44-18efcfcefd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297</TotalTime>
  <Words>413</Words>
  <Application>Microsoft Office PowerPoint</Application>
  <PresentationFormat>On-screen Show (4:3)</PresentationFormat>
  <Paragraphs>74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 SemiBold</vt:lpstr>
      <vt:lpstr>Twinkl</vt:lpstr>
      <vt:lpstr>Arial</vt:lpstr>
      <vt:lpstr>Tuffy</vt:lpstr>
      <vt:lpstr>Sassoon Infant Rg</vt:lpstr>
      <vt:lpstr>Calibri</vt:lpstr>
      <vt:lpstr>Mangal</vt:lpstr>
      <vt:lpstr>Office Theme</vt:lpstr>
      <vt:lpstr>Term 5 Week 1 Vincent Van Gogh Sunflowers Creating shades and tints.</vt:lpstr>
      <vt:lpstr> L.I: Can I use colours and lines to create shade and tint? Steps to success *I can mix paints to create shades. * I can mix paints to create tints.  </vt:lpstr>
      <vt:lpstr>All about Vincent van Gogh</vt:lpstr>
      <vt:lpstr>Van Gogh the Painter</vt:lpstr>
      <vt:lpstr>Famous Paintings by Van Gogh</vt:lpstr>
      <vt:lpstr>Sunflowers, 1888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Children to draw sunflower petals. Children  to create different tints and shades of yellows and oranges to paint their sunflower petals.  </vt:lpstr>
      <vt:lpstr>Glossary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Sarah Brewster</cp:lastModifiedBy>
  <cp:revision>31</cp:revision>
  <dcterms:created xsi:type="dcterms:W3CDTF">2017-04-17T11:32:46Z</dcterms:created>
  <dcterms:modified xsi:type="dcterms:W3CDTF">2021-04-06T15:57:45Z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0x010100EB030CE9F1AD1E4ABBE372968E480E59</vt:lpwstr>
  </property>
</Properties>
</file>